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7" r:id="rId12"/>
    <p:sldId id="278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38"/>
    <a:srgbClr val="6F252D"/>
    <a:srgbClr val="854746"/>
    <a:srgbClr val="BD9B85"/>
    <a:srgbClr val="BFA25E"/>
    <a:srgbClr val="069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138" y="3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9E34-6871-4C75-A66B-843AB342929A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52D47-2DCB-4F5E-A2C6-C07641E42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3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0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769" dirty="0" err="1"/>
              <a:t>Текст</a:t>
            </a:r>
            <a:r>
              <a:rPr sz="3769" dirty="0"/>
              <a:t> </a:t>
            </a:r>
            <a:r>
              <a:rPr sz="3769" dirty="0" err="1"/>
              <a:t>заголовка</a:t>
            </a:r>
            <a:endParaRPr sz="3769" dirty="0"/>
          </a:p>
        </p:txBody>
      </p:sp>
    </p:spTree>
    <p:extLst>
      <p:ext uri="{BB962C8B-B14F-4D97-AF65-F5344CB8AC3E}">
        <p14:creationId xmlns:p14="http://schemas.microsoft.com/office/powerpoint/2010/main" val="16870682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2142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7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0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7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8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5657-BB1B-4BAD-9FF2-EDE3451B7D05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5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pandia.ru/text/80/617/images/img1_3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pristor.ru/wp-content/uploads/2017/10/%D0%9A%D0%B0%D1%80%D1%82%D0%B0-%D0%BC%D0%B8%D1%80%D0%B0-%D0%BD%D0%B0-%D1%80%D1%83%D1%81%D1%81%D0%BA%D0%BE%D0%BC-%D1%8F%D0%B7%D1%8B%D0%BA%D0%B5-%D0%B8-%D1%81%D0%BE-%D1%81%D1%82%D1%80%D0%B0%D0%BD%D0%B0%D0%BC%D0%B8.-%D0%9F%D0%BE%D0%B4%D1%80%D0%BE%D0%B1%D0%BD%D1%8B%D0%B5-%D0%B8%D0%B7%D0%BE%D0%B1%D1%80%D0%B0%D0%B6%D0%B5%D0%BD%D0%B8%D1%8F-2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raster-maps.com/images/maps/rastr/russia/atlas/physical_map_of_russia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russia-karta.ru/region/avtodorogi_rossii_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.government.ru/media/files/uQZdLRrkPLAdEVdaBsQrk505szCcL4PA.pdf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uploads/files/238eb2e61e443460b65a83a2242abd57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628" y="2249116"/>
            <a:ext cx="554299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5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21-22 АВГУСТА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6628" y="3051217"/>
            <a:ext cx="390961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452451" y="3496155"/>
            <a:ext cx="596106" cy="794"/>
          </a:xfrm>
          <a:prstGeom prst="line">
            <a:avLst/>
          </a:prstGeom>
          <a:ln w="38100">
            <a:solidFill>
              <a:srgbClr val="BFA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04619" y="3238276"/>
            <a:ext cx="16501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ТОМСКАЯ ОБЛАСТЬ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33299" y="3198499"/>
            <a:ext cx="3244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F252D"/>
                </a:solidFill>
              </a:rPr>
              <a:t>forum.toipkro.ru/</a:t>
            </a:r>
            <a:r>
              <a:rPr lang="en-US" sz="2000" dirty="0" err="1">
                <a:solidFill>
                  <a:srgbClr val="6F252D"/>
                </a:solidFill>
              </a:rPr>
              <a:t>avgustpro</a:t>
            </a:r>
            <a:endParaRPr lang="ru-RU" sz="2000" dirty="0">
              <a:solidFill>
                <a:srgbClr val="6F2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260649"/>
            <a:ext cx="11521280" cy="5865515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«Содержание и методика преподавания курса финансовой грамотности различным категориям обучающихся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часа), срок обучения с 2.10 - 13.10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пн-пт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с 13.00-18.20.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2. «Формирование финансовой грамотности у учащихся 5-11 классов на уроках географии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(24 ч.), с 23.11- 29.11 с 13.30-18.20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	Программа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предназначена для учителей географии, осуществляющих образовательную деятельность, направленную на формирование финансовой грамотности и развитие финансовой культуры у обучающихся 5-11-х классов.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Разделы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Раздел 1. Включение вопросов по финансовой грамотности в содержание школьной географии: нормативные основания и планирование образовательной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2. Методика формирование финансовой грамотности в рамках курсов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географии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Раздел 3. Контроль и оценка образовательных результатов освоения вопросов финансовой грамотности в рамках курсов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географии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Итоговая аттестация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621" y="310243"/>
            <a:ext cx="10627179" cy="5866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эффективной реализации Программы ПК подготовлены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учебное пособие для слушателей, включающее содержание образования по программе для всех занятий курса;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методические рекомендации для преподавателей Программы по всем темам, включающие подробное описание методики обучения слушателей;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комплект презентационных и дидактических материалов для занятий со слушателями.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2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 по включению ФГ на уроках географии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3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C128CAC-FEA1-4D55-B9D3-30DE5B7E6208}"/>
              </a:ext>
            </a:extLst>
          </p:cNvPr>
          <p:cNvSpPr/>
          <p:nvPr/>
        </p:nvSpPr>
        <p:spPr>
          <a:xfrm>
            <a:off x="239350" y="476672"/>
            <a:ext cx="117133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Еда и вода – можете себе представить одно без другого? Маша и Ваня не могли себе такого представить, но они были уверены, что воды так много, что ее хватает всем и она ничего не стоит. Поэтому учитель дал им небольшой тест про воду, чтобы они отличали вымысел от правды. Отметьте правильные варианты, и вы можете узнать несколько довольно интересных фактов о воде.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 Какая часть поверхности Земли покрыта водой?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70%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52%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90%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Какая часть воды на поверхности Земли пресная?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5%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3%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10%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 Самая длинная река в мире – это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Амазонка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Нил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Сколько воды содержится в человеке?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a) 50%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80%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65%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 Где больше всего используется вода?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a) в промышленности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 домах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 ресторанах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 Сколько воды нужно человеку за всю его жизнь?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литров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литров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литров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Проверьте свои ответы: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– a, 2 – б, 3 – в, 4 – в, 5 – a, 6 – б.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Вы на все из них ответили правильно?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Вы осознавали, что людям нужно так много воды?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Как вы думаете, могут ли люди выжить без воды?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У всех ли есть достаточно чистой воды для выживания?</a:t>
            </a:r>
          </a:p>
          <a:p>
            <a:pPr algn="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необходимо делать, чтобы экономить воду?</a:t>
            </a:r>
          </a:p>
          <a:p>
            <a:pPr algn="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из того, что было тобой перечислено тобой же и выполняется?</a:t>
            </a:r>
          </a:p>
          <a:p>
            <a:pPr algn="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помогает бюджету семьи экономия воды?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E8A155-3B5C-47D1-B71F-E34B231D2092}"/>
              </a:ext>
            </a:extLst>
          </p:cNvPr>
          <p:cNvSpPr txBox="1"/>
          <p:nvPr/>
        </p:nvSpPr>
        <p:spPr>
          <a:xfrm>
            <a:off x="2639616" y="159482"/>
            <a:ext cx="7176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Аналитическая работа: Вкусный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глоток, 6 класс, «Гидросфера»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5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C128CAC-FEA1-4D55-B9D3-30DE5B7E6208}"/>
              </a:ext>
            </a:extLst>
          </p:cNvPr>
          <p:cNvSpPr/>
          <p:nvPr/>
        </p:nvSpPr>
        <p:spPr>
          <a:xfrm>
            <a:off x="660976" y="4442336"/>
            <a:ext cx="110412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Проанализируй климатический график своей местности по плану: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Средняя температуря января?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Средняя температура июля?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Месяцы с максимальным количеством осадков?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Чем различается климат в зимнее и летнее время?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Как данный климат будет влиять на расходы семьи в зимнее время? На что они идут?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Как данный климат будет влиять на расходы семьи в зимнее время? На что они идут?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Как можно семье экономить на расходах в зимнее и летнее время? Напиши несколько примеров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E8A155-3B5C-47D1-B71F-E34B231D2092}"/>
              </a:ext>
            </a:extLst>
          </p:cNvPr>
          <p:cNvSpPr txBox="1"/>
          <p:nvPr/>
        </p:nvSpPr>
        <p:spPr>
          <a:xfrm>
            <a:off x="815414" y="107340"/>
            <a:ext cx="10849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Ситуационная задача: Как климат влияет на экономику семьи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класс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лиматический график, Москва">
            <a:extLst>
              <a:ext uri="{FF2B5EF4-FFF2-40B4-BE49-F238E27FC236}">
                <a16:creationId xmlns="" xmlns:a16="http://schemas.microsoft.com/office/drawing/2014/main" id="{C77E1948-0C67-4649-A206-B2BF6AFA8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1" y="937839"/>
            <a:ext cx="6199781" cy="34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4A8B3B-3B2C-4708-B30F-964E53D3A7F6}"/>
              </a:ext>
            </a:extLst>
          </p:cNvPr>
          <p:cNvSpPr txBox="1"/>
          <p:nvPr/>
        </p:nvSpPr>
        <p:spPr>
          <a:xfrm>
            <a:off x="7032081" y="1628801"/>
            <a:ext cx="5280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Климатический график города Москвы</a:t>
            </a:r>
          </a:p>
        </p:txBody>
      </p:sp>
    </p:spTree>
    <p:extLst>
      <p:ext uri="{BB962C8B-B14F-4D97-AF65-F5344CB8AC3E}">
        <p14:creationId xmlns:p14="http://schemas.microsoft.com/office/powerpoint/2010/main" val="88109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3FAE0747-9E73-40DC-9953-6E02C4030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244483"/>
              </p:ext>
            </p:extLst>
          </p:nvPr>
        </p:nvGraphicFramePr>
        <p:xfrm>
          <a:off x="623392" y="2437424"/>
          <a:ext cx="10972800" cy="4195191"/>
        </p:xfrm>
        <a:graphic>
          <a:graphicData uri="http://schemas.openxmlformats.org/drawingml/2006/table">
            <a:tbl>
              <a:tblPr firstRow="1" firstCol="1" bandRow="1"/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483243035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755116043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260511769"/>
                    </a:ext>
                  </a:extLst>
                </a:gridCol>
              </a:tblGrid>
              <a:tr h="289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для галочки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2629005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Крем от солнечных ожогов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713912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Перчатки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2341146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Солнцезащитные очки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4244534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Свитер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0565792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Водонепроницаемый чехол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8370675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Резиновые сапоги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569790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Шорты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3053029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Дождевик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750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1568286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Термос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7373651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Зонт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550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9353506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Шерстяные носки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0534515"/>
                  </a:ext>
                </a:extLst>
              </a:tr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Термобелье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512844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CBCEC910-CD02-4FA1-9C90-8AEE0B799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1" y="655822"/>
            <a:ext cx="1193271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Тебе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предстоит поездка в Таиланд. Так вышло, что твои каникулы и отпуск родителей совпали с временем прихода в Таиланд муссонов. 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Вылет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состоится уже через неделю, поэтому необходимо подготовиться к нему - приготовить вещи в поездку. Для этого нужно составить список предметов, которые могут понадобиться в это время года на отдыхе. Однако есть условие: родители выделили только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500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рублей на расходы, связанные с приобретением принадлежностей для поездки.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Нужно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составить личный финансовый план, в котором будет отражен набор необходимых вещей для поездки в сезон муссонов в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Таиланд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en-US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Бюджет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500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рублей.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составлении плана необходимо пользоваться таблицей: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A7EED2-3607-4AAD-BDCC-0A1B4DD4194A}"/>
              </a:ext>
            </a:extLst>
          </p:cNvPr>
          <p:cNvSpPr txBox="1"/>
          <p:nvPr/>
        </p:nvSpPr>
        <p:spPr>
          <a:xfrm>
            <a:off x="2639616" y="411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Кейс: «Муссонный климат и бюджет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семьи»,</a:t>
            </a:r>
            <a:r>
              <a:rPr kumimoji="0" lang="ru-RU" altLang="ru-RU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класс</a:t>
            </a:r>
            <a:endParaRPr kumimoji="0" lang="ru-RU" altLang="ru-RU" sz="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3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A7EED2-3607-4AAD-BDCC-0A1B4DD4194A}"/>
              </a:ext>
            </a:extLst>
          </p:cNvPr>
          <p:cNvSpPr txBox="1"/>
          <p:nvPr/>
        </p:nvSpPr>
        <p:spPr>
          <a:xfrm>
            <a:off x="3215680" y="9807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Кейс: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«Муссонный климат и бюджет семьи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71FD50-41B8-43BC-AA4D-E3D634AFC45B}"/>
              </a:ext>
            </a:extLst>
          </p:cNvPr>
          <p:cNvSpPr txBox="1"/>
          <p:nvPr/>
        </p:nvSpPr>
        <p:spPr>
          <a:xfrm>
            <a:off x="803791" y="1628800"/>
            <a:ext cx="10657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Обведи выбранные предметы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поездки и укажи общую стоимость всех вещей ниже:</a:t>
            </a:r>
            <a:endParaRPr lang="ru-RU" sz="14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915EC09-B8CB-44FB-B0DF-CFDFD36AE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02872"/>
              </p:ext>
            </p:extLst>
          </p:nvPr>
        </p:nvGraphicFramePr>
        <p:xfrm>
          <a:off x="645983" y="2348881"/>
          <a:ext cx="10972800" cy="355283"/>
        </p:xfrm>
        <a:graphic>
          <a:graphicData uri="http://schemas.openxmlformats.org/drawingml/2006/table">
            <a:tbl>
              <a:tblPr firstRow="1" firstCol="1" bandRow="1"/>
              <a:tblGrid>
                <a:gridCol w="5486400">
                  <a:extLst>
                    <a:ext uri="{9D8B030D-6E8A-4147-A177-3AD203B41FA5}">
                      <a16:colId xmlns="" xmlns:a16="http://schemas.microsoft.com/office/drawing/2014/main" val="1722266767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34856529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 выбранных предметов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                                рублей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7" marR="84667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91696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FEBA0EB-5456-4362-B3C3-6E0C8824D079}"/>
              </a:ext>
            </a:extLst>
          </p:cNvPr>
          <p:cNvSpPr txBox="1"/>
          <p:nvPr/>
        </p:nvSpPr>
        <p:spPr>
          <a:xfrm>
            <a:off x="572093" y="3068960"/>
            <a:ext cx="11120579" cy="291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можно объяснить такой выбор предметов личного пользования при планировании поездки в Таиланд в сезон муссонов?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показалось самым трудным в составлении финансового плана?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</a:t>
            </a:r>
            <a:r>
              <a:rPr lang="ru-RU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От какого(-их) предмета(-</a:t>
            </a:r>
            <a:r>
              <a:rPr lang="ru-RU" sz="14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отказаться было сложнее всего? Почему?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Сергей\Downloads\rcfg-vl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59482"/>
            <a:ext cx="2927205" cy="3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Сергей\Downloads\Логотип РЦ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16" y="122146"/>
            <a:ext cx="576937" cy="37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427DEA66-1F8D-415C-AE54-33DAA5548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122146"/>
            <a:ext cx="2584697" cy="7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8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6592D7B9-9D1D-417D-B4FD-A912CBD0D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62312"/>
              </p:ext>
            </p:extLst>
          </p:nvPr>
        </p:nvGraphicFramePr>
        <p:xfrm>
          <a:off x="239350" y="332656"/>
          <a:ext cx="11713301" cy="799768"/>
        </p:xfrm>
        <a:graphic>
          <a:graphicData uri="http://schemas.openxmlformats.org/drawingml/2006/table">
            <a:tbl>
              <a:tblPr/>
              <a:tblGrid>
                <a:gridCol w="2109963">
                  <a:extLst>
                    <a:ext uri="{9D8B030D-6E8A-4147-A177-3AD203B41FA5}">
                      <a16:colId xmlns="" xmlns:a16="http://schemas.microsoft.com/office/drawing/2014/main" val="233911303"/>
                    </a:ext>
                  </a:extLst>
                </a:gridCol>
                <a:gridCol w="3285483">
                  <a:extLst>
                    <a:ext uri="{9D8B030D-6E8A-4147-A177-3AD203B41FA5}">
                      <a16:colId xmlns="" xmlns:a16="http://schemas.microsoft.com/office/drawing/2014/main" val="4228561980"/>
                    </a:ext>
                  </a:extLst>
                </a:gridCol>
                <a:gridCol w="6317855">
                  <a:extLst>
                    <a:ext uri="{9D8B030D-6E8A-4147-A177-3AD203B41FA5}">
                      <a16:colId xmlns="" xmlns:a16="http://schemas.microsoft.com/office/drawing/2014/main" val="2271455988"/>
                    </a:ext>
                  </a:extLst>
                </a:gridCol>
              </a:tblGrid>
              <a:tr h="65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2. Литосфера и рельеф Земли </a:t>
                      </a:r>
                      <a:endParaRPr lang="en-US" sz="13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часов)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5" marR="49235" marT="72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1: «Литосфера и экономика семьи (20 минут)</a:t>
                      </a:r>
                    </a:p>
                  </a:txBody>
                  <a:tcPr marL="49235" marR="49235" marT="72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Контекстная задача «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Сейсмоопасные районы мира и страхование»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Практикум по ФГ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«Изучаю и действую». Задание: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каких опасных природных явлений в литосфере ты порекомендуешь страховаться людям.  Есть такие явления в твоем населенном пункте?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b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Объясни свой ответ.</a:t>
                      </a:r>
                    </a:p>
                  </a:txBody>
                  <a:tcPr marL="49235" marR="49235" marT="72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13830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05672F-B933-4773-A82A-066EDA7261BD}"/>
              </a:ext>
            </a:extLst>
          </p:cNvPr>
          <p:cNvSpPr txBox="1"/>
          <p:nvPr/>
        </p:nvSpPr>
        <p:spPr>
          <a:xfrm>
            <a:off x="47328" y="1412776"/>
            <a:ext cx="11905323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algn="just"/>
            <a:r>
              <a:rPr lang="ru-RU" sz="14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Контекстная задача «</a:t>
            </a:r>
            <a:r>
              <a:rPr lang="ru-RU" sz="1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Сейсмоопасные районы мира и страхование»</a:t>
            </a:r>
          </a:p>
          <a:p>
            <a:pPr marL="76200" algn="just"/>
            <a:r>
              <a:rPr lang="ru-RU" sz="1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Для жителей некоторых территорий и даже целых стран вопрос страхования стоит особенно остро. Существует целый ряд стран, которые часто испытывают землетрясения и извержения вулканов. Они расположены в сейсмоопасных районах планеты. У нас в стране это, например, Сахалинская область. Там в любую секунду может начаться крупное землетрясение.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Что может быть ужаснее потери имущества, здоровья или даже близких людей? Люди, чьи страны целиком находятся в сейсмоопасных районах, вынуждены защищать себя от возможных стихийных бедствий.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1400" i="1" u="sng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Тебе нужно выбрать из перечня только те страны, жители которых находятся в зоне повышенного личного и имущественного риска из-за стихийных бедствий, поэтому им необходимо чаще других пользоваться услугами страхования:</a:t>
            </a:r>
          </a:p>
          <a:p>
            <a:pPr lvl="0" algn="just" fontAlgn="base"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Иран, Австралия, Перу, ЮАР, Финляндия, Япония, Мексика, Чили, Великобритания, Венесуэла, Дания, Мадагаскар, Греция, Индонезия, Мали.</a:t>
            </a:r>
          </a:p>
          <a:p>
            <a:pPr lvl="0" algn="just" fontAlgn="base">
              <a:tabLst>
                <a:tab pos="457200" algn="l"/>
              </a:tabLst>
            </a:pPr>
            <a:r>
              <a:rPr lang="ru-RU" sz="1400" i="1" u="sng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Чтобы выполнить это задание, сопоставь карту сейсмических поясов с политической картой мира. Таким образом ты сможешь определить, какие страны находятся в сейсмоопасных районах.</a:t>
            </a:r>
            <a:endParaRPr lang="ru-RU" sz="1400" i="1" u="sng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Ссылка на карту сейсмических поясов: </a:t>
            </a:r>
            <a:r>
              <a:rPr lang="ru-RU" sz="1400" u="sng" dirty="0">
                <a:solidFill>
                  <a:srgbClr val="1155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hlinkClick r:id="rId2"/>
              </a:rPr>
              <a:t>https://pandia.ru/text/80/617/images/img1_33.jpg</a:t>
            </a:r>
            <a:endParaRPr lang="ru-RU" sz="1400" dirty="0">
              <a:solidFill>
                <a:srgbClr val="0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sz="1200" i="1" u="sng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5C3D6EE-ED46-4D7D-B251-59A9B265A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961120"/>
            <a:ext cx="5088565" cy="27802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33BC6C-4EFD-479F-A79E-3F4AB5C26305}"/>
              </a:ext>
            </a:extLst>
          </p:cNvPr>
          <p:cNvSpPr txBox="1"/>
          <p:nvPr/>
        </p:nvSpPr>
        <p:spPr>
          <a:xfrm>
            <a:off x="6003067" y="627970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Ссылка на политическую карту мира: </a:t>
            </a:r>
            <a:r>
              <a:rPr lang="ru-RU" sz="12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http://pristor.ru/wp-content/uploads/2017/10/.jpg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0CCC415-2181-42DB-8B16-74EDD91B5E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9" y="4077072"/>
            <a:ext cx="5472608" cy="2141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36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D05B44E4-3CAA-4355-B584-7528AEAD5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27963"/>
              </p:ext>
            </p:extLst>
          </p:nvPr>
        </p:nvGraphicFramePr>
        <p:xfrm>
          <a:off x="263352" y="260649"/>
          <a:ext cx="11665296" cy="2086908"/>
        </p:xfrm>
        <a:graphic>
          <a:graphicData uri="http://schemas.openxmlformats.org/drawingml/2006/table">
            <a:tbl>
              <a:tblPr/>
              <a:tblGrid>
                <a:gridCol w="2300656">
                  <a:extLst>
                    <a:ext uri="{9D8B030D-6E8A-4147-A177-3AD203B41FA5}">
                      <a16:colId xmlns="" xmlns:a16="http://schemas.microsoft.com/office/drawing/2014/main" val="1333341385"/>
                    </a:ext>
                  </a:extLst>
                </a:gridCol>
                <a:gridCol w="2858808">
                  <a:extLst>
                    <a:ext uri="{9D8B030D-6E8A-4147-A177-3AD203B41FA5}">
                      <a16:colId xmlns="" xmlns:a16="http://schemas.microsoft.com/office/drawing/2014/main" val="3295708654"/>
                    </a:ext>
                  </a:extLst>
                </a:gridCol>
                <a:gridCol w="6505832">
                  <a:extLst>
                    <a:ext uri="{9D8B030D-6E8A-4147-A177-3AD203B41FA5}">
                      <a16:colId xmlns="" xmlns:a16="http://schemas.microsoft.com/office/drawing/2014/main" val="3882671277"/>
                    </a:ext>
                  </a:extLst>
                </a:gridCol>
              </a:tblGrid>
              <a:tr h="182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3" marR="57153" marT="8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 «Доходы и расходы. Финансовое планирование» (1, 5 часа)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3" marR="57153" marT="8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2191412"/>
                  </a:ext>
                </a:extLst>
              </a:tr>
              <a:tr h="6811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 3.  Материки, океаны и страны </a:t>
                      </a:r>
                      <a:endParaRPr lang="en-US" sz="12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часа)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1. Южные материки. (14 часов)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3" marR="57153" marT="8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3: Как подготовиться к поездке в зарубежную страну (15 минут)</a:t>
                      </a:r>
                    </a:p>
                  </a:txBody>
                  <a:tcPr marL="57153" marR="57153" marT="8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Кейс: «Маша планирует путешествие»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3" marR="57153" marT="8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572183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2. Северные материки (15 часов)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3" marR="57153" marT="8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4: Как подготовиться к поездке в зарубежную страну (45 минут)</a:t>
                      </a:r>
                    </a:p>
                  </a:txBody>
                  <a:tcPr marL="57153" marR="57153" marT="8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Практическое задание: «Как подготовиться к поездке в зарубежную страну». Используем УМК специальных модулей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3" marR="57153" marT="8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437983"/>
                  </a:ext>
                </a:extLst>
              </a:tr>
              <a:tr h="560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3. Взаимодействие природы и общества </a:t>
                      </a:r>
                      <a:endParaRPr lang="en-US" sz="12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 </a:t>
                      </a: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часов)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3" marR="57153" marT="8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3" marR="57153" marT="8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Итоговый проект: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«Мой план избежать круга бедности»</a:t>
                      </a:r>
                    </a:p>
                  </a:txBody>
                  <a:tcPr marL="57153" marR="57153" marT="8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57035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450533-EEEF-47DF-A658-2855BF0D969E}"/>
              </a:ext>
            </a:extLst>
          </p:cNvPr>
          <p:cNvSpPr txBox="1"/>
          <p:nvPr/>
        </p:nvSpPr>
        <p:spPr>
          <a:xfrm>
            <a:off x="276988" y="3107975"/>
            <a:ext cx="119286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Цель: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 определять источники и пути экономии, сбережения средств, увеличения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Время: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 10 минут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Ход работы: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Поделите детей на группы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Познакомьте с кейсом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Прокомментируйте задания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Определите время работы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5118DC-20D1-4514-9E62-B95A8DC0DF1B}"/>
              </a:ext>
            </a:extLst>
          </p:cNvPr>
          <p:cNvSpPr txBox="1"/>
          <p:nvPr/>
        </p:nvSpPr>
        <p:spPr>
          <a:xfrm>
            <a:off x="3172332" y="2741913"/>
            <a:ext cx="611068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Кейс: «Маша планирует путешествие»</a:t>
            </a:r>
            <a:endParaRPr lang="ru-RU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8507" y="2416629"/>
            <a:ext cx="10031185" cy="4660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6538"/>
                </a:solidFill>
                <a:latin typeface="Times New Roman" pitchFamily="18" charset="0"/>
                <a:cs typeface="Times New Roman" pitchFamily="18" charset="0"/>
              </a:rPr>
              <a:t>Формирование финансовой грамотности у обучающихся 5-11 классов </a:t>
            </a:r>
            <a:r>
              <a:rPr lang="ru-RU" b="1" dirty="0" smtClean="0">
                <a:solidFill>
                  <a:srgbClr val="00653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5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538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rgbClr val="006538"/>
                </a:solidFill>
                <a:latin typeface="Times New Roman" pitchFamily="18" charset="0"/>
                <a:cs typeface="Times New Roman" pitchFamily="18" charset="0"/>
              </a:rPr>
              <a:t>уроках географии</a:t>
            </a:r>
            <a:endParaRPr lang="ru-RU" dirty="0">
              <a:solidFill>
                <a:srgbClr val="006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686549" y="4237265"/>
            <a:ext cx="5197929" cy="955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МАОУ Сибирский лицей г. Томска, учитель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экономики и географии высшей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категории, Сушко Ирина Петровна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7372" y="56204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21-22 августа 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4203D7-DC3E-4267-A608-FC1F134456BA}"/>
              </a:ext>
            </a:extLst>
          </p:cNvPr>
          <p:cNvSpPr txBox="1"/>
          <p:nvPr/>
        </p:nvSpPr>
        <p:spPr>
          <a:xfrm>
            <a:off x="143339" y="1124744"/>
            <a:ext cx="1152128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Название кейса: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Маша планирует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путешествие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Маша на летние каникулы вместе с родителями отправляется в путешествие по странам Южной Европы. В Интернете нашла советы путешественнику. Она точно знает, что нельзя верить всему тому, что пишут на страницах Интернета. Изучите советы, которые  она нашла и выполните задания после текста: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«Знакомьтесь с национальной кухней.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Выбирайте местные и сезонные блюда.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Покупайте сувениры в туристических местах и в аэропорту.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Всегда оформляйте туристическую страховку.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Если вы едете в Европу, будет выгоднее взять с собой доллары»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Задания: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Какие из приведенных ниже советов помогут семье сэкономить бюджет?  Каждый ответ обоснуй для одной из страны Южной Европы (по выбору).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Составь свои советы для путешествия по выбранной тобой стране Южной Европы.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3" descr="C:\Users\Сергей\Downloads\rcfg-vl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59482"/>
            <a:ext cx="2927205" cy="3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ергей\Downloads\Логотип РЦ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69" y="122146"/>
            <a:ext cx="1168684" cy="7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7DEA66-1F8D-415C-AE54-33DAA5548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122146"/>
            <a:ext cx="2584697" cy="7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85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EC080510-FC5F-4C6D-97BA-D082A366C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37060"/>
              </p:ext>
            </p:extLst>
          </p:nvPr>
        </p:nvGraphicFramePr>
        <p:xfrm>
          <a:off x="304800" y="188641"/>
          <a:ext cx="11582400" cy="797607"/>
        </p:xfrm>
        <a:graphic>
          <a:graphicData uri="http://schemas.openxmlformats.org/drawingml/2006/table">
            <a:tbl>
              <a:tblPr/>
              <a:tblGrid>
                <a:gridCol w="2582723">
                  <a:extLst>
                    <a:ext uri="{9D8B030D-6E8A-4147-A177-3AD203B41FA5}">
                      <a16:colId xmlns:a16="http://schemas.microsoft.com/office/drawing/2014/main" xmlns="" val="1856681687"/>
                    </a:ext>
                  </a:extLst>
                </a:gridCol>
                <a:gridCol w="3298356">
                  <a:extLst>
                    <a:ext uri="{9D8B030D-6E8A-4147-A177-3AD203B41FA5}">
                      <a16:colId xmlns:a16="http://schemas.microsoft.com/office/drawing/2014/main" xmlns="" val="3877938495"/>
                    </a:ext>
                  </a:extLst>
                </a:gridCol>
                <a:gridCol w="5701321">
                  <a:extLst>
                    <a:ext uri="{9D8B030D-6E8A-4147-A177-3AD203B41FA5}">
                      <a16:colId xmlns:a16="http://schemas.microsoft.com/office/drawing/2014/main" xmlns="" val="721024515"/>
                    </a:ext>
                  </a:extLst>
                </a:gridCol>
              </a:tblGrid>
              <a:tr h="6018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2. Геологическое строение, рельеф и полезные ископаемые </a:t>
                      </a:r>
                      <a:endParaRPr lang="en-US" sz="13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часов.)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1445" marR="31445" marT="5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Тема: Стихийные опасные геологические явления и как к ним </a:t>
                      </a: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готовиться</a:t>
                      </a:r>
                      <a:endParaRPr lang="en-US" sz="13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 минут)</a:t>
                      </a:r>
                    </a:p>
                  </a:txBody>
                  <a:tcPr marL="31445" marR="31445" marT="5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ситуационных задач: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основе интерактивной карты опасных геологических явлений в России.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Практикум по ФГ «Изучаю и действую».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Задание на дом.   Оползни в России: кому и как следует страховаться от них.</a:t>
                      </a:r>
                    </a:p>
                  </a:txBody>
                  <a:tcPr marL="31445" marR="31445" marT="5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80380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0C59A5-8140-45DC-B985-47A302D5210E}"/>
              </a:ext>
            </a:extLst>
          </p:cNvPr>
          <p:cNvSpPr txBox="1"/>
          <p:nvPr/>
        </p:nvSpPr>
        <p:spPr>
          <a:xfrm>
            <a:off x="416091" y="1880393"/>
            <a:ext cx="1147110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algn="just"/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жителей некоторых регионов России вопрос страхования стоит особенно остро, так как там происходят стихийные бедствия, вызванные особенностями климата и рельефа. Некоторые субъекты в России часто переживают сход оползней. Что может быть ужаснее потери имущества, здоровья или даже близких людей? Именно поэтому люди, чьи дома и хозяйства находятся в таких зонах, вынуждены защищать себя от возможных негативных последствий.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Выбери из перечня только те субъекты России, жители которых находятся в зоне риска схода оползней, поэтому им необходимо страховать свою жизнь и имущество:</a:t>
            </a: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Ярославская область</a:t>
            </a:r>
            <a:endParaRPr lang="ru-RU" sz="14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область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Алтай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Псковская область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Приморский край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Дагестан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Тюменская область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Карелия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Воронежская область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Кабардино-Балкарская Республика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Ставропольский край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Вологодская область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Ингушетия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Омская область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5A90FA-4240-4CFE-8702-47E11370D099}"/>
              </a:ext>
            </a:extLst>
          </p:cNvPr>
          <p:cNvSpPr txBox="1"/>
          <p:nvPr/>
        </p:nvSpPr>
        <p:spPr>
          <a:xfrm>
            <a:off x="304800" y="1295619"/>
            <a:ext cx="11359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 по ФГ «Изучаю и действую».</a:t>
            </a:r>
            <a:r>
              <a:rPr lang="ru-RU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дом.   Оползни в России: кому и как следует страховаться от них.</a:t>
            </a:r>
          </a:p>
        </p:txBody>
      </p:sp>
    </p:spTree>
    <p:extLst>
      <p:ext uri="{BB962C8B-B14F-4D97-AF65-F5344CB8AC3E}">
        <p14:creationId xmlns:p14="http://schemas.microsoft.com/office/powerpoint/2010/main" val="3796405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493642-F06B-462C-886B-D27C3DFC0C7C}"/>
              </a:ext>
            </a:extLst>
          </p:cNvPr>
          <p:cNvSpPr txBox="1"/>
          <p:nvPr/>
        </p:nvSpPr>
        <p:spPr>
          <a:xfrm>
            <a:off x="143339" y="260648"/>
            <a:ext cx="11905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algn="just"/>
            <a:r>
              <a:rPr lang="ru-RU" sz="1400" b="1" u="sng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выполнить это задание, сопоставь карту, на которой показан рельеф территории России, с административно-территориальной картой России.</a:t>
            </a:r>
            <a:endParaRPr lang="ru-RU" sz="1400" b="1" u="sng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Ссылка на физическую карту России: </a:t>
            </a:r>
            <a:r>
              <a:rPr lang="ru-RU" sz="1400" dirty="0">
                <a:solidFill>
                  <a:srgbClr val="1155CC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http://www.raster-maps.com/images/maps/rastr/russia/atlas/physical_map_of_russia_1.jpg</a:t>
            </a: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BC6FBA4-5B9D-4DD6-B5E4-A3EBA3BBC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9" y="1171532"/>
            <a:ext cx="5689600" cy="23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F8BA7B-29B6-4928-A195-B196EA4890DB}"/>
              </a:ext>
            </a:extLst>
          </p:cNvPr>
          <p:cNvSpPr txBox="1"/>
          <p:nvPr/>
        </p:nvSpPr>
        <p:spPr>
          <a:xfrm>
            <a:off x="274798" y="864764"/>
            <a:ext cx="11568687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Ссылка на административно-территориальную карту России: </a:t>
            </a:r>
            <a:r>
              <a:rPr lang="ru-RU" sz="1400" dirty="0">
                <a:solidFill>
                  <a:srgbClr val="1155CC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http://russia-karta.ru/region/avtodorogi_rossii_2.jpg</a:t>
            </a: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97743EB-9F6E-451D-9483-974F9FB8D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57" y="1171532"/>
            <a:ext cx="5829300" cy="23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AEC3AC-E369-4AD0-9FFC-792585A29F95}"/>
              </a:ext>
            </a:extLst>
          </p:cNvPr>
          <p:cNvSpPr txBox="1"/>
          <p:nvPr/>
        </p:nvSpPr>
        <p:spPr>
          <a:xfrm>
            <a:off x="143339" y="3497654"/>
            <a:ext cx="11905323" cy="3074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Страхование движимого имущества (автомашин) для регионов, подверженных сходу оползней, предусматривает следующий страховой продукт, который может защитить от воздействия стихии (найди информацию в Интернете):</a:t>
            </a:r>
            <a:endParaRPr lang="ru-RU" sz="1400" b="1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полис ОСАГО		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полис КАСКО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полис ОМС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i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Сошёл оползень. Стоявший на автостоянке автомобиль покатился по наклону, созданному сходом оползня, и протаранил стоявший рядом автомобиль. После оползня автомобили остались в таком положении. Налицо таран, причина - оползень, водителей за рулем не было, оба автомобиля получили повреждения. Автомобиль, протаранивший другое автотранспортное средство, имеет полис ОСАГО.</a:t>
            </a:r>
            <a:endParaRPr lang="ru-RU" sz="1400" b="1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i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Вопрос: на что может рассчитывать владелец автомобиля, совершившего таран из-за схода оползня?</a:t>
            </a:r>
            <a:endParaRPr lang="ru-RU" sz="1400" b="1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страховая компания компенсирует ущерб, нанесенный обоим автомобилям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страховая компания компенсирует ущерб, нанесенный автомобилю, совершившему таран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страховая компания компенсирует ущерб, нанесенный только автомобилю, получившему таран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страховая компания не рассматривает случаи, связанные с причинением ущерба в связи с природными явлениями</a:t>
            </a:r>
            <a:endParaRPr lang="ru-RU" sz="1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4205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663677" y="2052379"/>
            <a:ext cx="11031795" cy="865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sz="18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sz="18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sz="18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hape 51"/>
          <p:cNvSpPr/>
          <p:nvPr/>
        </p:nvSpPr>
        <p:spPr>
          <a:xfrm>
            <a:off x="83576" y="1085734"/>
            <a:ext cx="12192001" cy="751735"/>
          </a:xfrm>
          <a:prstGeom prst="rect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</a:t>
            </a:r>
            <a:endParaRPr kumimoji="0" lang="ru-RU" sz="24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             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Стратегия повышения финансовой грамотности в Российской Федерации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на 2017 - 2023 годы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sz="24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hape 52"/>
          <p:cNvSpPr/>
          <p:nvPr/>
        </p:nvSpPr>
        <p:spPr>
          <a:xfrm>
            <a:off x="5149" y="2022703"/>
            <a:ext cx="12226367" cy="1115636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hape 53"/>
          <p:cNvSpPr/>
          <p:nvPr/>
        </p:nvSpPr>
        <p:spPr>
          <a:xfrm flipV="1">
            <a:off x="324466" y="729111"/>
            <a:ext cx="11436164" cy="60959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hape 57"/>
          <p:cNvSpPr/>
          <p:nvPr/>
        </p:nvSpPr>
        <p:spPr>
          <a:xfrm>
            <a:off x="522515" y="1994321"/>
            <a:ext cx="11440980" cy="1172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90" tIns="31890" rIns="31890" bIns="31890" anchor="ctr">
            <a:spAutoFit/>
          </a:bodyPr>
          <a:lstStyle>
            <a:lvl1pPr algn="l">
              <a:defRPr sz="25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Цель Стратегии - создание основ для формирования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финансово грамотного поведения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населения как необходимого условия повышения уровня и качества жизни граждан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351" y="3230887"/>
            <a:ext cx="113710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538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Финансовая грамотность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результат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процесса финансового образования, который определяется как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сочетание осведомленности, знаний, умений и поведенческих моделей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необходимых для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принятия успешных финансовых решений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 в конечном итоге для достижения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финансового благосостояния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96443" y="5205197"/>
            <a:ext cx="7499031" cy="1323439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Основы финансово грамотного поведения»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сочетание финансовых знаний, установок, норм и практических навыков, необходимых для принятия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успешных и ответственных решений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 финансовом рынке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48F29CB-22AB-47C6-8AAA-2EA0CC4AB2C6}"/>
              </a:ext>
            </a:extLst>
          </p:cNvPr>
          <p:cNvSpPr txBox="1"/>
          <p:nvPr/>
        </p:nvSpPr>
        <p:spPr>
          <a:xfrm>
            <a:off x="828519" y="24455"/>
            <a:ext cx="10428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Финансовая грамотность как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понятие и компетентность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A45346-6E63-4971-960F-F023B777C977}"/>
              </a:ext>
            </a:extLst>
          </p:cNvPr>
          <p:cNvSpPr txBox="1"/>
          <p:nvPr/>
        </p:nvSpPr>
        <p:spPr>
          <a:xfrm>
            <a:off x="39977" y="6456823"/>
            <a:ext cx="6136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uQZdLRrkPLAdEVdaBsQrk505szCcL4PA.pdf (government.ru)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0539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940" name="Group 108"/>
          <p:cNvGrpSpPr>
            <a:grpSpLocks/>
          </p:cNvGrpSpPr>
          <p:nvPr/>
        </p:nvGrpSpPr>
        <p:grpSpPr bwMode="auto">
          <a:xfrm>
            <a:off x="5057421" y="2662055"/>
            <a:ext cx="2052865" cy="1833801"/>
            <a:chOff x="4128" y="1716"/>
            <a:chExt cx="949" cy="825"/>
          </a:xfrm>
        </p:grpSpPr>
        <p:sp>
          <p:nvSpPr>
            <p:cNvPr id="504941" name="Oval 109"/>
            <p:cNvSpPr>
              <a:spLocks noChangeArrowheads="1"/>
            </p:cNvSpPr>
            <p:nvPr/>
          </p:nvSpPr>
          <p:spPr bwMode="gray">
            <a:xfrm>
              <a:off x="4556" y="2033"/>
              <a:ext cx="120" cy="190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42" name="Oval 110"/>
            <p:cNvSpPr>
              <a:spLocks noChangeArrowheads="1"/>
            </p:cNvSpPr>
            <p:nvPr/>
          </p:nvSpPr>
          <p:spPr bwMode="gray">
            <a:xfrm>
              <a:off x="4558" y="2042"/>
              <a:ext cx="120" cy="190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43" name="Oval 111"/>
            <p:cNvSpPr>
              <a:spLocks noChangeArrowheads="1"/>
            </p:cNvSpPr>
            <p:nvPr/>
          </p:nvSpPr>
          <p:spPr bwMode="gray">
            <a:xfrm>
              <a:off x="4131" y="2033"/>
              <a:ext cx="946" cy="190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44" name="Oval 112"/>
            <p:cNvSpPr>
              <a:spLocks noChangeArrowheads="1"/>
            </p:cNvSpPr>
            <p:nvPr/>
          </p:nvSpPr>
          <p:spPr bwMode="gray">
            <a:xfrm>
              <a:off x="4128" y="2028"/>
              <a:ext cx="946" cy="190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45" name="Oval 113"/>
            <p:cNvSpPr>
              <a:spLocks noChangeArrowheads="1"/>
            </p:cNvSpPr>
            <p:nvPr/>
          </p:nvSpPr>
          <p:spPr bwMode="gray">
            <a:xfrm>
              <a:off x="4178" y="2033"/>
              <a:ext cx="852" cy="1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04946" name="Group 114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504947" name="Oval 1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4948" name="Oval 1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4949" name="Oval 1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4950" name="Oval 1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4839" name="Rectangle 7"/>
          <p:cNvSpPr>
            <a:spLocks noGrp="1" noChangeArrowheads="1"/>
          </p:cNvSpPr>
          <p:nvPr>
            <p:ph type="title"/>
          </p:nvPr>
        </p:nvSpPr>
        <p:spPr>
          <a:xfrm>
            <a:off x="1098962" y="0"/>
            <a:ext cx="9304215" cy="76200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ru-RU" alt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Стратегия: финансово грамотный человек</a:t>
            </a:r>
            <a:endParaRPr lang="en-US" altLang="ru-RU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504861" name="Group 29"/>
          <p:cNvGrpSpPr>
            <a:grpSpLocks/>
          </p:cNvGrpSpPr>
          <p:nvPr/>
        </p:nvGrpSpPr>
        <p:grpSpPr bwMode="auto">
          <a:xfrm>
            <a:off x="3932101" y="12280977"/>
            <a:ext cx="259751" cy="422132"/>
            <a:chOff x="2139" y="-131"/>
            <a:chExt cx="2208" cy="4418"/>
          </a:xfrm>
        </p:grpSpPr>
        <p:sp>
          <p:nvSpPr>
            <p:cNvPr id="504862" name="Oval 30"/>
            <p:cNvSpPr>
              <a:spLocks noChangeArrowheads="1"/>
            </p:cNvSpPr>
            <p:nvPr/>
          </p:nvSpPr>
          <p:spPr bwMode="gray">
            <a:xfrm>
              <a:off x="2139" y="-130"/>
              <a:ext cx="2208" cy="4416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863" name="Oval 31"/>
            <p:cNvSpPr>
              <a:spLocks noChangeArrowheads="1"/>
            </p:cNvSpPr>
            <p:nvPr/>
          </p:nvSpPr>
          <p:spPr bwMode="gray">
            <a:xfrm>
              <a:off x="2139" y="-130"/>
              <a:ext cx="2208" cy="4416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864" name="Oval 32"/>
            <p:cNvSpPr>
              <a:spLocks noChangeArrowheads="1"/>
            </p:cNvSpPr>
            <p:nvPr/>
          </p:nvSpPr>
          <p:spPr bwMode="gray">
            <a:xfrm>
              <a:off x="2849" y="-131"/>
              <a:ext cx="787" cy="4416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865" name="Oval 33"/>
            <p:cNvSpPr>
              <a:spLocks noChangeArrowheads="1"/>
            </p:cNvSpPr>
            <p:nvPr/>
          </p:nvSpPr>
          <p:spPr bwMode="gray">
            <a:xfrm>
              <a:off x="2849" y="-129"/>
              <a:ext cx="787" cy="4416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866" name="Oval 34"/>
            <p:cNvSpPr>
              <a:spLocks noChangeArrowheads="1"/>
            </p:cNvSpPr>
            <p:nvPr/>
          </p:nvSpPr>
          <p:spPr bwMode="gray">
            <a:xfrm>
              <a:off x="2888" y="-130"/>
              <a:ext cx="709" cy="44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04867" name="Group 35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04868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4869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4870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4871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4872" name="Text Box 40"/>
          <p:cNvSpPr txBox="1">
            <a:spLocks noChangeArrowheads="1"/>
          </p:cNvSpPr>
          <p:nvPr/>
        </p:nvSpPr>
        <p:spPr bwMode="gray">
          <a:xfrm>
            <a:off x="9507543" y="2386868"/>
            <a:ext cx="2272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Знает как искать и использовать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информацию</a:t>
            </a:r>
            <a:endParaRPr kumimoji="0" lang="en-US" alt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4883" name="Text Box 51"/>
          <p:cNvSpPr txBox="1">
            <a:spLocks noChangeArrowheads="1"/>
          </p:cNvSpPr>
          <p:nvPr/>
        </p:nvSpPr>
        <p:spPr bwMode="gray">
          <a:xfrm>
            <a:off x="7565819" y="640038"/>
            <a:ext cx="2490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Формирует долгосрочные сбережения</a:t>
            </a:r>
            <a:endParaRPr kumimoji="0" lang="en-US" alt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504907" name="Group 75"/>
          <p:cNvGrpSpPr>
            <a:grpSpLocks/>
          </p:cNvGrpSpPr>
          <p:nvPr/>
        </p:nvGrpSpPr>
        <p:grpSpPr bwMode="auto">
          <a:xfrm>
            <a:off x="8424172" y="2427184"/>
            <a:ext cx="1258307" cy="1154491"/>
            <a:chOff x="940" y="2628"/>
            <a:chExt cx="750" cy="653"/>
          </a:xfrm>
        </p:grpSpPr>
        <p:sp>
          <p:nvSpPr>
            <p:cNvPr id="504908" name="Oval 76"/>
            <p:cNvSpPr>
              <a:spLocks noChangeArrowheads="1"/>
            </p:cNvSpPr>
            <p:nvPr/>
          </p:nvSpPr>
          <p:spPr bwMode="gray">
            <a:xfrm>
              <a:off x="1238" y="2835"/>
              <a:ext cx="155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09" name="Oval 77"/>
            <p:cNvSpPr>
              <a:spLocks noChangeArrowheads="1"/>
            </p:cNvSpPr>
            <p:nvPr/>
          </p:nvSpPr>
          <p:spPr bwMode="gray">
            <a:xfrm>
              <a:off x="1238" y="2835"/>
              <a:ext cx="155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10" name="Oval 78"/>
            <p:cNvSpPr>
              <a:spLocks noChangeArrowheads="1"/>
            </p:cNvSpPr>
            <p:nvPr/>
          </p:nvSpPr>
          <p:spPr bwMode="gray">
            <a:xfrm>
              <a:off x="940" y="2835"/>
              <a:ext cx="750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11" name="Oval 79"/>
            <p:cNvSpPr>
              <a:spLocks noChangeArrowheads="1"/>
            </p:cNvSpPr>
            <p:nvPr/>
          </p:nvSpPr>
          <p:spPr bwMode="gray">
            <a:xfrm>
              <a:off x="941" y="2835"/>
              <a:ext cx="749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12" name="Oval 80"/>
            <p:cNvSpPr>
              <a:spLocks noChangeArrowheads="1"/>
            </p:cNvSpPr>
            <p:nvPr/>
          </p:nvSpPr>
          <p:spPr bwMode="gray">
            <a:xfrm>
              <a:off x="981" y="2835"/>
              <a:ext cx="674" cy="23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13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14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15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4916" name="Oval 84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04895" name="Text Box 63"/>
          <p:cNvSpPr txBox="1">
            <a:spLocks noChangeArrowheads="1"/>
          </p:cNvSpPr>
          <p:nvPr/>
        </p:nvSpPr>
        <p:spPr bwMode="gray">
          <a:xfrm rot="10198606" flipV="1">
            <a:off x="3193733" y="5659681"/>
            <a:ext cx="175569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Text</a:t>
            </a:r>
          </a:p>
        </p:txBody>
      </p:sp>
      <p:grpSp>
        <p:nvGrpSpPr>
          <p:cNvPr id="504939" name="Group 107"/>
          <p:cNvGrpSpPr>
            <a:grpSpLocks/>
          </p:cNvGrpSpPr>
          <p:nvPr/>
        </p:nvGrpSpPr>
        <p:grpSpPr bwMode="auto">
          <a:xfrm>
            <a:off x="826478" y="2265331"/>
            <a:ext cx="2933914" cy="2773269"/>
            <a:chOff x="681" y="2110"/>
            <a:chExt cx="1848" cy="1817"/>
          </a:xfrm>
        </p:grpSpPr>
        <p:grpSp>
          <p:nvGrpSpPr>
            <p:cNvPr id="504927" name="Group 95"/>
            <p:cNvGrpSpPr>
              <a:grpSpLocks/>
            </p:cNvGrpSpPr>
            <p:nvPr/>
          </p:nvGrpSpPr>
          <p:grpSpPr bwMode="auto">
            <a:xfrm>
              <a:off x="1742" y="3239"/>
              <a:ext cx="787" cy="688"/>
              <a:chOff x="2889" y="1842"/>
              <a:chExt cx="787" cy="688"/>
            </a:xfrm>
          </p:grpSpPr>
          <p:sp>
            <p:nvSpPr>
              <p:cNvPr id="504928" name="Oval 96"/>
              <p:cNvSpPr>
                <a:spLocks noChangeArrowheads="1"/>
              </p:cNvSpPr>
              <p:nvPr/>
            </p:nvSpPr>
            <p:spPr bwMode="gray">
              <a:xfrm>
                <a:off x="3204" y="2043"/>
                <a:ext cx="164" cy="27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4929" name="Oval 97"/>
              <p:cNvSpPr>
                <a:spLocks noChangeArrowheads="1"/>
              </p:cNvSpPr>
              <p:nvPr/>
            </p:nvSpPr>
            <p:spPr bwMode="gray">
              <a:xfrm>
                <a:off x="3204" y="2043"/>
                <a:ext cx="164" cy="27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4930" name="Oval 98"/>
              <p:cNvSpPr>
                <a:spLocks noChangeArrowheads="1"/>
              </p:cNvSpPr>
              <p:nvPr/>
            </p:nvSpPr>
            <p:spPr bwMode="gray">
              <a:xfrm>
                <a:off x="2889" y="2043"/>
                <a:ext cx="787" cy="27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4931" name="Oval 99"/>
              <p:cNvSpPr>
                <a:spLocks noChangeArrowheads="1"/>
              </p:cNvSpPr>
              <p:nvPr/>
            </p:nvSpPr>
            <p:spPr bwMode="gray">
              <a:xfrm>
                <a:off x="2889" y="2049"/>
                <a:ext cx="787" cy="27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4932" name="Oval 100"/>
              <p:cNvSpPr>
                <a:spLocks noChangeArrowheads="1"/>
              </p:cNvSpPr>
              <p:nvPr/>
            </p:nvSpPr>
            <p:spPr bwMode="gray">
              <a:xfrm>
                <a:off x="2928" y="2049"/>
                <a:ext cx="709" cy="276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04933" name="Group 10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504934" name="Oval 10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4935" name="Oval 10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4936" name="Oval 10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4937" name="Oval 10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04938" name="Text Box 106"/>
            <p:cNvSpPr txBox="1">
              <a:spLocks noChangeArrowheads="1"/>
            </p:cNvSpPr>
            <p:nvPr/>
          </p:nvSpPr>
          <p:spPr bwMode="gray">
            <a:xfrm>
              <a:off x="681" y="2110"/>
              <a:ext cx="167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Следит за состоянием личных финансов </a:t>
              </a:r>
              <a:endParaRPr kumimoji="0" lang="en-US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04951" name="AutoShape 119"/>
          <p:cNvSpPr>
            <a:spLocks noChangeArrowheads="1"/>
          </p:cNvSpPr>
          <p:nvPr/>
        </p:nvSpPr>
        <p:spPr bwMode="gray">
          <a:xfrm rot="10800000">
            <a:off x="7467600" y="2971800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4952" name="AutoShape 120"/>
          <p:cNvSpPr>
            <a:spLocks noChangeArrowheads="1"/>
          </p:cNvSpPr>
          <p:nvPr/>
        </p:nvSpPr>
        <p:spPr bwMode="gray">
          <a:xfrm rot="5088968">
            <a:off x="5585461" y="1894148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4953" name="AutoShape 121"/>
          <p:cNvSpPr>
            <a:spLocks noChangeArrowheads="1"/>
          </p:cNvSpPr>
          <p:nvPr/>
        </p:nvSpPr>
        <p:spPr bwMode="gray">
          <a:xfrm>
            <a:off x="4260421" y="2907696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4954" name="AutoShape 122"/>
          <p:cNvSpPr>
            <a:spLocks noChangeArrowheads="1"/>
          </p:cNvSpPr>
          <p:nvPr/>
        </p:nvSpPr>
        <p:spPr bwMode="gray">
          <a:xfrm rot="-29384550">
            <a:off x="6934923" y="4392315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Ð¤Ð¾ÑÐ¾Ð³ÑÐ°ÑÐ¸Ñ Ð½Ð° ÑÐµÐ¼Ñ 3D Ð¼Ð°Ð»ÐµÐ½ÑÐºÐ¸Ðµ Ð»ÑÐ´Ð¸ - ÑÐ¾ÑÐ¾ÑÐ°Ñ Ð¿ÑÐ¸Ð±ÑÐ»Ñ Pr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23" y="2901344"/>
            <a:ext cx="1143000" cy="13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75"/>
          <p:cNvGrpSpPr>
            <a:grpSpLocks/>
          </p:cNvGrpSpPr>
          <p:nvPr/>
        </p:nvGrpSpPr>
        <p:grpSpPr bwMode="auto">
          <a:xfrm>
            <a:off x="3434620" y="5130610"/>
            <a:ext cx="1258307" cy="1154491"/>
            <a:chOff x="940" y="2628"/>
            <a:chExt cx="750" cy="653"/>
          </a:xfrm>
        </p:grpSpPr>
        <p:sp>
          <p:nvSpPr>
            <p:cNvPr id="68" name="Oval 76"/>
            <p:cNvSpPr>
              <a:spLocks noChangeArrowheads="1"/>
            </p:cNvSpPr>
            <p:nvPr/>
          </p:nvSpPr>
          <p:spPr bwMode="gray">
            <a:xfrm>
              <a:off x="1238" y="2835"/>
              <a:ext cx="155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Oval 77"/>
            <p:cNvSpPr>
              <a:spLocks noChangeArrowheads="1"/>
            </p:cNvSpPr>
            <p:nvPr/>
          </p:nvSpPr>
          <p:spPr bwMode="gray">
            <a:xfrm>
              <a:off x="1238" y="2835"/>
              <a:ext cx="155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78"/>
            <p:cNvSpPr>
              <a:spLocks noChangeArrowheads="1"/>
            </p:cNvSpPr>
            <p:nvPr/>
          </p:nvSpPr>
          <p:spPr bwMode="gray">
            <a:xfrm>
              <a:off x="940" y="2835"/>
              <a:ext cx="750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Oval 79"/>
            <p:cNvSpPr>
              <a:spLocks noChangeArrowheads="1"/>
            </p:cNvSpPr>
            <p:nvPr/>
          </p:nvSpPr>
          <p:spPr bwMode="gray">
            <a:xfrm>
              <a:off x="941" y="2835"/>
              <a:ext cx="749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Oval 80"/>
            <p:cNvSpPr>
              <a:spLocks noChangeArrowheads="1"/>
            </p:cNvSpPr>
            <p:nvPr/>
          </p:nvSpPr>
          <p:spPr bwMode="gray">
            <a:xfrm>
              <a:off x="981" y="2835"/>
              <a:ext cx="674" cy="23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Oval 84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7" name="Group 107"/>
          <p:cNvGrpSpPr>
            <a:grpSpLocks/>
          </p:cNvGrpSpPr>
          <p:nvPr/>
        </p:nvGrpSpPr>
        <p:grpSpPr bwMode="auto">
          <a:xfrm>
            <a:off x="698562" y="3673663"/>
            <a:ext cx="6122976" cy="2962276"/>
            <a:chOff x="-1328" y="2061"/>
            <a:chExt cx="3857" cy="1866"/>
          </a:xfrm>
        </p:grpSpPr>
        <p:grpSp>
          <p:nvGrpSpPr>
            <p:cNvPr id="78" name="Group 95"/>
            <p:cNvGrpSpPr>
              <a:grpSpLocks/>
            </p:cNvGrpSpPr>
            <p:nvPr/>
          </p:nvGrpSpPr>
          <p:grpSpPr bwMode="auto">
            <a:xfrm>
              <a:off x="1742" y="3239"/>
              <a:ext cx="787" cy="688"/>
              <a:chOff x="2889" y="1842"/>
              <a:chExt cx="787" cy="688"/>
            </a:xfrm>
          </p:grpSpPr>
          <p:sp>
            <p:nvSpPr>
              <p:cNvPr id="80" name="Oval 96"/>
              <p:cNvSpPr>
                <a:spLocks noChangeArrowheads="1"/>
              </p:cNvSpPr>
              <p:nvPr/>
            </p:nvSpPr>
            <p:spPr bwMode="gray">
              <a:xfrm>
                <a:off x="3204" y="2049"/>
                <a:ext cx="164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Oval 97"/>
              <p:cNvSpPr>
                <a:spLocks noChangeArrowheads="1"/>
              </p:cNvSpPr>
              <p:nvPr/>
            </p:nvSpPr>
            <p:spPr bwMode="gray">
              <a:xfrm>
                <a:off x="3204" y="2049"/>
                <a:ext cx="164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Oval 98"/>
              <p:cNvSpPr>
                <a:spLocks noChangeArrowheads="1"/>
              </p:cNvSpPr>
              <p:nvPr/>
            </p:nvSpPr>
            <p:spPr bwMode="gray">
              <a:xfrm>
                <a:off x="2889" y="2049"/>
                <a:ext cx="787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99"/>
              <p:cNvSpPr>
                <a:spLocks noChangeArrowheads="1"/>
              </p:cNvSpPr>
              <p:nvPr/>
            </p:nvSpPr>
            <p:spPr bwMode="gray">
              <a:xfrm>
                <a:off x="2889" y="2055"/>
                <a:ext cx="787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100"/>
              <p:cNvSpPr>
                <a:spLocks noChangeArrowheads="1"/>
              </p:cNvSpPr>
              <p:nvPr/>
            </p:nvSpPr>
            <p:spPr bwMode="gray">
              <a:xfrm>
                <a:off x="2928" y="2055"/>
                <a:ext cx="709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85" name="Group 10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86" name="Oval 10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10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10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10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9" name="Text Box 106"/>
            <p:cNvSpPr txBox="1">
              <a:spLocks noChangeArrowheads="1"/>
            </p:cNvSpPr>
            <p:nvPr/>
          </p:nvSpPr>
          <p:spPr bwMode="gray">
            <a:xfrm>
              <a:off x="-1328" y="2061"/>
              <a:ext cx="177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Выполняет обязанности налогоплательщика</a:t>
              </a:r>
              <a:endParaRPr kumimoji="0" lang="en-US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0" name="Group 41"/>
          <p:cNvGrpSpPr>
            <a:grpSpLocks/>
          </p:cNvGrpSpPr>
          <p:nvPr/>
        </p:nvGrpSpPr>
        <p:grpSpPr bwMode="auto">
          <a:xfrm>
            <a:off x="7524005" y="5363222"/>
            <a:ext cx="3046419" cy="1165225"/>
            <a:chOff x="912" y="1776"/>
            <a:chExt cx="1919" cy="734"/>
          </a:xfrm>
        </p:grpSpPr>
        <p:sp>
          <p:nvSpPr>
            <p:cNvPr id="91" name="Oval 42"/>
            <p:cNvSpPr>
              <a:spLocks noChangeArrowheads="1"/>
            </p:cNvSpPr>
            <p:nvPr/>
          </p:nvSpPr>
          <p:spPr bwMode="gray">
            <a:xfrm>
              <a:off x="1237" y="2027"/>
              <a:ext cx="164" cy="26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Oval 43"/>
            <p:cNvSpPr>
              <a:spLocks noChangeArrowheads="1"/>
            </p:cNvSpPr>
            <p:nvPr/>
          </p:nvSpPr>
          <p:spPr bwMode="gray">
            <a:xfrm>
              <a:off x="1237" y="2027"/>
              <a:ext cx="164" cy="26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44"/>
            <p:cNvSpPr>
              <a:spLocks noChangeArrowheads="1"/>
            </p:cNvSpPr>
            <p:nvPr/>
          </p:nvSpPr>
          <p:spPr bwMode="gray">
            <a:xfrm>
              <a:off x="923" y="2027"/>
              <a:ext cx="792" cy="26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Oval 45"/>
            <p:cNvSpPr>
              <a:spLocks noChangeArrowheads="1"/>
            </p:cNvSpPr>
            <p:nvPr/>
          </p:nvSpPr>
          <p:spPr bwMode="gray">
            <a:xfrm>
              <a:off x="912" y="2013"/>
              <a:ext cx="791" cy="26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Oval 46"/>
            <p:cNvSpPr>
              <a:spLocks noChangeArrowheads="1"/>
            </p:cNvSpPr>
            <p:nvPr/>
          </p:nvSpPr>
          <p:spPr bwMode="gray">
            <a:xfrm>
              <a:off x="966" y="2027"/>
              <a:ext cx="712" cy="26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Oval 47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Oval 48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Oval 49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Oval 50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Text Box 51"/>
            <p:cNvSpPr txBox="1">
              <a:spLocks noChangeArrowheads="1"/>
            </p:cNvSpPr>
            <p:nvPr/>
          </p:nvSpPr>
          <p:spPr bwMode="gray">
            <a:xfrm>
              <a:off x="1631" y="2042"/>
              <a:ext cx="120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Знает свои права</a:t>
              </a:r>
              <a:endParaRPr kumimoji="0" lang="en-US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1" name="Group 29"/>
          <p:cNvGrpSpPr>
            <a:grpSpLocks/>
          </p:cNvGrpSpPr>
          <p:nvPr/>
        </p:nvGrpSpPr>
        <p:grpSpPr bwMode="auto">
          <a:xfrm>
            <a:off x="6560811" y="692468"/>
            <a:ext cx="1229783" cy="1188383"/>
            <a:chOff x="2849" y="1735"/>
            <a:chExt cx="787" cy="688"/>
          </a:xfrm>
        </p:grpSpPr>
        <p:sp>
          <p:nvSpPr>
            <p:cNvPr id="102" name="Oval 30"/>
            <p:cNvSpPr>
              <a:spLocks noChangeArrowheads="1"/>
            </p:cNvSpPr>
            <p:nvPr/>
          </p:nvSpPr>
          <p:spPr bwMode="gray">
            <a:xfrm>
              <a:off x="3160" y="1956"/>
              <a:ext cx="166" cy="244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Oval 31"/>
            <p:cNvSpPr>
              <a:spLocks noChangeArrowheads="1"/>
            </p:cNvSpPr>
            <p:nvPr/>
          </p:nvSpPr>
          <p:spPr bwMode="gray">
            <a:xfrm>
              <a:off x="3160" y="1956"/>
              <a:ext cx="166" cy="244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Oval 32"/>
            <p:cNvSpPr>
              <a:spLocks noChangeArrowheads="1"/>
            </p:cNvSpPr>
            <p:nvPr/>
          </p:nvSpPr>
          <p:spPr bwMode="gray">
            <a:xfrm>
              <a:off x="2849" y="1955"/>
              <a:ext cx="787" cy="244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Oval 33"/>
            <p:cNvSpPr>
              <a:spLocks noChangeArrowheads="1"/>
            </p:cNvSpPr>
            <p:nvPr/>
          </p:nvSpPr>
          <p:spPr bwMode="gray">
            <a:xfrm>
              <a:off x="2849" y="1957"/>
              <a:ext cx="787" cy="244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Oval 34"/>
            <p:cNvSpPr>
              <a:spLocks noChangeArrowheads="1"/>
            </p:cNvSpPr>
            <p:nvPr/>
          </p:nvSpPr>
          <p:spPr bwMode="gray">
            <a:xfrm>
              <a:off x="2888" y="1956"/>
              <a:ext cx="709" cy="2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7" name="Group 35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8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2" name="Group 75"/>
          <p:cNvGrpSpPr>
            <a:grpSpLocks/>
          </p:cNvGrpSpPr>
          <p:nvPr/>
        </p:nvGrpSpPr>
        <p:grpSpPr bwMode="auto">
          <a:xfrm>
            <a:off x="5788586" y="3714161"/>
            <a:ext cx="259636" cy="704361"/>
            <a:chOff x="910" y="2628"/>
            <a:chExt cx="811" cy="653"/>
          </a:xfrm>
        </p:grpSpPr>
        <p:sp>
          <p:nvSpPr>
            <p:cNvPr id="113" name="Oval 76"/>
            <p:cNvSpPr>
              <a:spLocks noChangeArrowheads="1"/>
            </p:cNvSpPr>
            <p:nvPr/>
          </p:nvSpPr>
          <p:spPr bwMode="gray">
            <a:xfrm>
              <a:off x="910" y="2758"/>
              <a:ext cx="811" cy="391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Oval 77"/>
            <p:cNvSpPr>
              <a:spLocks noChangeArrowheads="1"/>
            </p:cNvSpPr>
            <p:nvPr/>
          </p:nvSpPr>
          <p:spPr bwMode="gray">
            <a:xfrm>
              <a:off x="910" y="2758"/>
              <a:ext cx="811" cy="391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Oval 78"/>
            <p:cNvSpPr>
              <a:spLocks noChangeArrowheads="1"/>
            </p:cNvSpPr>
            <p:nvPr/>
          </p:nvSpPr>
          <p:spPr bwMode="gray">
            <a:xfrm>
              <a:off x="940" y="2758"/>
              <a:ext cx="750" cy="391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Oval 79"/>
            <p:cNvSpPr>
              <a:spLocks noChangeArrowheads="1"/>
            </p:cNvSpPr>
            <p:nvPr/>
          </p:nvSpPr>
          <p:spPr bwMode="gray">
            <a:xfrm>
              <a:off x="941" y="2758"/>
              <a:ext cx="749" cy="391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Oval 80"/>
            <p:cNvSpPr>
              <a:spLocks noChangeArrowheads="1"/>
            </p:cNvSpPr>
            <p:nvPr/>
          </p:nvSpPr>
          <p:spPr bwMode="gray">
            <a:xfrm>
              <a:off x="981" y="2758"/>
              <a:ext cx="674" cy="3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2" name="Group 29"/>
          <p:cNvGrpSpPr>
            <a:grpSpLocks/>
          </p:cNvGrpSpPr>
          <p:nvPr/>
        </p:nvGrpSpPr>
        <p:grpSpPr bwMode="auto">
          <a:xfrm>
            <a:off x="2480095" y="2514061"/>
            <a:ext cx="1249363" cy="1092200"/>
            <a:chOff x="2849" y="1735"/>
            <a:chExt cx="787" cy="688"/>
          </a:xfrm>
        </p:grpSpPr>
        <p:sp>
          <p:nvSpPr>
            <p:cNvPr id="123" name="Oval 30"/>
            <p:cNvSpPr>
              <a:spLocks noChangeArrowheads="1"/>
            </p:cNvSpPr>
            <p:nvPr/>
          </p:nvSpPr>
          <p:spPr bwMode="gray">
            <a:xfrm>
              <a:off x="3161" y="1946"/>
              <a:ext cx="164" cy="266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Oval 31"/>
            <p:cNvSpPr>
              <a:spLocks noChangeArrowheads="1"/>
            </p:cNvSpPr>
            <p:nvPr/>
          </p:nvSpPr>
          <p:spPr bwMode="gray">
            <a:xfrm>
              <a:off x="3161" y="1946"/>
              <a:ext cx="164" cy="266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Oval 32"/>
            <p:cNvSpPr>
              <a:spLocks noChangeArrowheads="1"/>
            </p:cNvSpPr>
            <p:nvPr/>
          </p:nvSpPr>
          <p:spPr bwMode="gray">
            <a:xfrm>
              <a:off x="2849" y="1945"/>
              <a:ext cx="787" cy="266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Oval 33"/>
            <p:cNvSpPr>
              <a:spLocks noChangeArrowheads="1"/>
            </p:cNvSpPr>
            <p:nvPr/>
          </p:nvSpPr>
          <p:spPr bwMode="gray">
            <a:xfrm>
              <a:off x="2849" y="1947"/>
              <a:ext cx="787" cy="266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Oval 34"/>
            <p:cNvSpPr>
              <a:spLocks noChangeArrowheads="1"/>
            </p:cNvSpPr>
            <p:nvPr/>
          </p:nvSpPr>
          <p:spPr bwMode="gray">
            <a:xfrm>
              <a:off x="2888" y="1946"/>
              <a:ext cx="709" cy="26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8" name="Group 35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29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3" name="Group 107"/>
          <p:cNvGrpSpPr>
            <a:grpSpLocks/>
          </p:cNvGrpSpPr>
          <p:nvPr/>
        </p:nvGrpSpPr>
        <p:grpSpPr bwMode="auto">
          <a:xfrm>
            <a:off x="2571536" y="740057"/>
            <a:ext cx="3619493" cy="1092200"/>
            <a:chOff x="249" y="3239"/>
            <a:chExt cx="2280" cy="688"/>
          </a:xfrm>
        </p:grpSpPr>
        <p:grpSp>
          <p:nvGrpSpPr>
            <p:cNvPr id="134" name="Group 95"/>
            <p:cNvGrpSpPr>
              <a:grpSpLocks/>
            </p:cNvGrpSpPr>
            <p:nvPr/>
          </p:nvGrpSpPr>
          <p:grpSpPr bwMode="auto">
            <a:xfrm>
              <a:off x="1742" y="3239"/>
              <a:ext cx="787" cy="688"/>
              <a:chOff x="2889" y="1842"/>
              <a:chExt cx="787" cy="688"/>
            </a:xfrm>
          </p:grpSpPr>
          <p:sp>
            <p:nvSpPr>
              <p:cNvPr id="136" name="Oval 96"/>
              <p:cNvSpPr>
                <a:spLocks noChangeArrowheads="1"/>
              </p:cNvSpPr>
              <p:nvPr/>
            </p:nvSpPr>
            <p:spPr bwMode="gray">
              <a:xfrm>
                <a:off x="3204" y="2049"/>
                <a:ext cx="164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7" name="Oval 97"/>
              <p:cNvSpPr>
                <a:spLocks noChangeArrowheads="1"/>
              </p:cNvSpPr>
              <p:nvPr/>
            </p:nvSpPr>
            <p:spPr bwMode="gray">
              <a:xfrm>
                <a:off x="3204" y="2049"/>
                <a:ext cx="164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8" name="Oval 98"/>
              <p:cNvSpPr>
                <a:spLocks noChangeArrowheads="1"/>
              </p:cNvSpPr>
              <p:nvPr/>
            </p:nvSpPr>
            <p:spPr bwMode="gray">
              <a:xfrm>
                <a:off x="2889" y="2049"/>
                <a:ext cx="787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Oval 99"/>
              <p:cNvSpPr>
                <a:spLocks noChangeArrowheads="1"/>
              </p:cNvSpPr>
              <p:nvPr/>
            </p:nvSpPr>
            <p:spPr bwMode="gray">
              <a:xfrm>
                <a:off x="2889" y="2055"/>
                <a:ext cx="787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Oval 100"/>
              <p:cNvSpPr>
                <a:spLocks noChangeArrowheads="1"/>
              </p:cNvSpPr>
              <p:nvPr/>
            </p:nvSpPr>
            <p:spPr bwMode="gray">
              <a:xfrm>
                <a:off x="2928" y="2055"/>
                <a:ext cx="709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41" name="Group 10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142" name="Oval 10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Oval 10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val 10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val 10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5" name="Text Box 106"/>
            <p:cNvSpPr txBox="1">
              <a:spLocks noChangeArrowheads="1"/>
            </p:cNvSpPr>
            <p:nvPr/>
          </p:nvSpPr>
          <p:spPr bwMode="gray">
            <a:xfrm>
              <a:off x="249" y="3352"/>
              <a:ext cx="123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Планирует доходы и расходы</a:t>
              </a:r>
              <a:endParaRPr kumimoji="0" lang="en-US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6" name="AutoShape 120"/>
          <p:cNvSpPr>
            <a:spLocks noChangeArrowheads="1"/>
          </p:cNvSpPr>
          <p:nvPr/>
        </p:nvSpPr>
        <p:spPr bwMode="gray">
          <a:xfrm rot="20804117">
            <a:off x="4139521" y="3783696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7" name="AutoShape 120"/>
          <p:cNvSpPr>
            <a:spLocks noChangeArrowheads="1"/>
          </p:cNvSpPr>
          <p:nvPr/>
        </p:nvSpPr>
        <p:spPr bwMode="gray">
          <a:xfrm rot="6654810">
            <a:off x="6754139" y="2120201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AutoShape 120"/>
          <p:cNvSpPr>
            <a:spLocks noChangeArrowheads="1"/>
          </p:cNvSpPr>
          <p:nvPr/>
        </p:nvSpPr>
        <p:spPr bwMode="gray">
          <a:xfrm rot="2886907">
            <a:off x="4585101" y="2151533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9" name="AutoShape 120"/>
          <p:cNvSpPr>
            <a:spLocks noChangeArrowheads="1"/>
          </p:cNvSpPr>
          <p:nvPr/>
        </p:nvSpPr>
        <p:spPr bwMode="gray">
          <a:xfrm rot="11919665">
            <a:off x="7481285" y="3743011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0" name="AutoShape 120"/>
          <p:cNvSpPr>
            <a:spLocks noChangeArrowheads="1"/>
          </p:cNvSpPr>
          <p:nvPr/>
        </p:nvSpPr>
        <p:spPr bwMode="gray">
          <a:xfrm rot="18674633">
            <a:off x="4644529" y="4605551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1" name="AutoShape 120"/>
          <p:cNvSpPr>
            <a:spLocks noChangeArrowheads="1"/>
          </p:cNvSpPr>
          <p:nvPr/>
        </p:nvSpPr>
        <p:spPr bwMode="gray">
          <a:xfrm rot="16200000">
            <a:off x="5784095" y="4823007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8" name="Picture 4" descr="http://aproekt.ucoz.net/12/3D-Women-Search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37" y="2549565"/>
            <a:ext cx="853440" cy="88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promptreply.files.wordpress.com/2014/10/1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58" y="4061488"/>
            <a:ext cx="763759" cy="74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school.mfgo.ru/content/9-news/20180923-rezultaty-pervoj-nedeli/2018-09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69" y="958675"/>
            <a:ext cx="845612" cy="70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dea-5.ru/uploads/image/animation/3D-Women-Co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009" y="928361"/>
            <a:ext cx="765280" cy="7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zabavnik.club/wp-content/uploads/dlya_prezentacii_chelovechki_7_131557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56" y="2577704"/>
            <a:ext cx="679201" cy="6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.depositphotos.com/1654249/1263/i/950/depositphotos_12630583-stock-photo-3d-man-showing-thumb-u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57" y="5372464"/>
            <a:ext cx="864020" cy="6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Text Box 51"/>
          <p:cNvSpPr txBox="1">
            <a:spLocks noChangeArrowheads="1"/>
          </p:cNvSpPr>
          <p:nvPr/>
        </p:nvSpPr>
        <p:spPr bwMode="gray">
          <a:xfrm>
            <a:off x="1098962" y="5334732"/>
            <a:ext cx="21367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Умеет выбирать финансовые услуги</a:t>
            </a:r>
            <a:endParaRPr kumimoji="0" lang="en-US" alt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42" name="Picture 18" descr="https://avatars.mds.yandex.net/get-pdb/1352825/6ac059be-4e91-4265-a133-bbd93ddafc5f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59" y="5712471"/>
            <a:ext cx="701385" cy="7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Text Box 51"/>
          <p:cNvSpPr txBox="1">
            <a:spLocks noChangeArrowheads="1"/>
          </p:cNvSpPr>
          <p:nvPr/>
        </p:nvSpPr>
        <p:spPr bwMode="gray">
          <a:xfrm>
            <a:off x="3996430" y="6392376"/>
            <a:ext cx="187604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Живет по средствам</a:t>
            </a:r>
            <a:endParaRPr kumimoji="0" lang="en-US" alt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44" name="Picture 20" descr="https://i.pinimg.com/originals/8b/98/e1/8b98e1efe344dadb0d8857433312652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37" y="5542404"/>
            <a:ext cx="546935" cy="7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6" name="Group 75"/>
          <p:cNvGrpSpPr>
            <a:grpSpLocks/>
          </p:cNvGrpSpPr>
          <p:nvPr/>
        </p:nvGrpSpPr>
        <p:grpSpPr bwMode="auto">
          <a:xfrm>
            <a:off x="8467993" y="3923033"/>
            <a:ext cx="1258307" cy="1154491"/>
            <a:chOff x="940" y="2628"/>
            <a:chExt cx="750" cy="653"/>
          </a:xfrm>
        </p:grpSpPr>
        <p:sp>
          <p:nvSpPr>
            <p:cNvPr id="177" name="Oval 76"/>
            <p:cNvSpPr>
              <a:spLocks noChangeArrowheads="1"/>
            </p:cNvSpPr>
            <p:nvPr/>
          </p:nvSpPr>
          <p:spPr bwMode="gray">
            <a:xfrm>
              <a:off x="1238" y="2835"/>
              <a:ext cx="155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Oval 77"/>
            <p:cNvSpPr>
              <a:spLocks noChangeArrowheads="1"/>
            </p:cNvSpPr>
            <p:nvPr/>
          </p:nvSpPr>
          <p:spPr bwMode="gray">
            <a:xfrm>
              <a:off x="1238" y="2835"/>
              <a:ext cx="155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Oval 78"/>
            <p:cNvSpPr>
              <a:spLocks noChangeArrowheads="1"/>
            </p:cNvSpPr>
            <p:nvPr/>
          </p:nvSpPr>
          <p:spPr bwMode="gray">
            <a:xfrm>
              <a:off x="940" y="2835"/>
              <a:ext cx="750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Oval 79"/>
            <p:cNvSpPr>
              <a:spLocks noChangeArrowheads="1"/>
            </p:cNvSpPr>
            <p:nvPr/>
          </p:nvSpPr>
          <p:spPr bwMode="gray">
            <a:xfrm>
              <a:off x="941" y="2835"/>
              <a:ext cx="749" cy="239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1" name="Oval 80"/>
            <p:cNvSpPr>
              <a:spLocks noChangeArrowheads="1"/>
            </p:cNvSpPr>
            <p:nvPr/>
          </p:nvSpPr>
          <p:spPr bwMode="gray">
            <a:xfrm>
              <a:off x="981" y="2835"/>
              <a:ext cx="674" cy="23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Oval 84"/>
            <p:cNvSpPr>
              <a:spLocks noChangeArrowheads="1"/>
            </p:cNvSpPr>
            <p:nvPr/>
          </p:nvSpPr>
          <p:spPr bwMode="gray">
            <a:xfrm>
              <a:off x="1048" y="2698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6" name="Picture 22" descr="https://matrasguru.ru/wp-content/uploads/2018/04/nedostatki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75" y="4137558"/>
            <a:ext cx="631636" cy="6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Text Box 51"/>
          <p:cNvSpPr txBox="1">
            <a:spLocks noChangeArrowheads="1"/>
          </p:cNvSpPr>
          <p:nvPr/>
        </p:nvSpPr>
        <p:spPr bwMode="gray">
          <a:xfrm>
            <a:off x="9505756" y="4148547"/>
            <a:ext cx="22747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Распознает признаки финансового мошенничества</a:t>
            </a:r>
            <a:endParaRPr kumimoji="0" lang="en-US" alt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88" name="Group 107"/>
          <p:cNvGrpSpPr>
            <a:grpSpLocks/>
          </p:cNvGrpSpPr>
          <p:nvPr/>
        </p:nvGrpSpPr>
        <p:grpSpPr bwMode="auto">
          <a:xfrm>
            <a:off x="1247815" y="1264051"/>
            <a:ext cx="3118778" cy="1092200"/>
            <a:chOff x="790" y="3239"/>
            <a:chExt cx="1739" cy="688"/>
          </a:xfrm>
        </p:grpSpPr>
        <p:grpSp>
          <p:nvGrpSpPr>
            <p:cNvPr id="189" name="Group 95"/>
            <p:cNvGrpSpPr>
              <a:grpSpLocks/>
            </p:cNvGrpSpPr>
            <p:nvPr/>
          </p:nvGrpSpPr>
          <p:grpSpPr bwMode="auto">
            <a:xfrm>
              <a:off x="1742" y="3239"/>
              <a:ext cx="787" cy="688"/>
              <a:chOff x="2889" y="1842"/>
              <a:chExt cx="787" cy="688"/>
            </a:xfrm>
          </p:grpSpPr>
          <p:sp>
            <p:nvSpPr>
              <p:cNvPr id="191" name="Oval 96"/>
              <p:cNvSpPr>
                <a:spLocks noChangeArrowheads="1"/>
              </p:cNvSpPr>
              <p:nvPr/>
            </p:nvSpPr>
            <p:spPr bwMode="gray">
              <a:xfrm>
                <a:off x="3214" y="2049"/>
                <a:ext cx="145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" name="Oval 97"/>
              <p:cNvSpPr>
                <a:spLocks noChangeArrowheads="1"/>
              </p:cNvSpPr>
              <p:nvPr/>
            </p:nvSpPr>
            <p:spPr bwMode="gray">
              <a:xfrm>
                <a:off x="3214" y="2049"/>
                <a:ext cx="145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" name="Oval 98"/>
              <p:cNvSpPr>
                <a:spLocks noChangeArrowheads="1"/>
              </p:cNvSpPr>
              <p:nvPr/>
            </p:nvSpPr>
            <p:spPr bwMode="gray">
              <a:xfrm>
                <a:off x="2889" y="2049"/>
                <a:ext cx="787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" name="Oval 99"/>
              <p:cNvSpPr>
                <a:spLocks noChangeArrowheads="1"/>
              </p:cNvSpPr>
              <p:nvPr/>
            </p:nvSpPr>
            <p:spPr bwMode="gray">
              <a:xfrm>
                <a:off x="2889" y="2055"/>
                <a:ext cx="787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" name="Oval 100"/>
              <p:cNvSpPr>
                <a:spLocks noChangeArrowheads="1"/>
              </p:cNvSpPr>
              <p:nvPr/>
            </p:nvSpPr>
            <p:spPr bwMode="gray">
              <a:xfrm>
                <a:off x="2928" y="2055"/>
                <a:ext cx="709" cy="266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96" name="Group 10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197" name="Oval 10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0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Oval 10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l 10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0" name="Text Box 106"/>
            <p:cNvSpPr txBox="1">
              <a:spLocks noChangeArrowheads="1"/>
            </p:cNvSpPr>
            <p:nvPr/>
          </p:nvSpPr>
          <p:spPr bwMode="gray">
            <a:xfrm>
              <a:off x="790" y="3430"/>
              <a:ext cx="60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Знает о рисках</a:t>
              </a:r>
              <a:endParaRPr kumimoji="0" lang="en-US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1" name="Group 29"/>
          <p:cNvGrpSpPr>
            <a:grpSpLocks/>
          </p:cNvGrpSpPr>
          <p:nvPr/>
        </p:nvGrpSpPr>
        <p:grpSpPr bwMode="auto">
          <a:xfrm>
            <a:off x="8026306" y="1087787"/>
            <a:ext cx="1229783" cy="1188383"/>
            <a:chOff x="2849" y="1735"/>
            <a:chExt cx="787" cy="688"/>
          </a:xfrm>
        </p:grpSpPr>
        <p:sp>
          <p:nvSpPr>
            <p:cNvPr id="202" name="Oval 30"/>
            <p:cNvSpPr>
              <a:spLocks noChangeArrowheads="1"/>
            </p:cNvSpPr>
            <p:nvPr/>
          </p:nvSpPr>
          <p:spPr bwMode="gray">
            <a:xfrm>
              <a:off x="3160" y="1956"/>
              <a:ext cx="166" cy="244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Oval 31"/>
            <p:cNvSpPr>
              <a:spLocks noChangeArrowheads="1"/>
            </p:cNvSpPr>
            <p:nvPr/>
          </p:nvSpPr>
          <p:spPr bwMode="gray">
            <a:xfrm>
              <a:off x="3160" y="1956"/>
              <a:ext cx="166" cy="244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Oval 32"/>
            <p:cNvSpPr>
              <a:spLocks noChangeArrowheads="1"/>
            </p:cNvSpPr>
            <p:nvPr/>
          </p:nvSpPr>
          <p:spPr bwMode="gray">
            <a:xfrm>
              <a:off x="2849" y="1955"/>
              <a:ext cx="787" cy="244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Oval 33"/>
            <p:cNvSpPr>
              <a:spLocks noChangeArrowheads="1"/>
            </p:cNvSpPr>
            <p:nvPr/>
          </p:nvSpPr>
          <p:spPr bwMode="gray">
            <a:xfrm>
              <a:off x="2849" y="1957"/>
              <a:ext cx="787" cy="244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Oval 34"/>
            <p:cNvSpPr>
              <a:spLocks noChangeArrowheads="1"/>
            </p:cNvSpPr>
            <p:nvPr/>
          </p:nvSpPr>
          <p:spPr bwMode="gray">
            <a:xfrm>
              <a:off x="2888" y="1956"/>
              <a:ext cx="709" cy="2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7" name="Group 35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08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9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2" name="Text Box 51"/>
          <p:cNvSpPr txBox="1">
            <a:spLocks noChangeArrowheads="1"/>
          </p:cNvSpPr>
          <p:nvPr/>
        </p:nvSpPr>
        <p:spPr bwMode="gray">
          <a:xfrm>
            <a:off x="9336066" y="1220287"/>
            <a:ext cx="1876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Ведет финансовую подготовку к пенсии</a:t>
            </a:r>
            <a:endParaRPr kumimoji="0" lang="en-US" alt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48" name="Picture 24" descr="http://supportondemand.casamba.net/index_files/man-with-stop-sign-0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60" y="1388265"/>
            <a:ext cx="944437" cy="7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" descr="https://avatars.mds.yandex.net/get-pdb/985791/7b590602-2769-4ffd-8902-29c7e0e528e5/s1200?webp=fals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81343" y="1414350"/>
            <a:ext cx="565976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Shape 53"/>
          <p:cNvSpPr/>
          <p:nvPr/>
        </p:nvSpPr>
        <p:spPr>
          <a:xfrm>
            <a:off x="-41394" y="-8928"/>
            <a:ext cx="12274787" cy="37847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ctr" defTabSz="308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" name="Shape 42">
            <a:extLst>
              <a:ext uri="{FF2B5EF4-FFF2-40B4-BE49-F238E27FC236}">
                <a16:creationId xmlns="" xmlns:a16="http://schemas.microsoft.com/office/drawing/2014/main" id="{7AAAE285-DACA-4CAD-8A3B-7FF4CE7E9D5E}"/>
              </a:ext>
            </a:extLst>
          </p:cNvPr>
          <p:cNvSpPr/>
          <p:nvPr/>
        </p:nvSpPr>
        <p:spPr>
          <a:xfrm>
            <a:off x="925341" y="2047749"/>
            <a:ext cx="1282227" cy="641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90" tIns="31890" rIns="31890" bIns="3189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ru-RU" sz="375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42AD38-EDC5-4781-8F97-B739A4B3B060}"/>
              </a:ext>
            </a:extLst>
          </p:cNvPr>
          <p:cNvSpPr txBox="1"/>
          <p:nvPr/>
        </p:nvSpPr>
        <p:spPr>
          <a:xfrm>
            <a:off x="121421" y="3841965"/>
            <a:ext cx="118955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ru-RU" b="1" i="0" dirty="0">
                <a:solidFill>
                  <a:srgbClr val="002060"/>
                </a:solidFill>
                <a:effectLst/>
              </a:rPr>
              <a:t>п. 32.2. Программа формирования универсальных учебных действий у обучающихся должна обеспечивать:</a:t>
            </a:r>
            <a:endParaRPr lang="ru-RU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BD0B0F-859C-4512-9650-71E725347B8E}"/>
              </a:ext>
            </a:extLst>
          </p:cNvPr>
          <p:cNvSpPr txBox="1"/>
          <p:nvPr/>
        </p:nvSpPr>
        <p:spPr>
          <a:xfrm>
            <a:off x="28195" y="22648"/>
            <a:ext cx="1051544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Федеральный государственный образовательный стандарт основного общего образования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BD36C0B-E704-4148-AC9F-E615B5307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76" y="894613"/>
            <a:ext cx="3861840" cy="2392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11A266-096C-48F3-82D4-536E753A78A5}"/>
              </a:ext>
            </a:extLst>
          </p:cNvPr>
          <p:cNvSpPr txBox="1"/>
          <p:nvPr/>
        </p:nvSpPr>
        <p:spPr>
          <a:xfrm>
            <a:off x="743490" y="1291391"/>
            <a:ext cx="743076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i="1" dirty="0"/>
              <a:t>ФГОС</a:t>
            </a:r>
            <a:r>
              <a:rPr lang="ru-RU" i="1" dirty="0"/>
              <a:t> начального и основного общего образования </a:t>
            </a:r>
            <a:r>
              <a:rPr lang="ru-RU" b="1" i="1" dirty="0"/>
              <a:t>закрепляет</a:t>
            </a:r>
            <a:r>
              <a:rPr lang="ru-RU" i="1" dirty="0"/>
              <a:t> изучение финансовой грамотности в школе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477F5A4B-9589-42A4-8589-8E82E8C053D0}"/>
              </a:ext>
            </a:extLst>
          </p:cNvPr>
          <p:cNvSpPr/>
          <p:nvPr/>
        </p:nvSpPr>
        <p:spPr>
          <a:xfrm>
            <a:off x="169857" y="1328998"/>
            <a:ext cx="508499" cy="50849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0AD7451-8400-4F3B-8420-A515FEEA3BEA}"/>
              </a:ext>
            </a:extLst>
          </p:cNvPr>
          <p:cNvSpPr txBox="1"/>
          <p:nvPr/>
        </p:nvSpPr>
        <p:spPr>
          <a:xfrm>
            <a:off x="672213" y="3253373"/>
            <a:ext cx="768003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i="1" dirty="0"/>
              <a:t>Новый ФГОС начинает действовать </a:t>
            </a:r>
            <a:r>
              <a:rPr lang="ru-RU" b="1" i="1" dirty="0"/>
              <a:t>с 01 сентября 2022 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10BAD0-8A1F-4FF9-A060-1EC9E84A0AD6}"/>
              </a:ext>
            </a:extLst>
          </p:cNvPr>
          <p:cNvSpPr txBox="1"/>
          <p:nvPr/>
        </p:nvSpPr>
        <p:spPr>
          <a:xfrm>
            <a:off x="739614" y="2118071"/>
            <a:ext cx="743463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i="1" dirty="0"/>
              <a:t>Элементы финансовой грамотности</a:t>
            </a:r>
            <a:r>
              <a:rPr lang="ru-RU" i="1" dirty="0"/>
              <a:t> вошли в обучение общеобразовательных предметов: обществознание, математика и </a:t>
            </a:r>
            <a:r>
              <a:rPr lang="ru-RU" b="1" i="1" dirty="0"/>
              <a:t>география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2C4144D3-02EC-43B3-8D76-CCF2B52F2AAE}"/>
              </a:ext>
            </a:extLst>
          </p:cNvPr>
          <p:cNvSpPr/>
          <p:nvPr/>
        </p:nvSpPr>
        <p:spPr>
          <a:xfrm>
            <a:off x="147929" y="2196098"/>
            <a:ext cx="508499" cy="50849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5E796AEB-E284-4AD6-B62C-7F9C07002FDE}"/>
              </a:ext>
            </a:extLst>
          </p:cNvPr>
          <p:cNvSpPr/>
          <p:nvPr/>
        </p:nvSpPr>
        <p:spPr>
          <a:xfrm>
            <a:off x="134384" y="3234312"/>
            <a:ext cx="508499" cy="50849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1AF8167-93EB-4D41-91E0-74CC24AB9A59}"/>
              </a:ext>
            </a:extLst>
          </p:cNvPr>
          <p:cNvSpPr txBox="1"/>
          <p:nvPr/>
        </p:nvSpPr>
        <p:spPr>
          <a:xfrm>
            <a:off x="180136" y="4650846"/>
            <a:ext cx="1161729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b="0" i="1" dirty="0">
                <a:effectLst/>
              </a:rPr>
              <a:t>формирование знаний и навыков </a:t>
            </a:r>
            <a:r>
              <a:rPr lang="ru-RU" b="1" i="1" dirty="0">
                <a:effectLst/>
              </a:rPr>
              <a:t>в области финансовой грамотности и устойчивого развития</a:t>
            </a:r>
            <a:r>
              <a:rPr lang="ru-RU" b="0" i="1" dirty="0">
                <a:effectLst/>
              </a:rPr>
              <a:t> общества</a:t>
            </a:r>
            <a:endParaRPr lang="ru-RU" b="1" i="1" u="sng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7BA2498-F47C-430D-B2D7-31DDE297B7A1}"/>
              </a:ext>
            </a:extLst>
          </p:cNvPr>
          <p:cNvSpPr txBox="1"/>
          <p:nvPr/>
        </p:nvSpPr>
        <p:spPr>
          <a:xfrm>
            <a:off x="7587767" y="3622760"/>
            <a:ext cx="507785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238eb2e61e443460b65a83a2242abd57.pdf (fgosreestr.ru)</a:t>
            </a: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FA91ED0-852C-4C01-BFD0-91FF8F2F81F6}"/>
              </a:ext>
            </a:extLst>
          </p:cNvPr>
          <p:cNvSpPr txBox="1"/>
          <p:nvPr/>
        </p:nvSpPr>
        <p:spPr>
          <a:xfrm>
            <a:off x="1566455" y="5470945"/>
            <a:ext cx="922998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02060"/>
                </a:solidFill>
                <a:effectLst/>
              </a:rPr>
              <a:t>Программа формирования УУД у обучающихся должна содержать</a:t>
            </a:r>
            <a:r>
              <a:rPr lang="ru-RU" sz="1800" b="0" i="0" dirty="0">
                <a:solidFill>
                  <a:srgbClr val="002060"/>
                </a:solidFill>
                <a:effectLst/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1877DD8-41F1-45E2-B49E-C3B6356CF3F3}"/>
              </a:ext>
            </a:extLst>
          </p:cNvPr>
          <p:cNvSpPr txBox="1"/>
          <p:nvPr/>
        </p:nvSpPr>
        <p:spPr>
          <a:xfrm>
            <a:off x="222537" y="5865540"/>
            <a:ext cx="1153248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</a:rPr>
              <a:t>о</a:t>
            </a:r>
            <a:r>
              <a:rPr lang="ru-RU" b="0" i="1" dirty="0">
                <a:solidFill>
                  <a:srgbClr val="000000"/>
                </a:solidFill>
                <a:effectLst/>
              </a:rPr>
              <a:t>писание взаимосвязи формирования УУД с </a:t>
            </a:r>
            <a:r>
              <a:rPr lang="ru-RU" b="1" i="1" dirty="0">
                <a:solidFill>
                  <a:srgbClr val="000000"/>
                </a:solidFill>
                <a:effectLst/>
              </a:rPr>
              <a:t>содержанием учебных предметов,… в рамках урочной и внеурочной деятельности</a:t>
            </a:r>
            <a:endParaRPr lang="ru-RU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76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ctr" defTabSz="308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" name="Shape 42">
            <a:extLst>
              <a:ext uri="{FF2B5EF4-FFF2-40B4-BE49-F238E27FC236}">
                <a16:creationId xmlns="" xmlns:a16="http://schemas.microsoft.com/office/drawing/2014/main" id="{7AAAE285-DACA-4CAD-8A3B-7FF4CE7E9D5E}"/>
              </a:ext>
            </a:extLst>
          </p:cNvPr>
          <p:cNvSpPr/>
          <p:nvPr/>
        </p:nvSpPr>
        <p:spPr>
          <a:xfrm>
            <a:off x="925341" y="2047749"/>
            <a:ext cx="1282227" cy="641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1890" tIns="31890" rIns="31890" bIns="3189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ru-RU" sz="375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42AD38-EDC5-4781-8F97-B739A4B3B060}"/>
              </a:ext>
            </a:extLst>
          </p:cNvPr>
          <p:cNvSpPr txBox="1"/>
          <p:nvPr/>
        </p:nvSpPr>
        <p:spPr>
          <a:xfrm>
            <a:off x="204374" y="233548"/>
            <a:ext cx="11895561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актуализированном ФГОС основного общего образования, тематика финансовой грамотности включена в Требования к результатам освоения программы основного общего образования: личностным (п. 42.1.6; 42.2),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(п. 43), а также предметных результатов, в том числе по учебному предмету «География» (п. 45.6.3).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1800">
                <a:solidFill>
                  <a:srgbClr val="000000"/>
                </a:solidFill>
              </a:defRPr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1AF8167-93EB-4D41-91E0-74CC24AB9A59}"/>
              </a:ext>
            </a:extLst>
          </p:cNvPr>
          <p:cNvSpPr txBox="1"/>
          <p:nvPr/>
        </p:nvSpPr>
        <p:spPr>
          <a:xfrm rot="10968036" flipV="1">
            <a:off x="2630383" y="2464221"/>
            <a:ext cx="6407932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45.6.3.</a:t>
            </a:r>
            <a:r>
              <a:rPr lang="ru-RU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учебному предмету «География»: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6818DE3-A893-4B39-8394-C55D4D6A7069}"/>
              </a:ext>
            </a:extLst>
          </p:cNvPr>
          <p:cNvSpPr txBox="1"/>
          <p:nvPr/>
        </p:nvSpPr>
        <p:spPr>
          <a:xfrm>
            <a:off x="522323" y="3974354"/>
            <a:ext cx="11136277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объяснять влияние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географических объектов на качество жизни человека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качество окружающей его среды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12)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решать практические задачи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геоэкологического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содержания для определения качества окружающей среды своей местности, путей ее сохранения и улучшения, задачи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сфере экономической географии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определения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качества жизни человека, семьи и финансового благополучия</a:t>
            </a:r>
          </a:p>
        </p:txBody>
      </p:sp>
    </p:spTree>
    <p:extLst>
      <p:ext uri="{BB962C8B-B14F-4D97-AF65-F5344CB8AC3E}">
        <p14:creationId xmlns:p14="http://schemas.microsoft.com/office/powerpoint/2010/main" val="2009114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5" name="Text Box 5"/>
          <p:cNvSpPr txBox="1">
            <a:spLocks noChangeArrowheads="1"/>
          </p:cNvSpPr>
          <p:nvPr/>
        </p:nvSpPr>
        <p:spPr bwMode="gray">
          <a:xfrm>
            <a:off x="6086164" y="4387260"/>
            <a:ext cx="52770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350" b="1" dirty="0">
                <a:solidFill>
                  <a:srgbClr val="FFFFFF"/>
                </a:solidFill>
                <a:latin typeface="Arial" panose="020B0604020202020204" pitchFamily="34" charset="0"/>
              </a:rPr>
              <a:t>Text</a:t>
            </a: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gray">
          <a:xfrm>
            <a:off x="5951173" y="5067910"/>
            <a:ext cx="75598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350" b="1" dirty="0">
                <a:solidFill>
                  <a:srgbClr val="FFFFFF"/>
                </a:solidFill>
                <a:latin typeface="Arial" panose="020B0604020202020204" pitchFamily="34" charset="0"/>
              </a:rPr>
              <a:t>Text</a:t>
            </a:r>
          </a:p>
        </p:txBody>
      </p:sp>
      <p:sp>
        <p:nvSpPr>
          <p:cNvPr id="363542" name="Rectangle 22"/>
          <p:cNvSpPr>
            <a:spLocks noChangeArrowheads="1"/>
          </p:cNvSpPr>
          <p:nvPr/>
        </p:nvSpPr>
        <p:spPr bwMode="auto">
          <a:xfrm>
            <a:off x="0" y="2"/>
            <a:ext cx="12192000" cy="71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Модели включения финансовой грамотности в учебный план</a:t>
            </a:r>
            <a:endParaRPr lang="en-US" altLang="ru-RU" sz="2400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" name="Линия">
            <a:extLst>
              <a:ext uri="{FF2B5EF4-FFF2-40B4-BE49-F238E27FC236}">
                <a16:creationId xmlns="" xmlns:a16="http://schemas.microsoft.com/office/drawing/2014/main" id="{82D4784D-3DDE-4B8C-8EEC-941B722ECB4F}"/>
              </a:ext>
            </a:extLst>
          </p:cNvPr>
          <p:cNvSpPr/>
          <p:nvPr/>
        </p:nvSpPr>
        <p:spPr>
          <a:xfrm>
            <a:off x="621617" y="740701"/>
            <a:ext cx="10753187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ctr" defTabSz="308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2E6DA90-56DA-49D1-8F90-DF099E7FCA09}"/>
              </a:ext>
            </a:extLst>
          </p:cNvPr>
          <p:cNvSpPr txBox="1"/>
          <p:nvPr/>
        </p:nvSpPr>
        <p:spPr>
          <a:xfrm>
            <a:off x="163286" y="586410"/>
            <a:ext cx="52496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Примерный учебный план состоит из двух частей: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обязательной части и части, формируемой участниками образовательных отношений.</a:t>
            </a:r>
            <a:endParaRPr lang="ru-RU" i="1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 примерного учебного плана, формируемая участниками образовательных отношений, определяет время, отводимое на изучение содержания образования, обеспечивающего реализацию интересов и потребностей обучающихся, их родителей (законных представителей), педагогического коллектива образовательной организации.</a:t>
            </a:r>
            <a:endParaRPr lang="ru-RU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Время, отводимое на данную часть примерного учебного плана,</a:t>
            </a:r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может быть использовано на:</a:t>
            </a:r>
            <a:endParaRPr lang="ru-RU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учебных часов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предусмотренных на изучение отдельных учебных предметов обязательной части;</a:t>
            </a:r>
            <a:endParaRPr lang="ru-RU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 специально разработанных учебных курсов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обеспечивающих интересы и потребности участников образовательных отношений, в том числе этнокультурные;</a:t>
            </a:r>
            <a:endParaRPr lang="ru-RU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виды учебной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воспитательной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спортивной и иной деятельности обучающихся</a:t>
            </a:r>
            <a:endParaRPr lang="ru-RU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0A8527-4312-48B8-9741-C8117E6B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76" y="717315"/>
            <a:ext cx="6167864" cy="6140687"/>
          </a:xfrm>
          <a:prstGeom prst="rect">
            <a:avLst/>
          </a:prstGeom>
        </p:spPr>
      </p:pic>
      <p:sp>
        <p:nvSpPr>
          <p:cNvPr id="68" name="Стрелка вправо 50">
            <a:extLst>
              <a:ext uri="{FF2B5EF4-FFF2-40B4-BE49-F238E27FC236}">
                <a16:creationId xmlns="" xmlns:a16="http://schemas.microsoft.com/office/drawing/2014/main" id="{C9D17232-CD7A-4C70-B351-6B15EF389385}"/>
              </a:ext>
            </a:extLst>
          </p:cNvPr>
          <p:cNvSpPr/>
          <p:nvPr/>
        </p:nvSpPr>
        <p:spPr bwMode="auto">
          <a:xfrm rot="2188518">
            <a:off x="4851765" y="2353033"/>
            <a:ext cx="3421697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9" name="Стрелка вправо 50">
            <a:extLst>
              <a:ext uri="{FF2B5EF4-FFF2-40B4-BE49-F238E27FC236}">
                <a16:creationId xmlns="" xmlns:a16="http://schemas.microsoft.com/office/drawing/2014/main" id="{583B52DD-BFB6-47FA-863E-4B1FF15CD826}"/>
              </a:ext>
            </a:extLst>
          </p:cNvPr>
          <p:cNvSpPr/>
          <p:nvPr/>
        </p:nvSpPr>
        <p:spPr bwMode="auto">
          <a:xfrm rot="2535730">
            <a:off x="4108395" y="5171380"/>
            <a:ext cx="2262528" cy="484632"/>
          </a:xfrm>
          <a:prstGeom prst="rightArrow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905C346-B407-4EA9-81B2-2C147002E79A}"/>
              </a:ext>
            </a:extLst>
          </p:cNvPr>
          <p:cNvSpPr txBox="1">
            <a:spLocks/>
          </p:cNvSpPr>
          <p:nvPr/>
        </p:nvSpPr>
        <p:spPr>
          <a:xfrm>
            <a:off x="815413" y="9604"/>
            <a:ext cx="10972800" cy="892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Финансовая грамотность и география: как совместить интересы?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E553BA5-2894-4E78-AA82-0D637285101F}"/>
              </a:ext>
            </a:extLst>
          </p:cNvPr>
          <p:cNvSpPr/>
          <p:nvPr/>
        </p:nvSpPr>
        <p:spPr>
          <a:xfrm>
            <a:off x="239349" y="890989"/>
            <a:ext cx="11548864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Учителю географии необходимо разработать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рабочую авторскую программу.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Целесообразно подойти к разработке программы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включить элементы финансовой грамотности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урочной и внеурочной деятельности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предмету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тем самым реализовать практико-ориентированный подход к реализации целей и задач в полном объеме.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46AAE1D-3750-4315-B3A5-D3A8ADDA7E90}"/>
              </a:ext>
            </a:extLst>
          </p:cNvPr>
          <p:cNvSpPr txBox="1"/>
          <p:nvPr/>
        </p:nvSpPr>
        <p:spPr>
          <a:xfrm>
            <a:off x="143339" y="2499396"/>
            <a:ext cx="11905323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Срок реализации авторской программы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определяется в рамках возрастной категории обучающихся с 5-го по 11-е классы.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По решению образовательной организации можно </a:t>
            </a: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выполнить программу курса с элементами по финансовой грамотности как за один год, так и за несколько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лет отдельными темами.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Формирование финансовой грамотности в процессе обучения географии может быть реализовано в образовательной организации следующими способами: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 в рамках основной образовательной программы основного и/или среднего общего образования </a:t>
            </a: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включением элементов финансовой грамотности в базовые курсы географии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 в рамках основной образовательной программы основного и/или среднего общего образования в виде </a:t>
            </a: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отдельного курса, дисциплины (модуля)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за счет части учебного плана, формируемой участниками образовательных отношений;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 в рамках программы </a:t>
            </a: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дополнительного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Линия">
            <a:extLst>
              <a:ext uri="{FF2B5EF4-FFF2-40B4-BE49-F238E27FC236}">
                <a16:creationId xmlns="" xmlns:a16="http://schemas.microsoft.com/office/drawing/2014/main" id="{B6547F30-DCC7-4623-8A4F-4A909ACFE637}"/>
              </a:ext>
            </a:extLst>
          </p:cNvPr>
          <p:cNvSpPr/>
          <p:nvPr/>
        </p:nvSpPr>
        <p:spPr>
          <a:xfrm>
            <a:off x="621617" y="740701"/>
            <a:ext cx="10753187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ctr" defTabSz="308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7985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59452" y="898071"/>
            <a:ext cx="6671432" cy="564582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Доходы и расходы. Финансовое планирование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личные и семейные доходы и пути их повышения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личные (семейные) расходы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принципы управления расходами человека, семьи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6538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538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необходимость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538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вести учет доходов и расходов (бюджет); </a:t>
            </a:r>
          </a:p>
          <a:p>
            <a:pPr defTabSz="685800">
              <a:defRPr/>
            </a:pPr>
            <a:r>
              <a:rPr lang="ru-RU" sz="2000" dirty="0">
                <a:solidFill>
                  <a:srgbClr val="00653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влияние образования на последующую карьеру и доходы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что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заработная плата, как правило, является основным источником дохода человека;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отличия долгосрочных и краткосрочных финансовых целей;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последствия дефицита личного (семейного) бюджета;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преимущества финансового планирования и составления бюджета на основе этих планов;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необходимость расставления приоритетов в своих расходах при ограниченности доходов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826" y="116632"/>
            <a:ext cx="10990245" cy="6426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и география: интеграция результатов и предметного содержания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1867064" y="1162897"/>
            <a:ext cx="4669534" cy="3264893"/>
            <a:chOff x="420" y="-4256"/>
            <a:chExt cx="7729" cy="5507"/>
          </a:xfrm>
        </p:grpSpPr>
        <p:sp>
          <p:nvSpPr>
            <p:cNvPr id="23" name="AutoShape 1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gray">
            <a:xfrm rot="5400000">
              <a:off x="6830" y="-3497"/>
              <a:ext cx="2077" cy="560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12700">
              <a:solidFill>
                <a:srgbClr val="3289A8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1350" dirty="0">
                  <a:solidFill>
                    <a:prstClr val="white"/>
                  </a:solidFill>
                </a:rPr>
                <a:t>5-7 класс</a:t>
              </a:r>
            </a:p>
          </p:txBody>
        </p:sp>
      </p:grpSp>
      <p:sp>
        <p:nvSpPr>
          <p:cNvPr id="30" name="AutoShape 16"/>
          <p:cNvSpPr>
            <a:spLocks noChangeArrowheads="1"/>
          </p:cNvSpPr>
          <p:nvPr/>
        </p:nvSpPr>
        <p:spPr bwMode="gray">
          <a:xfrm rot="5400000">
            <a:off x="6443369" y="2898696"/>
            <a:ext cx="1002102" cy="31977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1350" dirty="0">
                <a:solidFill>
                  <a:prstClr val="white"/>
                </a:solidFill>
              </a:rPr>
              <a:t>8-9 класс</a:t>
            </a:r>
          </a:p>
        </p:txBody>
      </p:sp>
      <p:sp>
        <p:nvSpPr>
          <p:cNvPr id="34" name="AutoShape 16"/>
          <p:cNvSpPr>
            <a:spLocks noChangeArrowheads="1"/>
          </p:cNvSpPr>
          <p:nvPr/>
        </p:nvSpPr>
        <p:spPr bwMode="gray">
          <a:xfrm rot="5400000">
            <a:off x="6264269" y="4472269"/>
            <a:ext cx="1512681" cy="41501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1350" dirty="0">
                <a:solidFill>
                  <a:prstClr val="white"/>
                </a:solidFill>
              </a:rPr>
              <a:t>10-11 класс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739C0BF-75E8-4947-8730-1766283DE6D7}"/>
              </a:ext>
            </a:extLst>
          </p:cNvPr>
          <p:cNvSpPr txBox="1"/>
          <p:nvPr/>
        </p:nvSpPr>
        <p:spPr>
          <a:xfrm>
            <a:off x="7228116" y="901930"/>
            <a:ext cx="493667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РАЗДЕЛ</a:t>
            </a:r>
            <a:r>
              <a:rPr lang="ru-RU" sz="1600" spc="190" dirty="0" smtClean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</a:t>
            </a:r>
            <a:r>
              <a:rPr lang="ru-RU" sz="1600" spc="19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ГЕОГРАФИЧЕСКОЕ</a:t>
            </a:r>
            <a:r>
              <a:rPr lang="ru-RU" sz="1600" spc="19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ИЗУЧЕНИЕ</a:t>
            </a:r>
            <a:r>
              <a:rPr lang="ru-RU" sz="1600" spc="19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ЗЕМЛИ</a:t>
            </a:r>
          </a:p>
          <a:p>
            <a:pPr marL="100330"/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РАЗДЕЛ</a:t>
            </a:r>
            <a:r>
              <a:rPr lang="ru-RU" sz="1600" spc="2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</a:t>
            </a:r>
            <a:r>
              <a:rPr lang="ru-RU" sz="1600" spc="2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ИЗОБРАЖЕНИЯ</a:t>
            </a:r>
            <a:r>
              <a:rPr lang="ru-RU" sz="1600" spc="20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ЗЕМНОЙ</a:t>
            </a:r>
            <a:r>
              <a:rPr lang="ru-RU" sz="1600" spc="2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ПОВЕРХНОСТИ</a:t>
            </a:r>
          </a:p>
          <a:p>
            <a:pPr marL="100330"/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РАЗДЕЛ</a:t>
            </a:r>
            <a:r>
              <a:rPr lang="ru-RU" sz="1600" spc="150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3.</a:t>
            </a:r>
            <a:r>
              <a:rPr lang="ru-RU" sz="1600" spc="150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ЗЕМЛЯ</a:t>
            </a:r>
            <a:r>
              <a:rPr lang="ru-RU" sz="1600" spc="145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—</a:t>
            </a:r>
            <a:r>
              <a:rPr lang="ru-RU" sz="1600" spc="145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ПЛАНЕТА</a:t>
            </a:r>
            <a:r>
              <a:rPr lang="ru-RU" sz="1600" spc="155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СОЛНЕЧНОЙ</a:t>
            </a:r>
            <a:r>
              <a:rPr lang="ru-RU" sz="1600" spc="150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СИСТЕМЫ</a:t>
            </a:r>
          </a:p>
          <a:p>
            <a:pPr marL="100330"/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РАЗДЕЛ</a:t>
            </a:r>
            <a:r>
              <a:rPr lang="ru-RU" sz="1600" spc="-2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</a:t>
            </a:r>
            <a:r>
              <a:rPr lang="ru-RU" sz="1600" spc="-2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ОБОЛОЧКИ</a:t>
            </a:r>
            <a:r>
              <a:rPr lang="ru-RU" sz="1600" spc="-2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ЗЕМЛИ</a:t>
            </a:r>
          </a:p>
          <a:p>
            <a:pPr marL="100330"/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РАЗДЕЛ</a:t>
            </a:r>
            <a:r>
              <a:rPr lang="ru-RU" sz="1600" spc="19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</a:t>
            </a:r>
            <a:r>
              <a:rPr lang="ru-RU" sz="1600" spc="19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ГЛАВНЫЕ</a:t>
            </a:r>
            <a:r>
              <a:rPr lang="ru-RU" sz="1600" spc="19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ЗАКОНОМЕРНОСТИ</a:t>
            </a:r>
            <a:r>
              <a:rPr lang="ru-RU" sz="1600" spc="19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ПРИРОДЫ</a:t>
            </a:r>
            <a:r>
              <a:rPr lang="ru-RU" sz="1600" spc="19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ЗЕМЛИ</a:t>
            </a:r>
          </a:p>
          <a:p>
            <a:pPr marL="100330"/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РАЗДЕЛ</a:t>
            </a:r>
            <a:r>
              <a:rPr lang="ru-RU" sz="1600" spc="13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</a:t>
            </a:r>
            <a:r>
              <a:rPr lang="ru-RU" sz="1600" spc="14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ЧЕЛОВЕЧЕСТВО</a:t>
            </a:r>
            <a:r>
              <a:rPr lang="ru-RU" sz="1600" spc="14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</a:t>
            </a:r>
            <a:r>
              <a:rPr lang="ru-RU" sz="1600" spc="13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ЗЕМЛЕ</a:t>
            </a:r>
          </a:p>
          <a:p>
            <a:pPr marL="100330"/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РАЗДЕЛ</a:t>
            </a:r>
            <a:r>
              <a:rPr lang="ru-RU" sz="1600" spc="12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</a:t>
            </a:r>
            <a:r>
              <a:rPr lang="ru-RU" sz="1600" spc="12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МАТЕРИКИ</a:t>
            </a:r>
            <a:r>
              <a:rPr lang="ru-RU" sz="1600" spc="12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</a:t>
            </a:r>
            <a:r>
              <a:rPr lang="ru-RU" sz="1600" spc="125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СТРАНЫ</a:t>
            </a:r>
          </a:p>
          <a:p>
            <a:pPr marL="100330"/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РАЗДЕЛ</a:t>
            </a:r>
            <a:r>
              <a:rPr lang="ru-RU" sz="1600" spc="65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</a:t>
            </a:r>
            <a:r>
              <a:rPr lang="ru-RU" sz="1600" spc="7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ГЕОГРАФИЧЕСКОЕ</a:t>
            </a:r>
            <a:r>
              <a:rPr lang="ru-RU" sz="1600" spc="65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ПРОСТРАНСТВО</a:t>
            </a:r>
            <a:r>
              <a:rPr lang="ru-RU" sz="1600" spc="7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РОССИИ</a:t>
            </a:r>
          </a:p>
          <a:p>
            <a:pPr marL="100330"/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РАЗДЕЛ</a:t>
            </a:r>
            <a:r>
              <a:rPr lang="ru-RU" sz="1600" spc="13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</a:t>
            </a:r>
            <a:r>
              <a:rPr lang="ru-RU" sz="1600" spc="135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ПРИРОДА</a:t>
            </a:r>
            <a:r>
              <a:rPr lang="ru-RU" sz="1600" spc="13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РОССИИ</a:t>
            </a:r>
          </a:p>
          <a:p>
            <a:pPr marL="100330"/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РАЗДЕЛ</a:t>
            </a:r>
            <a:r>
              <a:rPr lang="ru-RU" sz="1600" spc="13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</a:t>
            </a:r>
            <a:r>
              <a:rPr lang="ru-RU" sz="1600" spc="135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НАСЕЛЕНИЕ</a:t>
            </a:r>
            <a:r>
              <a:rPr lang="ru-RU" sz="1600" spc="13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РОССИИ</a:t>
            </a:r>
          </a:p>
          <a:p>
            <a:pPr marL="100330"/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РАЗДЕЛ</a:t>
            </a:r>
            <a:r>
              <a:rPr lang="ru-RU" sz="1600" spc="85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</a:t>
            </a:r>
            <a:r>
              <a:rPr lang="ru-RU" sz="1600" spc="85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ХОЗЯЙСТВО</a:t>
            </a:r>
            <a:r>
              <a:rPr lang="ru-RU" sz="1600" spc="85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РОССИИ</a:t>
            </a:r>
          </a:p>
          <a:p>
            <a:pPr marL="100330"/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РАЗДЕЛ</a:t>
            </a:r>
            <a:r>
              <a:rPr lang="ru-RU" sz="1600" spc="-4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</a:t>
            </a:r>
            <a:r>
              <a:rPr lang="ru-RU" sz="1600" spc="-35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РЕГИОНЫ</a:t>
            </a:r>
            <a:r>
              <a:rPr lang="ru-RU" sz="1600" spc="-4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РОССИИ</a:t>
            </a:r>
          </a:p>
          <a:p>
            <a:pPr marL="100330">
              <a:spcAft>
                <a:spcPts val="0"/>
              </a:spcAft>
            </a:pP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РАЗДЕЛ</a:t>
            </a:r>
            <a:r>
              <a:rPr lang="ru-RU" sz="1600" spc="-35" dirty="0">
                <a:solidFill>
                  <a:srgbClr val="006538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6.</a:t>
            </a:r>
            <a:r>
              <a:rPr lang="ru-RU" sz="1600" spc="-30" dirty="0">
                <a:solidFill>
                  <a:srgbClr val="006538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РОССИЯ</a:t>
            </a:r>
            <a:r>
              <a:rPr lang="ru-RU" sz="1600" spc="-35" dirty="0">
                <a:solidFill>
                  <a:srgbClr val="006538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В</a:t>
            </a:r>
            <a:r>
              <a:rPr lang="ru-RU" sz="1600" spc="-30" dirty="0">
                <a:solidFill>
                  <a:srgbClr val="006538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СОВРЕМЕННОМ</a:t>
            </a:r>
            <a:r>
              <a:rPr lang="ru-RU" sz="1600" spc="-30" dirty="0">
                <a:solidFill>
                  <a:srgbClr val="006538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6538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МИРЕ</a:t>
            </a:r>
          </a:p>
          <a:p>
            <a:pPr marL="100330">
              <a:spcAft>
                <a:spcPts val="0"/>
              </a:spcAft>
            </a:pPr>
            <a:r>
              <a:rPr lang="ru-RU" sz="1600" dirty="0">
                <a:solidFill>
                  <a:srgbClr val="7030A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РАЗДЕЛ 1. ОБЩАЯ ХАРАКТЕРИСТИКА МИРА</a:t>
            </a:r>
          </a:p>
          <a:p>
            <a:pPr marL="100330">
              <a:spcAft>
                <a:spcPts val="0"/>
              </a:spcAft>
            </a:pPr>
            <a:r>
              <a:rPr lang="ru-RU" sz="1600" dirty="0">
                <a:solidFill>
                  <a:srgbClr val="7030A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РАЗДЕЛ 2. РЕГИОНАЛЬНАЯ ХАРАКТЕРИТСИКА МИРА</a:t>
            </a:r>
          </a:p>
          <a:p>
            <a:pPr marL="100330" algn="just">
              <a:spcAft>
                <a:spcPts val="0"/>
              </a:spcAft>
            </a:pPr>
            <a:r>
              <a:rPr lang="ru-RU" sz="1600" dirty="0">
                <a:solidFill>
                  <a:srgbClr val="7030A0"/>
                </a:solidFill>
                <a:effectLst/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</a:rPr>
              <a:t>РАЗДЕЛ 3. ГЛОБАЛЬНЫЕ ПРОБЛЕМЫ ЧЕЛОВЕЧЕСТВА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16228</TotalTime>
  <Words>2163</Words>
  <Application>Microsoft Office PowerPoint</Application>
  <PresentationFormat>Произвольный</PresentationFormat>
  <Paragraphs>281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Формирование финансовой грамотности у обучающихся 5-11 классов  на уроках географии</vt:lpstr>
      <vt:lpstr>Презентация PowerPoint</vt:lpstr>
      <vt:lpstr>Стратегия: финансово грамотный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грамотность и география: интеграция результатов и предметного содержания</vt:lpstr>
      <vt:lpstr>Презентация PowerPoint</vt:lpstr>
      <vt:lpstr>Разделы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Е. В. Ковалева</dc:creator>
  <cp:lastModifiedBy>Сергей</cp:lastModifiedBy>
  <cp:revision>125</cp:revision>
  <cp:lastPrinted>2023-07-25T07:00:29Z</cp:lastPrinted>
  <dcterms:created xsi:type="dcterms:W3CDTF">2023-05-12T06:41:17Z</dcterms:created>
  <dcterms:modified xsi:type="dcterms:W3CDTF">2023-08-10T05:32:32Z</dcterms:modified>
</cp:coreProperties>
</file>