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71" r:id="rId3"/>
    <p:sldId id="272" r:id="rId4"/>
    <p:sldId id="273" r:id="rId5"/>
    <p:sldId id="274" r:id="rId6"/>
    <p:sldId id="275" r:id="rId7"/>
    <p:sldId id="269" r:id="rId8"/>
    <p:sldId id="270" r:id="rId9"/>
  </p:sldIdLst>
  <p:sldSz cx="12192000" cy="6858000"/>
  <p:notesSz cx="6858000" cy="9144000"/>
  <p:embeddedFontLst>
    <p:embeddedFont>
      <p:font typeface="TomskObl2104" panose="020B0604020202020204" charset="0"/>
      <p:regular r:id="rId10"/>
    </p:embeddedFont>
    <p:embeddedFont>
      <p:font typeface="Calibri Light" panose="020F0302020204030204" pitchFamily="34" charset="0"/>
      <p:regular r:id="rId11"/>
      <p:italic r:id="rId12"/>
    </p:embeddedFont>
    <p:embeddedFont>
      <p:font typeface="Segoe UI Semibold" panose="020B0702040204020203" pitchFamily="34" charset="0"/>
      <p:bold r:id="rId13"/>
      <p:boldItalic r:id="rId14"/>
    </p:embeddedFont>
    <p:embeddedFont>
      <p:font typeface="Monotype Corsiva" panose="03010101010201010101" pitchFamily="66" charset="0"/>
      <p:italic r:id="rId15"/>
    </p:embeddedFont>
    <p:embeddedFont>
      <p:font typeface="Calibri" panose="020F0502020204030204" pitchFamily="34" charset="0"/>
      <p:regular r:id="rId16"/>
      <p:bold r:id="rId17"/>
      <p:italic r:id="rId18"/>
      <p:boldItalic r:id="rId1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4318"/>
    <a:srgbClr val="121316"/>
    <a:srgbClr val="005AA3"/>
    <a:srgbClr val="00881B"/>
    <a:srgbClr val="F54A02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206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19.08.2025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ogin.consultant.ru/link/?req=doc&amp;base=LAW&amp;n=475031&amp;date=13.03.2025&amp;dst=100112&amp;field=134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ogin.consultant.ru/link/?req=doc&amp;base=LAW&amp;n=475031&amp;date=13.03.2025&amp;dst=100112&amp;field=134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login.consultant.ru/link/?req=doc&amp;base=LAW&amp;n=475031&amp;date=13.03.2025&amp;dst=100112&amp;field=134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3048000"/>
            <a:ext cx="4917050" cy="1524000"/>
          </a:xfrm>
          <a:noFill/>
        </p:spPr>
        <p:txBody>
          <a:bodyPr>
            <a:noAutofit/>
          </a:bodyPr>
          <a:lstStyle/>
          <a:p>
            <a:pPr algn="l"/>
            <a:r>
              <a:rPr lang="ru-RU" sz="2400" dirty="0">
                <a:solidFill>
                  <a:schemeClr val="bg1"/>
                </a:solidFill>
                <a:latin typeface="TomskObl2104" pitchFamily="50" charset="0"/>
              </a:rPr>
              <a:t>Педагогический совет “Реализация приказа Минпросвещения России от 9 октября 2024 года №704 в общеобразовательной организации”</a:t>
            </a:r>
            <a:endParaRPr lang="ru-RU" sz="24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7776" y="4686299"/>
            <a:ext cx="3943350" cy="733425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Злобина Анна Константиновна, заместитель директора МАУ ИМЦ </a:t>
            </a:r>
            <a:r>
              <a:rPr lang="ru-RU" dirty="0" err="1" smtClean="0">
                <a:solidFill>
                  <a:schemeClr val="bg1"/>
                </a:solidFill>
                <a:latin typeface="Gerbera Light" panose="02000300000000000000" pitchFamily="50" charset="-52"/>
              </a:rPr>
              <a:t>г.Томска</a:t>
            </a:r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96" y="2517058"/>
            <a:ext cx="785180" cy="216924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6"/>
            <a:ext cx="358778" cy="70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42471" y="912731"/>
            <a:ext cx="5181600" cy="4351338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Выбор модератора. 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Роль модератора: организует работу группы, следит за регламентом, контролирует наличие результатов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>
                <a:solidFill>
                  <a:srgbClr val="BA4318"/>
                </a:solidFill>
              </a:rPr>
              <a:t>2.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Формирование мини-групп</a:t>
            </a:r>
            <a:r>
              <a:rPr lang="ru-RU" dirty="0" smtClean="0"/>
              <a:t>: </a:t>
            </a:r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</a:rPr>
              <a:t>разделитесь в группе по уровням образования (3 чел. –в мини группе на каждый уровень образования).</a:t>
            </a:r>
          </a:p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 txBox="1">
            <a:spLocks/>
          </p:cNvSpPr>
          <p:nvPr/>
        </p:nvSpPr>
        <p:spPr>
          <a:xfrm>
            <a:off x="727587" y="1"/>
            <a:ext cx="10980174" cy="9733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00881B"/>
                </a:solidFill>
                <a:latin typeface="TomskObl2104" pitchFamily="50" charset="0"/>
              </a:rPr>
              <a:t>Педагогический совет “Реализация приказа Минпросвещения России от 9 октября 2024 года №704 в общеобразовательной организации”</a:t>
            </a:r>
            <a:endParaRPr lang="ru-RU" sz="2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8858" y="31263"/>
            <a:ext cx="358778" cy="7051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5585" y="134147"/>
            <a:ext cx="358778" cy="70510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5244" y="884643"/>
            <a:ext cx="358778" cy="26316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5244" y="2005926"/>
            <a:ext cx="358778" cy="26316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5244" y="4472753"/>
            <a:ext cx="358778" cy="263167"/>
          </a:xfrm>
          <a:prstGeom prst="rect">
            <a:avLst/>
          </a:prstGeom>
        </p:spPr>
      </p:pic>
      <p:sp>
        <p:nvSpPr>
          <p:cNvPr id="15" name="Объект 14"/>
          <p:cNvSpPr>
            <a:spLocks noGrp="1"/>
          </p:cNvSpPr>
          <p:nvPr>
            <p:ph sz="half" idx="1"/>
          </p:nvPr>
        </p:nvSpPr>
        <p:spPr>
          <a:xfrm>
            <a:off x="114644" y="858117"/>
            <a:ext cx="4542503" cy="5884606"/>
          </a:xfrm>
          <a:prstGeom prst="flowChartDocumen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  <p:txBody>
          <a:bodyPr>
            <a:noAutofit/>
          </a:bodyPr>
          <a:lstStyle/>
          <a:p>
            <a:pPr marL="0" indent="0">
              <a:buNone/>
              <a:tabLst>
                <a:tab pos="541338" algn="l"/>
              </a:tabLst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	Цель </a:t>
            </a: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</a:rPr>
              <a:t>практической части педагогического совета: </a:t>
            </a:r>
            <a:r>
              <a:rPr lang="ru-RU" sz="1800" b="1" dirty="0">
                <a:solidFill>
                  <a:schemeClr val="accent6">
                    <a:lumMod val="50000"/>
                  </a:schemeClr>
                </a:solidFill>
              </a:rPr>
              <a:t>мотивирование педагогов на профессиональное саморазвитие и самосовершенствование</a:t>
            </a:r>
          </a:p>
          <a:p>
            <a:pPr marL="0" indent="0">
              <a:buNone/>
              <a:tabLst>
                <a:tab pos="541338" algn="l"/>
              </a:tabLst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	Задачи: </a:t>
            </a:r>
          </a:p>
          <a:p>
            <a:pPr>
              <a:buFont typeface="Wingdings" panose="05000000000000000000" pitchFamily="2" charset="2"/>
              <a:buChar char="v"/>
              <a:tabLst>
                <a:tab pos="541338" algn="l"/>
              </a:tabLst>
            </a:pP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</a:rPr>
              <a:t>сформировать практические рекомендации по реализации приказа № 740 в образовательном процессе;</a:t>
            </a:r>
          </a:p>
          <a:p>
            <a:pPr>
              <a:buFont typeface="Wingdings" panose="05000000000000000000" pitchFamily="2" charset="2"/>
              <a:buChar char="v"/>
              <a:tabLst>
                <a:tab pos="541338" algn="l"/>
              </a:tabLst>
            </a:pP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</a:rPr>
              <a:t>повысить уровень методической готовности учителя к реализации приказа № 740:</a:t>
            </a:r>
          </a:p>
          <a:p>
            <a:pPr marL="0" indent="0">
              <a:buNone/>
              <a:tabLst>
                <a:tab pos="541338" algn="l"/>
              </a:tabLst>
            </a:pPr>
            <a:endParaRPr lang="ru-RU" sz="18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  <a:tabLst>
                <a:tab pos="541338" algn="l"/>
              </a:tabLst>
            </a:pP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	План 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</a:rPr>
              <a:t>педагогического </a:t>
            </a: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</a:rPr>
              <a:t>совета:</a:t>
            </a:r>
          </a:p>
          <a:p>
            <a:pPr marL="514350" indent="-514350">
              <a:buAutoNum type="arabicPeriod"/>
            </a:pP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</a:rPr>
              <a:t>Мозговой штурм по разработке рекомендаций.</a:t>
            </a:r>
          </a:p>
          <a:p>
            <a:pPr marL="514350" indent="-514350">
              <a:buAutoNum type="arabicPeriod"/>
            </a:pPr>
            <a:r>
              <a:rPr lang="ru-RU" sz="1800" b="1" dirty="0" smtClean="0">
                <a:solidFill>
                  <a:schemeClr val="accent6">
                    <a:lumMod val="50000"/>
                  </a:schemeClr>
                </a:solidFill>
              </a:rPr>
              <a:t>Решение педсовета.</a:t>
            </a:r>
            <a:endParaRPr lang="ru-RU" sz="1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6" name="Овальная выноска 15"/>
          <p:cNvSpPr/>
          <p:nvPr/>
        </p:nvSpPr>
        <p:spPr>
          <a:xfrm>
            <a:off x="6172200" y="5634955"/>
            <a:ext cx="5943599" cy="1107768"/>
          </a:xfrm>
          <a:prstGeom prst="wedgeEllipseCallout">
            <a:avLst>
              <a:gd name="adj1" fmla="val -58582"/>
              <a:gd name="adj2" fmla="val 47411"/>
            </a:avLst>
          </a:prstGeom>
          <a:ln w="1905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b="1" dirty="0" smtClean="0"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Не </a:t>
            </a:r>
            <a:r>
              <a:rPr lang="ru-RU" sz="1200" b="1" dirty="0"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дай вам Бог жить в эпоху перемен, …если вы не сможете воспользоваться </a:t>
            </a:r>
            <a:r>
              <a:rPr lang="ru-RU" sz="1200" b="1" dirty="0" smtClean="0"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преимуществами </a:t>
            </a:r>
            <a:r>
              <a:rPr lang="ru-RU" sz="1200" b="1" dirty="0"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этих </a:t>
            </a:r>
            <a:r>
              <a:rPr lang="ru-RU" sz="1200" b="1" dirty="0" smtClean="0"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перемен.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200" b="1" dirty="0"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200" b="1" dirty="0" smtClean="0"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Китайская </a:t>
            </a:r>
            <a:r>
              <a:rPr lang="ru-RU" sz="1200" b="1" dirty="0">
                <a:latin typeface="Monotype Corsiva" panose="03010101010201010101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народная мудрость</a:t>
            </a:r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6816" y="912731"/>
            <a:ext cx="1949003" cy="201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vatars.mds.yandex.net/i?id=7cfd18410dac570b6cc635a4f4468f7b41166017-12628905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427" y="3246014"/>
            <a:ext cx="2065779" cy="2203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9" name="Прямая соединительная линия 28"/>
          <p:cNvCxnSpPr/>
          <p:nvPr/>
        </p:nvCxnSpPr>
        <p:spPr>
          <a:xfrm>
            <a:off x="7054792" y="3083484"/>
            <a:ext cx="3787779" cy="9831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5756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86812" y="839248"/>
            <a:ext cx="7557273" cy="5692876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     ФОП НОО. П.171.27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.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Суммарный объем домашнего задания по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всем 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предметам для каждого класса не должен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превышать  продолжительности выполнения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ea typeface="+mj-ea"/>
                <a:cs typeface="Segoe UI Semibold" panose="020B0702040204020203" pitchFamily="34" charset="0"/>
              </a:rPr>
              <a:t>1 час-для 1 класса</a:t>
            </a:r>
            <a:r>
              <a:rPr lang="ru-RU" sz="2400" b="1" dirty="0">
                <a:solidFill>
                  <a:srgbClr val="C00000"/>
                </a:solidFill>
                <a:ea typeface="+mj-ea"/>
                <a:cs typeface="Segoe UI Semibold" panose="020B0702040204020203" pitchFamily="34" charset="0"/>
              </a:rPr>
              <a:t>, </a:t>
            </a:r>
            <a:endParaRPr lang="ru-RU" sz="2400" b="1" dirty="0" smtClean="0">
              <a:solidFill>
                <a:srgbClr val="C00000"/>
              </a:solidFill>
              <a:ea typeface="+mj-ea"/>
              <a:cs typeface="Segoe UI Semibold" panose="020B07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ea typeface="+mj-ea"/>
                <a:cs typeface="Segoe UI Semibold" panose="020B0702040204020203" pitchFamily="34" charset="0"/>
              </a:rPr>
              <a:t>1.5 часа-для 2 и 3 классов,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ea typeface="+mj-ea"/>
                <a:cs typeface="Segoe UI Semibold" panose="020B0702040204020203" pitchFamily="34" charset="0"/>
              </a:rPr>
              <a:t>2 часа-для 4класса</a:t>
            </a:r>
            <a:r>
              <a:rPr lang="ru-RU" sz="2400" b="1" dirty="0">
                <a:solidFill>
                  <a:srgbClr val="C00000"/>
                </a:solidFill>
                <a:ea typeface="+mj-ea"/>
                <a:cs typeface="Segoe UI Semibold" panose="020B0702040204020203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     ФОП ООО. П.167.21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. Суммарный объем домашнего задания по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всем 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предметам для каждого класса не должен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превышать  продолжительности выполнения </a:t>
            </a:r>
            <a:endParaRPr lang="ru-RU" sz="2400" b="1" dirty="0" smtClean="0">
              <a:solidFill>
                <a:schemeClr val="accent6">
                  <a:lumMod val="50000"/>
                </a:schemeClr>
              </a:solidFill>
              <a:ea typeface="+mj-ea"/>
              <a:cs typeface="Segoe UI Semibold" panose="020B07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ea typeface="+mj-ea"/>
                <a:cs typeface="Segoe UI Semibold" panose="020B0702040204020203" pitchFamily="34" charset="0"/>
              </a:rPr>
              <a:t>2 </a:t>
            </a:r>
            <a:r>
              <a:rPr lang="ru-RU" sz="2400" b="1" dirty="0">
                <a:solidFill>
                  <a:srgbClr val="C00000"/>
                </a:solidFill>
                <a:ea typeface="+mj-ea"/>
                <a:cs typeface="Segoe UI Semibold" panose="020B0702040204020203" pitchFamily="34" charset="0"/>
              </a:rPr>
              <a:t>часа-для </a:t>
            </a:r>
            <a:r>
              <a:rPr lang="ru-RU" sz="2400" b="1" dirty="0" smtClean="0">
                <a:solidFill>
                  <a:srgbClr val="C00000"/>
                </a:solidFill>
                <a:ea typeface="+mj-ea"/>
                <a:cs typeface="Segoe UI Semibold" panose="020B0702040204020203" pitchFamily="34" charset="0"/>
              </a:rPr>
              <a:t>5 класса,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ea typeface="+mj-ea"/>
                <a:cs typeface="Segoe UI Semibold" panose="020B0702040204020203" pitchFamily="34" charset="0"/>
              </a:rPr>
              <a:t>2,5 </a:t>
            </a:r>
            <a:r>
              <a:rPr lang="ru-RU" sz="2400" b="1" dirty="0">
                <a:solidFill>
                  <a:srgbClr val="C00000"/>
                </a:solidFill>
                <a:ea typeface="+mj-ea"/>
                <a:cs typeface="Segoe UI Semibold" panose="020B0702040204020203" pitchFamily="34" charset="0"/>
              </a:rPr>
              <a:t>часа-для 6-8 классов</a:t>
            </a:r>
            <a:r>
              <a:rPr lang="ru-RU" sz="2400" b="1" dirty="0" smtClean="0">
                <a:solidFill>
                  <a:srgbClr val="C00000"/>
                </a:solidFill>
                <a:ea typeface="+mj-ea"/>
                <a:cs typeface="Segoe UI Semibold" panose="020B0702040204020203" pitchFamily="34" charset="0"/>
              </a:rPr>
              <a:t>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rgbClr val="C00000"/>
                </a:solidFill>
                <a:ea typeface="+mj-ea"/>
                <a:cs typeface="Segoe UI Semibold" panose="020B0702040204020203" pitchFamily="34" charset="0"/>
              </a:rPr>
              <a:t>3,5 </a:t>
            </a:r>
            <a:r>
              <a:rPr lang="ru-RU" sz="2400" b="1" dirty="0">
                <a:solidFill>
                  <a:srgbClr val="C00000"/>
                </a:solidFill>
                <a:ea typeface="+mj-ea"/>
                <a:cs typeface="Segoe UI Semibold" panose="020B0702040204020203" pitchFamily="34" charset="0"/>
              </a:rPr>
              <a:t>часа-для 9класса</a:t>
            </a:r>
            <a:r>
              <a:rPr lang="ru-RU" sz="2400" b="1" dirty="0">
                <a:solidFill>
                  <a:srgbClr val="C00000"/>
                </a:solidFill>
                <a:ea typeface="+mj-ea"/>
                <a:cs typeface="Segoe UI Semibold" panose="020B0702040204020203" pitchFamily="34" charset="0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      ФОП СОО. 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П.131.17.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Суммарный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объем домашнего задания по всем предметам </a:t>
            </a:r>
            <a:r>
              <a:rPr lang="ru-RU" sz="2400" b="1" dirty="0">
                <a:solidFill>
                  <a:srgbClr val="C00000"/>
                </a:solidFill>
                <a:ea typeface="+mj-ea"/>
                <a:cs typeface="Segoe UI Semibold" panose="020B0702040204020203" pitchFamily="34" charset="0"/>
              </a:rPr>
              <a:t>для  каждого класса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не должен превышать продолжительности 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выполнения </a:t>
            </a:r>
            <a:r>
              <a:rPr lang="ru-RU" sz="2400" b="1" dirty="0" smtClean="0">
                <a:solidFill>
                  <a:srgbClr val="C00000"/>
                </a:solidFill>
                <a:ea typeface="+mj-ea"/>
                <a:cs typeface="Segoe UI Semibold" panose="020B0702040204020203" pitchFamily="34" charset="0"/>
              </a:rPr>
              <a:t>3,5 часа</a:t>
            </a:r>
            <a:endParaRPr lang="ru-RU" sz="2400" b="1" dirty="0">
              <a:solidFill>
                <a:srgbClr val="C00000"/>
              </a:solidFill>
              <a:ea typeface="+mj-ea"/>
              <a:cs typeface="Segoe UI Semibold" panose="020B07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744085" y="839248"/>
            <a:ext cx="4277031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BA4318"/>
                </a:solidFill>
              </a:rPr>
              <a:t>Задание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1. (регламент выполнения 15 мин)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Сформулируйте рекомендации для каждого предмета учебного плана (предметы можно группировать, учитывая специфику). Рекомендации должны быть четкие и понятные.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Зафиксируйте их кратко на листе бумаги.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Подготовьтесь их «озвучить»</a:t>
            </a: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 txBox="1">
            <a:spLocks/>
          </p:cNvSpPr>
          <p:nvPr/>
        </p:nvSpPr>
        <p:spPr>
          <a:xfrm>
            <a:off x="727587" y="1"/>
            <a:ext cx="10980174" cy="9733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00881B"/>
                </a:solidFill>
                <a:latin typeface="TomskObl2104" pitchFamily="50" charset="0"/>
              </a:rPr>
              <a:t>Педагогический совет “Реализация приказа Минпросвещения России от 9 октября 2024 года №704 в общеобразовательной организации”</a:t>
            </a:r>
            <a:endParaRPr lang="ru-RU" sz="2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8858" y="31263"/>
            <a:ext cx="358778" cy="7051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5585" y="134147"/>
            <a:ext cx="358778" cy="705101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7561006" y="1023858"/>
            <a:ext cx="78659" cy="483616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33567" y="892275"/>
            <a:ext cx="358778" cy="26316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33567" y="3126082"/>
            <a:ext cx="358778" cy="263167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00032" y="5359889"/>
            <a:ext cx="358778" cy="263167"/>
          </a:xfrm>
          <a:prstGeom prst="rect">
            <a:avLst/>
          </a:prstGeom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0206" y="4863955"/>
            <a:ext cx="2389239" cy="1964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6819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86813" y="839248"/>
            <a:ext cx="7243918" cy="5692876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600" dirty="0" smtClean="0">
                <a:hlinkClick r:id="rId2" tooltip="Приказ Минпросвещения России от 18.05.2023 N 372 (ред. от 19.03.2024) &quot;Об утверждении федеральной образовательной программы начального общего образования&quot; (Зарегистрировано в Минюсте России 12.07.2023 N 74229) {КонсультантПлюс}"/>
              </a:rPr>
              <a:t>         </a:t>
            </a:r>
            <a:r>
              <a:rPr lang="ru-RU" sz="2600" b="1" dirty="0">
                <a:solidFill>
                  <a:srgbClr val="BA4318"/>
                </a:solidFill>
                <a:ea typeface="+mj-ea"/>
                <a:cs typeface="Segoe UI Semibold" panose="020B0702040204020203" pitchFamily="34" charset="0"/>
                <a:hlinkClick r:id="rId2" tooltip="Приказ Минпросвещения России от 18.05.2023 N 372 (ред. от 19.03.2024) &quot;Об утверждении федеральной образовательной программы начального общего образования&quot; (Зарегистрировано в Минюсте России 12.07.2023 N 74229) {КонсультантПлюс}"/>
              </a:rPr>
              <a:t>подпункт </a:t>
            </a:r>
            <a:r>
              <a:rPr lang="ru-RU" sz="2600" b="1" dirty="0">
                <a:solidFill>
                  <a:srgbClr val="BA4318"/>
                </a:solidFill>
                <a:ea typeface="+mj-ea"/>
                <a:cs typeface="Segoe UI Semibold" panose="020B0702040204020203" pitchFamily="34" charset="0"/>
                <a:hlinkClick r:id="rId2" tooltip="Приказ Минпросвещения России от 18.05.2023 N 372 (ред. от 19.03.2024) &quot;Об утверждении федеральной образовательной программы начального общего образования&quot; (Зарегистрировано в Минюсте России 12.07.2023 N 74229) {КонсультантПлюс}"/>
              </a:rPr>
              <a:t>19.7</a:t>
            </a:r>
            <a:r>
              <a:rPr lang="ru-RU" sz="2600" b="1" dirty="0">
                <a:solidFill>
                  <a:srgbClr val="BA4318"/>
                </a:solidFill>
                <a:ea typeface="+mj-ea"/>
                <a:cs typeface="Segoe UI Semibold" panose="020B0702040204020203" pitchFamily="34" charset="0"/>
              </a:rPr>
              <a:t>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, </a:t>
            </a:r>
            <a:r>
              <a:rPr lang="ru-RU" sz="2600" b="1" dirty="0">
                <a:solidFill>
                  <a:schemeClr val="accent5">
                    <a:lumMod val="75000"/>
                  </a:schemeClr>
                </a:solidFill>
                <a:ea typeface="+mj-ea"/>
                <a:cs typeface="Segoe UI Semibold" panose="020B0702040204020203" pitchFamily="34" charset="0"/>
              </a:rPr>
              <a:t>18.4  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«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Длительность контрольной работы, являющейся </a:t>
            </a:r>
            <a:r>
              <a:rPr lang="ru-RU" sz="2600" b="1" dirty="0">
                <a:solidFill>
                  <a:srgbClr val="BA4318"/>
                </a:solidFill>
                <a:ea typeface="+mj-ea"/>
                <a:cs typeface="Segoe UI Semibold" panose="020B0702040204020203" pitchFamily="34" charset="0"/>
              </a:rPr>
              <a:t>формой письменной проверки 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результатов обучения с целью оценки уровня достижения </a:t>
            </a:r>
            <a:r>
              <a:rPr lang="ru-RU" sz="2600" b="1" dirty="0">
                <a:solidFill>
                  <a:srgbClr val="0070C0"/>
                </a:solidFill>
                <a:ea typeface="+mj-ea"/>
                <a:cs typeface="Segoe UI Semibold" panose="020B0702040204020203" pitchFamily="34" charset="0"/>
              </a:rPr>
              <a:t>предметных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 и (или) </a:t>
            </a:r>
            <a:r>
              <a:rPr lang="ru-RU" sz="2600" b="1" dirty="0">
                <a:solidFill>
                  <a:srgbClr val="0070C0"/>
                </a:solidFill>
                <a:ea typeface="+mj-ea"/>
                <a:cs typeface="Segoe UI Semibold" panose="020B0702040204020203" pitchFamily="34" charset="0"/>
              </a:rPr>
              <a:t>метапредметных результатов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, составляет 1 (2) урока 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(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не более 45 минут каждый).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u-RU" sz="2600" b="1" dirty="0">
              <a:solidFill>
                <a:schemeClr val="accent6">
                  <a:lumMod val="50000"/>
                </a:schemeClr>
              </a:solidFill>
              <a:ea typeface="+mj-ea"/>
              <a:cs typeface="Segoe UI Semibold" panose="020B07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При этом объем учебного времени, затрачиваемого на 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проведение оценочных процедур, </a:t>
            </a:r>
            <a:r>
              <a:rPr lang="ru-RU" sz="2600" b="1" dirty="0" smtClean="0">
                <a:solidFill>
                  <a:srgbClr val="BA4318"/>
                </a:solidFill>
                <a:ea typeface="+mj-ea"/>
                <a:cs typeface="Segoe UI Semibold" panose="020B0702040204020203" pitchFamily="34" charset="0"/>
              </a:rPr>
              <a:t>не должен превышать 10% от всего объема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 учебного </a:t>
            </a:r>
            <a:r>
              <a:rPr lang="ru-RU" sz="2600" b="1" dirty="0" err="1" smtClean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времени,отводимого</a:t>
            </a:r>
            <a:r>
              <a:rPr lang="ru-RU" sz="2600" b="1" dirty="0" smtClean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 на изучение данного учебного предмета в данном классе в текущем учебном году</a:t>
            </a:r>
            <a:r>
              <a:rPr lang="ru-RU" sz="26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».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endParaRPr lang="ru-RU" sz="26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744085" y="839247"/>
            <a:ext cx="4277031" cy="569287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BA4318"/>
                </a:solidFill>
              </a:rPr>
              <a:t>Задание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rgbClr val="BA4318"/>
                </a:solidFill>
              </a:rPr>
              <a:t>2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. (регламент выполнения 15 мин)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Сформулируйте рекомендации/формулу как подсчитать количество оценочных процедур на весь учебный год/на четверть с учетом ВПР, пробных ОГЭ, ЕГЭ :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-34 ч в год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-68 ч в год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-102 часа в год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-136 часов в год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2. Подумайте, в каком программно-методическом материале/локальном акте могут присутствовать/быть описаны  оценочные процедуры продолжительностью от 7 до 25 минут, нужно ли считать в 10% практические, лабораторные работы?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2.Зафиксируйте их кратко на листе бумаги.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3.Подготовьтесь их «озвучить»</a:t>
            </a: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 txBox="1">
            <a:spLocks/>
          </p:cNvSpPr>
          <p:nvPr/>
        </p:nvSpPr>
        <p:spPr>
          <a:xfrm>
            <a:off x="727587" y="1"/>
            <a:ext cx="10980174" cy="9733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00881B"/>
                </a:solidFill>
                <a:latin typeface="TomskObl2104" pitchFamily="50" charset="0"/>
              </a:rPr>
              <a:t>Педагогический совет “Реализация приказа Минпросвещения России от 9 октября 2024 года №704 в общеобразовательной организации”</a:t>
            </a:r>
            <a:endParaRPr lang="ru-RU" sz="2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8858" y="31263"/>
            <a:ext cx="358778" cy="7051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5585" y="134147"/>
            <a:ext cx="358778" cy="705101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7561006" y="1023858"/>
            <a:ext cx="78659" cy="4836168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3378" y="973395"/>
            <a:ext cx="358778" cy="263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2051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86814" y="839248"/>
            <a:ext cx="3274142" cy="5692876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hlinkClick r:id="rId2" tooltip="Приказ Минпросвещения России от 18.05.2023 N 372 (ред. от 19.03.2024) &quot;Об утверждении федеральной образовательной программы начального общего образования&quot; (Зарегистрировано в Минюсте России 12.07.2023 N 74229) {КонсультантПлюс}"/>
              </a:rPr>
              <a:t>        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НОО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rgbClr val="BA4318"/>
                </a:solidFill>
                <a:ea typeface="+mj-ea"/>
                <a:cs typeface="Segoe UI Semibold" panose="020B0702040204020203" pitchFamily="34" charset="0"/>
              </a:rPr>
              <a:t>"19.29.1</a:t>
            </a:r>
            <a:r>
              <a:rPr lang="ru-RU" sz="2400" b="1" dirty="0">
                <a:solidFill>
                  <a:srgbClr val="BA4318"/>
                </a:solidFill>
                <a:ea typeface="+mj-ea"/>
                <a:cs typeface="Segoe UI Semibold" panose="020B0702040204020203" pitchFamily="34" charset="0"/>
              </a:rPr>
              <a:t>. В федеральных и региональных процедурах оценки качества образования используется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перечень (кодификатор) </a:t>
            </a:r>
            <a:r>
              <a:rPr lang="ru-RU" sz="2400" b="1" dirty="0">
                <a:solidFill>
                  <a:srgbClr val="BA4318"/>
                </a:solidFill>
                <a:ea typeface="+mj-ea"/>
                <a:cs typeface="Segoe UI Semibold" panose="020B0702040204020203" pitchFamily="34" charset="0"/>
              </a:rPr>
              <a:t>проверяемых требований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к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метапредметным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 результатам </a:t>
            </a:r>
            <a:r>
              <a:rPr lang="ru-RU" sz="2400" b="1" dirty="0">
                <a:solidFill>
                  <a:srgbClr val="BA4318"/>
                </a:solidFill>
                <a:ea typeface="+mj-ea"/>
                <a:cs typeface="Segoe UI Semibold" panose="020B0702040204020203" pitchFamily="34" charset="0"/>
              </a:rPr>
              <a:t>освоения основной образовательной программы начального общего </a:t>
            </a:r>
            <a:r>
              <a:rPr lang="ru-RU" sz="2400" b="1" dirty="0" smtClean="0">
                <a:solidFill>
                  <a:srgbClr val="BA4318"/>
                </a:solidFill>
                <a:ea typeface="+mj-ea"/>
                <a:cs typeface="Segoe UI Semibold" panose="020B0702040204020203" pitchFamily="34" charset="0"/>
              </a:rPr>
              <a:t>образования.</a:t>
            </a:r>
            <a:endParaRPr lang="ru-RU" sz="24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09934" y="839247"/>
            <a:ext cx="3811181" cy="60187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BA4318"/>
                </a:solidFill>
              </a:rPr>
              <a:t>Задание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rgbClr val="BA4318"/>
                </a:solidFill>
              </a:rPr>
              <a:t>2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. (регламент выполнения 15 мин)</a:t>
            </a:r>
          </a:p>
          <a:p>
            <a:pPr marL="176213" indent="-176213">
              <a:buFont typeface="+mj-lt"/>
              <a:buAutoNum type="arabicPeriod"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Придумайте/вспомните по одному примеру/ заданию к каждому метапредметному результату 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*</a:t>
            </a:r>
            <a:r>
              <a:rPr lang="ru-RU" sz="2400" b="1" dirty="0" smtClean="0">
                <a:solidFill>
                  <a:srgbClr val="BA4318"/>
                </a:solidFill>
              </a:rPr>
              <a:t>Можно выбирать любой предмет, любой класс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2. Выделите самое трудное, попробуйте обосновать причину затруднения.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</a:rPr>
              <a:t>3.Подготовьтесь их «озвучить»</a:t>
            </a:r>
          </a:p>
          <a:p>
            <a:endParaRPr lang="ru-RU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 txBox="1">
            <a:spLocks/>
          </p:cNvSpPr>
          <p:nvPr/>
        </p:nvSpPr>
        <p:spPr>
          <a:xfrm>
            <a:off x="727587" y="1"/>
            <a:ext cx="10980174" cy="9733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00881B"/>
                </a:solidFill>
                <a:latin typeface="TomskObl2104" pitchFamily="50" charset="0"/>
              </a:rPr>
              <a:t>Педагогический совет “Реализация приказа Минпросвещения России от 9 октября 2024 года №704 в общеобразовательной организации”</a:t>
            </a:r>
            <a:endParaRPr lang="ru-RU" sz="2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8858" y="31263"/>
            <a:ext cx="358778" cy="7051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5585" y="134147"/>
            <a:ext cx="358778" cy="705101"/>
          </a:xfrm>
          <a:prstGeom prst="rect">
            <a:avLst/>
          </a:prstGeom>
        </p:spPr>
      </p:pic>
      <p:cxnSp>
        <p:nvCxnSpPr>
          <p:cNvPr id="10" name="Прямая соединительная линия 9"/>
          <p:cNvCxnSpPr/>
          <p:nvPr/>
        </p:nvCxnSpPr>
        <p:spPr>
          <a:xfrm>
            <a:off x="8018227" y="973394"/>
            <a:ext cx="39330" cy="555872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3378" y="973395"/>
            <a:ext cx="358778" cy="263167"/>
          </a:xfrm>
          <a:prstGeom prst="rect">
            <a:avLst/>
          </a:prstGeom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03705"/>
              </p:ext>
            </p:extLst>
          </p:nvPr>
        </p:nvGraphicFramePr>
        <p:xfrm>
          <a:off x="3747372" y="859832"/>
          <a:ext cx="4149208" cy="5882640"/>
        </p:xfrm>
        <a:graphic>
          <a:graphicData uri="http://schemas.openxmlformats.org/drawingml/2006/table">
            <a:tbl>
              <a:tblPr firstRow="1" firstCol="1" bandRow="1">
                <a:tableStyleId>{68D230F3-CF80-4859-8CE7-A43EE81993B5}</a:tableStyleId>
              </a:tblPr>
              <a:tblGrid>
                <a:gridCol w="440535">
                  <a:extLst>
                    <a:ext uri="{9D8B030D-6E8A-4147-A177-3AD203B41FA5}">
                      <a16:colId xmlns:a16="http://schemas.microsoft.com/office/drawing/2014/main" val="3122254188"/>
                    </a:ext>
                  </a:extLst>
                </a:gridCol>
                <a:gridCol w="3708673">
                  <a:extLst>
                    <a:ext uri="{9D8B030D-6E8A-4147-A177-3AD203B41FA5}">
                      <a16:colId xmlns:a16="http://schemas.microsoft.com/office/drawing/2014/main" val="1858663247"/>
                    </a:ext>
                  </a:extLst>
                </a:gridCol>
              </a:tblGrid>
              <a:tr h="108714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kern="1200" dirty="0"/>
                        <a:t>1.1.1</a:t>
                      </a:r>
                      <a:endParaRPr lang="ru-RU" sz="22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64770" marB="64770" vert="vert2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200" kern="1200" dirty="0"/>
                        <a:t>Сравнивать объекты, устанавливать основания для сравнения, устанавливать аналогии</a:t>
                      </a:r>
                      <a:endParaRPr lang="ru-RU" sz="22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938939859"/>
                  </a:ext>
                </a:extLst>
              </a:tr>
              <a:tr h="138030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kern="1200" dirty="0"/>
                        <a:t>1.1.4</a:t>
                      </a:r>
                      <a:endParaRPr lang="ru-RU" sz="22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64770" marB="64770" vert="vert2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200" kern="1200" dirty="0"/>
                        <a:t>Устанавливать причинно-следственные связи в ситуациях, поддающихся непосредственному наблюдению или знакомых по опыту, делать выводы</a:t>
                      </a:r>
                      <a:endParaRPr lang="ru-RU" sz="22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1634046689"/>
                  </a:ext>
                </a:extLst>
              </a:tr>
              <a:tr h="96995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kern="1200" dirty="0" smtClean="0"/>
                        <a:t>1.3.3</a:t>
                      </a:r>
                      <a:endParaRPr lang="ru-RU" sz="22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64770" marB="64770" vert="vert2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200" kern="1200" dirty="0" smtClean="0"/>
                        <a:t>Распознавать достоверную и недостоверную информацию самостоятельно </a:t>
                      </a:r>
                      <a:endParaRPr lang="ru-RU" sz="22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2459045872"/>
                  </a:ext>
                </a:extLst>
              </a:tr>
              <a:tr h="7939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kern="1200" dirty="0"/>
                        <a:t>1.3.5</a:t>
                      </a:r>
                      <a:endParaRPr lang="ru-RU" sz="22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64770" marB="64770" vert="vert27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200" kern="1200" dirty="0"/>
                        <a:t>Самостоятельно создавать схемы, таблицы для представления информации</a:t>
                      </a:r>
                      <a:endParaRPr lang="ru-RU" sz="22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val="522462670"/>
                  </a:ext>
                </a:extLst>
              </a:tr>
            </a:tbl>
          </a:graphicData>
        </a:graphic>
      </p:graphicFrame>
      <p:cxnSp>
        <p:nvCxnSpPr>
          <p:cNvPr id="11" name="Прямая соединительная линия 10"/>
          <p:cNvCxnSpPr/>
          <p:nvPr/>
        </p:nvCxnSpPr>
        <p:spPr>
          <a:xfrm>
            <a:off x="3611586" y="973395"/>
            <a:ext cx="24545" cy="555872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570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86815" y="839247"/>
            <a:ext cx="2900514" cy="5877661"/>
          </a:xfrm>
          <a:ln>
            <a:noFill/>
          </a:ln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dirty="0" smtClean="0">
                <a:hlinkClick r:id="rId2" tooltip="Приказ Минпросвещения России от 18.05.2023 N 372 (ред. от 19.03.2024) &quot;Об утверждении федеральной образовательной программы начального общего образования&quot; (Зарегистрировано в Минюсте России 12.07.2023 N 74229) {КонсультантПлюс}"/>
              </a:rPr>
              <a:t>         </a:t>
            </a: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</a:rPr>
              <a:t>НОО</a:t>
            </a:r>
            <a:r>
              <a:rPr lang="ru-RU" sz="2200" dirty="0" smtClean="0"/>
              <a:t> </a:t>
            </a:r>
            <a:r>
              <a:rPr lang="ru-RU" sz="2200" b="1" dirty="0">
                <a:solidFill>
                  <a:srgbClr val="BA4318"/>
                </a:solidFill>
                <a:ea typeface="+mj-ea"/>
                <a:cs typeface="Segoe UI Semibold" panose="020B0702040204020203" pitchFamily="34" charset="0"/>
              </a:rPr>
              <a:t>20.12. </a:t>
            </a:r>
            <a:endParaRPr lang="ru-RU" sz="2200" b="1" dirty="0" smtClean="0">
              <a:solidFill>
                <a:srgbClr val="BA4318"/>
              </a:solidFill>
              <a:ea typeface="+mj-ea"/>
              <a:cs typeface="Segoe UI Semibold" panose="020B0702040204020203" pitchFamily="34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200" b="1" dirty="0" smtClean="0">
                <a:solidFill>
                  <a:srgbClr val="BA4318"/>
                </a:solidFill>
                <a:ea typeface="+mj-ea"/>
                <a:cs typeface="Segoe UI Semibold" panose="020B0702040204020203" pitchFamily="34" charset="0"/>
              </a:rPr>
              <a:t>В </a:t>
            </a:r>
            <a:r>
              <a:rPr lang="ru-RU" sz="2200" b="1" dirty="0">
                <a:solidFill>
                  <a:srgbClr val="BA4318"/>
                </a:solidFill>
                <a:ea typeface="+mj-ea"/>
                <a:cs typeface="Segoe UI Semibold" panose="020B0702040204020203" pitchFamily="34" charset="0"/>
              </a:rPr>
              <a:t>федеральных и региональных процедурах оценки качества образования используется перечень (кодификатор) 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распределенных по классам </a:t>
            </a:r>
            <a:r>
              <a:rPr lang="ru-RU" sz="2200" b="1" dirty="0">
                <a:solidFill>
                  <a:srgbClr val="BA4318"/>
                </a:solidFill>
                <a:ea typeface="+mj-ea"/>
                <a:cs typeface="Segoe UI Semibold" panose="020B0702040204020203" pitchFamily="34" charset="0"/>
              </a:rPr>
              <a:t>проверяемых требований </a:t>
            </a:r>
            <a:r>
              <a:rPr lang="ru-RU" sz="2200" b="1" dirty="0">
                <a:solidFill>
                  <a:schemeClr val="accent6">
                    <a:lumMod val="50000"/>
                  </a:schemeClr>
                </a:solidFill>
                <a:ea typeface="+mj-ea"/>
                <a:cs typeface="Segoe UI Semibold" panose="020B0702040204020203" pitchFamily="34" charset="0"/>
              </a:rPr>
              <a:t>к результатам </a:t>
            </a:r>
            <a:r>
              <a:rPr lang="ru-RU" sz="2200" b="1" dirty="0">
                <a:solidFill>
                  <a:srgbClr val="BA4318"/>
                </a:solidFill>
                <a:ea typeface="+mj-ea"/>
                <a:cs typeface="Segoe UI Semibold" panose="020B0702040204020203" pitchFamily="34" charset="0"/>
              </a:rPr>
              <a:t>освоения </a:t>
            </a:r>
            <a:r>
              <a:rPr lang="ru-RU" sz="2200" b="1" dirty="0" smtClean="0">
                <a:solidFill>
                  <a:srgbClr val="BA4318"/>
                </a:solidFill>
                <a:ea typeface="+mj-ea"/>
                <a:cs typeface="Segoe UI Semibold" panose="020B0702040204020203" pitchFamily="34" charset="0"/>
              </a:rPr>
              <a:t>ООП НОО и </a:t>
            </a:r>
            <a:r>
              <a:rPr lang="ru-RU" sz="2200" b="1" dirty="0">
                <a:solidFill>
                  <a:srgbClr val="BA4318"/>
                </a:solidFill>
                <a:ea typeface="+mj-ea"/>
                <a:cs typeface="Segoe UI Semibold" panose="020B0702040204020203" pitchFamily="34" charset="0"/>
              </a:rPr>
              <a:t>элементов содержания по </a:t>
            </a:r>
            <a:r>
              <a:rPr lang="ru-RU" sz="2200" b="1" dirty="0" smtClean="0">
                <a:solidFill>
                  <a:srgbClr val="BA4318"/>
                </a:solidFill>
                <a:ea typeface="+mj-ea"/>
                <a:cs typeface="Segoe UI Semibold" panose="020B0702040204020203" pitchFamily="34" charset="0"/>
              </a:rPr>
              <a:t>предметам</a:t>
            </a:r>
            <a:endParaRPr lang="ru-RU" sz="2200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 txBox="1">
            <a:spLocks/>
          </p:cNvSpPr>
          <p:nvPr/>
        </p:nvSpPr>
        <p:spPr>
          <a:xfrm>
            <a:off x="727587" y="1"/>
            <a:ext cx="10980174" cy="9733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rgbClr val="00881B"/>
                </a:solidFill>
                <a:latin typeface="TomskObl2104" pitchFamily="50" charset="0"/>
              </a:rPr>
              <a:t>Педагогический совет “Реализация приказа Минпросвещения России от 9 октября 2024 года №704 в общеобразовательной организации”</a:t>
            </a:r>
            <a:endParaRPr lang="ru-RU" sz="2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68858" y="31263"/>
            <a:ext cx="358778" cy="7051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5585" y="134147"/>
            <a:ext cx="358778" cy="70510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53378" y="973395"/>
            <a:ext cx="358778" cy="263167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3081447" y="973395"/>
            <a:ext cx="24545" cy="5558729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8540470"/>
              </p:ext>
            </p:extLst>
          </p:nvPr>
        </p:nvGraphicFramePr>
        <p:xfrm>
          <a:off x="3303639" y="973395"/>
          <a:ext cx="8672051" cy="3390900"/>
        </p:xfrm>
        <a:graphic>
          <a:graphicData uri="http://schemas.openxmlformats.org/drawingml/2006/table">
            <a:tbl>
              <a:tblPr firstRow="1" firstCol="1" bandRow="1"/>
              <a:tblGrid>
                <a:gridCol w="589935">
                  <a:extLst>
                    <a:ext uri="{9D8B030D-6E8A-4147-A177-3AD203B41FA5}">
                      <a16:colId xmlns:a16="http://schemas.microsoft.com/office/drawing/2014/main" val="53135108"/>
                    </a:ext>
                  </a:extLst>
                </a:gridCol>
                <a:gridCol w="8082116">
                  <a:extLst>
                    <a:ext uri="{9D8B030D-6E8A-4147-A177-3AD203B41FA5}">
                      <a16:colId xmlns:a16="http://schemas.microsoft.com/office/drawing/2014/main" val="296934204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1.3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Устанавливать соотношение звукового и буквенного состава слова, в том числе с учетом функций букв е, е, ю, я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078630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1.4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Обозначать на письме мягкость согласных звуков буквой ь в середине слова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243051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1.5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Пользоваться орфоэпическим словарем учебника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96662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1.6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spc="-50" baseline="0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Объяснять своими словами значение изученных понятий; использовать изученные понятия в процессе решения учебных задач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5125396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2.1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Выявлять в тексте случаи употребления многозначных слов, понимать их значения и уточнять значения по учебным словарям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170944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7782480"/>
              </p:ext>
            </p:extLst>
          </p:nvPr>
        </p:nvGraphicFramePr>
        <p:xfrm>
          <a:off x="3323303" y="4465320"/>
          <a:ext cx="8672051" cy="2392680"/>
        </p:xfrm>
        <a:graphic>
          <a:graphicData uri="http://schemas.openxmlformats.org/drawingml/2006/table">
            <a:tbl>
              <a:tblPr firstRow="1" firstCol="1" bandRow="1"/>
              <a:tblGrid>
                <a:gridCol w="560439">
                  <a:extLst>
                    <a:ext uri="{9D8B030D-6E8A-4147-A177-3AD203B41FA5}">
                      <a16:colId xmlns:a16="http://schemas.microsoft.com/office/drawing/2014/main" val="3047607624"/>
                    </a:ext>
                  </a:extLst>
                </a:gridCol>
                <a:gridCol w="8111612">
                  <a:extLst>
                    <a:ext uri="{9D8B030D-6E8A-4147-A177-3AD203B41FA5}">
                      <a16:colId xmlns:a16="http://schemas.microsoft.com/office/drawing/2014/main" val="7990155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BA4318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BA4318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владеть элементарными умениями воспринимать, анализировать, интерпретировать и оценивать прочитанные произведения: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377093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BA4318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3.1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BA4318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определять тему и главную мысль произведения, иметь начальные представления о родах и жанрах литературы, характеризовать героев-персонажей, давать их сравнительные характеристики, выявлять элементарные особенности языка художественного произведения, поэтической и прозаической речи</a:t>
                      </a:r>
                    </a:p>
                  </a:txBody>
                  <a:tcPr marL="39370" marR="39370" marT="64770" marB="647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7744540"/>
                  </a:ext>
                </a:extLst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 rot="21397516">
            <a:off x="3072327" y="644711"/>
            <a:ext cx="129343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2 класс</a:t>
            </a:r>
            <a:endParaRPr lang="ru-RU" sz="28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21397516">
            <a:off x="2823191" y="4195076"/>
            <a:ext cx="129343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5</a:t>
            </a:r>
            <a:r>
              <a:rPr lang="ru-RU" sz="2800" b="1" cap="none" spc="0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класс</a:t>
            </a:r>
            <a:endParaRPr lang="ru-RU" sz="2800" b="1" cap="none" spc="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84758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587" y="1"/>
            <a:ext cx="10980174" cy="973394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rgbClr val="00881B"/>
                </a:solidFill>
                <a:latin typeface="TomskObl2104" pitchFamily="50" charset="0"/>
              </a:rPr>
              <a:t>Педагогический совет “Реализация приказа Минпросвещения России от 9 октября 2024 года №704 в общеобразовательной организации”</a:t>
            </a:r>
            <a:endParaRPr lang="ru-RU" sz="2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587" y="1107541"/>
            <a:ext cx="8436078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rgbClr val="BA4318"/>
                </a:solidFill>
                <a:latin typeface="TomskObl2104" pitchFamily="50" charset="0"/>
                <a:ea typeface="+mj-ea"/>
                <a:cs typeface="+mj-cs"/>
              </a:rPr>
              <a:t>Решение </a:t>
            </a:r>
            <a:r>
              <a:rPr lang="ru-RU" sz="3200" dirty="0" smtClean="0">
                <a:solidFill>
                  <a:srgbClr val="BA4318"/>
                </a:solidFill>
                <a:latin typeface="TomskObl2104" pitchFamily="50" charset="0"/>
                <a:ea typeface="+mj-ea"/>
                <a:cs typeface="+mj-cs"/>
              </a:rPr>
              <a:t>педсовета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rgbClr val="00881B"/>
                </a:solidFill>
                <a:latin typeface="TomskObl2104" pitchFamily="50" charset="0"/>
                <a:ea typeface="+mj-ea"/>
                <a:cs typeface="+mj-cs"/>
              </a:rPr>
              <a:t>Сформулируйте 1  предложение в решение педсовета от своей группы.</a:t>
            </a:r>
          </a:p>
          <a:p>
            <a:pPr marL="0" indent="0">
              <a:buNone/>
            </a:pPr>
            <a:endParaRPr lang="ru-RU" sz="2400" dirty="0" smtClean="0">
              <a:solidFill>
                <a:schemeClr val="accent5">
                  <a:lumMod val="50000"/>
                </a:schemeClr>
              </a:solidFill>
              <a:latin typeface="TomskObl2104" pitchFamily="50" charset="0"/>
              <a:ea typeface="+mj-ea"/>
              <a:cs typeface="+mj-cs"/>
            </a:endParaRPr>
          </a:p>
          <a:p>
            <a:pPr marL="0" indent="0">
              <a:buNone/>
            </a:pPr>
            <a:endParaRPr lang="ru-RU" sz="2400" dirty="0">
              <a:solidFill>
                <a:schemeClr val="accent5">
                  <a:lumMod val="50000"/>
                </a:schemeClr>
              </a:solidFill>
              <a:latin typeface="TomskObl2104" pitchFamily="50" charset="0"/>
              <a:ea typeface="+mj-ea"/>
              <a:cs typeface="+mj-cs"/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omskObl2104" pitchFamily="50" charset="0"/>
                <a:ea typeface="+mj-ea"/>
                <a:cs typeface="+mj-cs"/>
              </a:rPr>
              <a:t>Важно!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TomskObl2104" pitchFamily="50" charset="0"/>
                <a:ea typeface="+mj-ea"/>
                <a:cs typeface="+mj-cs"/>
              </a:rPr>
              <a:t>Решение педсовета оформляется приказом и исполняется всеми педагогическими работниками образовательного учреждения</a:t>
            </a:r>
          </a:p>
          <a:p>
            <a:pPr marL="0" indent="0">
              <a:buNone/>
            </a:pPr>
            <a:endParaRPr lang="ru-RU" dirty="0">
              <a:solidFill>
                <a:srgbClr val="00881B"/>
              </a:solidFill>
              <a:latin typeface="TomskObl2104" pitchFamily="50" charset="0"/>
              <a:ea typeface="+mj-ea"/>
              <a:cs typeface="+mj-cs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5585" y="134147"/>
            <a:ext cx="358778" cy="70510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479422" y="134147"/>
            <a:ext cx="358778" cy="705101"/>
          </a:xfrm>
          <a:prstGeom prst="rect">
            <a:avLst/>
          </a:prstGeom>
        </p:spPr>
      </p:pic>
      <p:pic>
        <p:nvPicPr>
          <p:cNvPr id="6146" name="Picture 2" descr="https://avatars.mds.yandex.net/i?id=7bc91e0285bcce93f9f2374ca1e452ea3bd192bd-11938745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029" y="1828799"/>
            <a:ext cx="3558740" cy="237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20E5004-BDE6-479C-9298-B5B2E1B7B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4071" y="229015"/>
            <a:ext cx="6121676" cy="6121676"/>
          </a:xfrm>
          <a:prstGeom prst="rect">
            <a:avLst/>
          </a:prstGeom>
        </p:spPr>
      </p:pic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7181850" cy="7715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Злобина Анна Константиновна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695" y="5948161"/>
            <a:ext cx="6505575" cy="771526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Заместитель директора МАУ ИМЦ г. 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02C5EC9-CAAB-4AB2-B7FE-101BD0C7DA6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574" y="749968"/>
            <a:ext cx="2024695" cy="54088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9476FF1-8D8C-4393-9981-E58C2167BA0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761" y="1792741"/>
            <a:ext cx="2733878" cy="273387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7270" y="4984788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8844" y="1043788"/>
            <a:ext cx="4492131" cy="449213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607</TotalTime>
  <Words>874</Words>
  <Application>Microsoft Office PowerPoint</Application>
  <PresentationFormat>Широкоэкранный</PresentationFormat>
  <Paragraphs>88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9" baseType="lpstr">
      <vt:lpstr>TomskObl2104</vt:lpstr>
      <vt:lpstr>Calibri Light</vt:lpstr>
      <vt:lpstr>Segoe UI Semibold</vt:lpstr>
      <vt:lpstr>Arial</vt:lpstr>
      <vt:lpstr>Wingdings</vt:lpstr>
      <vt:lpstr>Times New Roman</vt:lpstr>
      <vt:lpstr>Gerbera Light</vt:lpstr>
      <vt:lpstr>Monotype Corsiva</vt:lpstr>
      <vt:lpstr>Gerbera</vt:lpstr>
      <vt:lpstr>Calibri</vt:lpstr>
      <vt:lpstr>Тема Office</vt:lpstr>
      <vt:lpstr>Педагогический совет “Реализация приказа Минпросвещения России от 9 октября 2024 года №704 в общеобразовательной организации”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Педагогический совет “Реализация приказа Минпросвещения России от 9 октября 2024 года №704 в общеобразовательной организации”</vt:lpstr>
      <vt:lpstr>Злобина Анна Константиновна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алексей злобин</cp:lastModifiedBy>
  <cp:revision>119</cp:revision>
  <dcterms:created xsi:type="dcterms:W3CDTF">2025-07-14T10:33:41Z</dcterms:created>
  <dcterms:modified xsi:type="dcterms:W3CDTF">2025-08-19T17:47:58Z</dcterms:modified>
</cp:coreProperties>
</file>