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7"/>
  </p:notesMasterIdLst>
  <p:sldIdLst>
    <p:sldId id="268" r:id="rId2"/>
    <p:sldId id="272" r:id="rId3"/>
    <p:sldId id="273" r:id="rId4"/>
    <p:sldId id="276" r:id="rId5"/>
    <p:sldId id="277" r:id="rId6"/>
    <p:sldId id="258" r:id="rId7"/>
    <p:sldId id="279" r:id="rId8"/>
    <p:sldId id="280" r:id="rId9"/>
    <p:sldId id="259" r:id="rId10"/>
    <p:sldId id="281" r:id="rId11"/>
    <p:sldId id="260" r:id="rId12"/>
    <p:sldId id="282" r:id="rId13"/>
    <p:sldId id="283" r:id="rId14"/>
    <p:sldId id="284" r:id="rId15"/>
    <p:sldId id="286" r:id="rId16"/>
    <p:sldId id="343" r:id="rId17"/>
    <p:sldId id="285" r:id="rId18"/>
    <p:sldId id="278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303" r:id="rId28"/>
    <p:sldId id="304" r:id="rId29"/>
    <p:sldId id="305" r:id="rId30"/>
    <p:sldId id="306" r:id="rId31"/>
    <p:sldId id="261" r:id="rId32"/>
    <p:sldId id="298" r:id="rId33"/>
    <p:sldId id="297" r:id="rId34"/>
    <p:sldId id="299" r:id="rId35"/>
    <p:sldId id="307" r:id="rId36"/>
    <p:sldId id="271" r:id="rId37"/>
    <p:sldId id="300" r:id="rId38"/>
    <p:sldId id="269" r:id="rId39"/>
    <p:sldId id="263" r:id="rId40"/>
    <p:sldId id="308" r:id="rId41"/>
    <p:sldId id="309" r:id="rId42"/>
    <p:sldId id="310" r:id="rId43"/>
    <p:sldId id="311" r:id="rId44"/>
    <p:sldId id="333" r:id="rId45"/>
    <p:sldId id="274" r:id="rId46"/>
    <p:sldId id="301" r:id="rId47"/>
    <p:sldId id="312" r:id="rId48"/>
    <p:sldId id="313" r:id="rId49"/>
    <p:sldId id="314" r:id="rId50"/>
    <p:sldId id="315" r:id="rId51"/>
    <p:sldId id="264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4" r:id="rId60"/>
    <p:sldId id="323" r:id="rId61"/>
    <p:sldId id="325" r:id="rId62"/>
    <p:sldId id="326" r:id="rId63"/>
    <p:sldId id="329" r:id="rId64"/>
    <p:sldId id="330" r:id="rId65"/>
    <p:sldId id="331" r:id="rId66"/>
    <p:sldId id="332" r:id="rId67"/>
    <p:sldId id="334" r:id="rId68"/>
    <p:sldId id="335" r:id="rId69"/>
    <p:sldId id="337" r:id="rId70"/>
    <p:sldId id="338" r:id="rId71"/>
    <p:sldId id="339" r:id="rId72"/>
    <p:sldId id="340" r:id="rId73"/>
    <p:sldId id="341" r:id="rId74"/>
    <p:sldId id="342" r:id="rId75"/>
    <p:sldId id="270" r:id="rId76"/>
  </p:sldIdLst>
  <p:sldSz cx="12192000" cy="6858000"/>
  <p:notesSz cx="6858000" cy="9144000"/>
  <p:embeddedFontLst>
    <p:embeddedFont>
      <p:font typeface="Calibri" panose="020F0502020204030204" pitchFamily="34" charset="0"/>
      <p:regular r:id="rId78"/>
      <p:bold r:id="rId79"/>
      <p:italic r:id="rId80"/>
      <p:boldItalic r:id="rId81"/>
    </p:embeddedFont>
    <p:embeddedFont>
      <p:font typeface="Montserrat" panose="020B0604020202020204" charset="-52"/>
      <p:regular r:id="rId82"/>
      <p:bold r:id="rId83"/>
      <p:italic r:id="rId84"/>
      <p:boldItalic r:id="rId85"/>
    </p:embeddedFont>
    <p:embeddedFont>
      <p:font typeface="Calibri Light" panose="020F0302020204030204" pitchFamily="34" charset="0"/>
      <p:regular r:id="rId86"/>
      <p:italic r:id="rId87"/>
    </p:embeddedFont>
    <p:embeddedFont>
      <p:font typeface="Comic Sans MS" panose="030F0702030302020204" pitchFamily="66" charset="0"/>
      <p:regular r:id="rId88"/>
      <p:bold r:id="rId89"/>
      <p:italic r:id="rId90"/>
      <p:boldItalic r:id="rId91"/>
    </p:embeddedFont>
    <p:embeddedFont>
      <p:font typeface="Lora" panose="020B0604020202020204" charset="-52"/>
      <p:regular r:id="rId92"/>
      <p:bold r:id="rId93"/>
      <p:italic r:id="rId94"/>
      <p:boldItalic r:id="rId95"/>
    </p:embeddedFont>
    <p:embeddedFont>
      <p:font typeface="TomskObl2104" panose="020B0604020202020204" charset="0"/>
      <p:regular r:id="rId96"/>
    </p:embeddedFont>
    <p:embeddedFont>
      <p:font typeface="Barlow Bold" panose="020B0604020202020204" charset="0"/>
      <p:bold r:id="rId9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3" userDrawn="1">
          <p15:clr>
            <a:srgbClr val="A4A3A4"/>
          </p15:clr>
        </p15:guide>
        <p15:guide id="3" pos="39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ксим Алексеевич Зырянов" initials="МАЗ" lastIdx="1" clrIdx="0">
    <p:extLst>
      <p:ext uri="{19B8F6BF-5375-455C-9EA6-DF929625EA0E}">
        <p15:presenceInfo xmlns:p15="http://schemas.microsoft.com/office/powerpoint/2012/main" userId="S-1-5-21-1844237615-1078145449-1708537768-106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121316"/>
    <a:srgbClr val="005AA3"/>
    <a:srgbClr val="00881B"/>
    <a:srgbClr val="F54A02"/>
    <a:srgbClr val="BA4318"/>
    <a:srgbClr val="FE8455"/>
    <a:srgbClr val="378BCB"/>
    <a:srgbClr val="FFB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76" d="100"/>
          <a:sy n="76" d="100"/>
        </p:scale>
        <p:origin x="414" y="108"/>
      </p:cViewPr>
      <p:guideLst>
        <p:guide orient="horz" pos="2160"/>
        <p:guide pos="733"/>
        <p:guide pos="39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7.fntdata"/><Relationship Id="rId89" Type="http://schemas.openxmlformats.org/officeDocument/2006/relationships/font" Target="fonts/font12.fntdata"/><Relationship Id="rId97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87" Type="http://schemas.openxmlformats.org/officeDocument/2006/relationships/font" Target="fonts/font10.fntdata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5.fntdata"/><Relationship Id="rId90" Type="http://schemas.openxmlformats.org/officeDocument/2006/relationships/font" Target="fonts/font13.fntdata"/><Relationship Id="rId95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font" Target="fonts/font8.fntdata"/><Relationship Id="rId93" Type="http://schemas.openxmlformats.org/officeDocument/2006/relationships/font" Target="fonts/font16.fntdata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6.fntdata"/><Relationship Id="rId88" Type="http://schemas.openxmlformats.org/officeDocument/2006/relationships/font" Target="fonts/font11.fntdata"/><Relationship Id="rId91" Type="http://schemas.openxmlformats.org/officeDocument/2006/relationships/font" Target="fonts/font14.fntdata"/><Relationship Id="rId96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openxmlformats.org/officeDocument/2006/relationships/font" Target="fonts/font9.fntdata"/><Relationship Id="rId94" Type="http://schemas.openxmlformats.org/officeDocument/2006/relationships/font" Target="fonts/font17.fntdata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shedevrum.ai/" TargetMode="External"/><Relationship Id="rId3" Type="http://schemas.openxmlformats.org/officeDocument/2006/relationships/hyperlink" Target="https://www.sberbank.com/promo/kandinsky" TargetMode="External"/><Relationship Id="rId7" Type="http://schemas.openxmlformats.org/officeDocument/2006/relationships/hyperlink" Target="https://app.clipchamp.com/" TargetMode="External"/><Relationship Id="rId12" Type="http://schemas.openxmlformats.org/officeDocument/2006/relationships/hyperlink" Target="https://t.me/red_circle_real" TargetMode="External"/><Relationship Id="rId2" Type="http://schemas.openxmlformats.org/officeDocument/2006/relationships/hyperlink" Target="https://sokratic.ru/" TargetMode="External"/><Relationship Id="rId1" Type="http://schemas.openxmlformats.org/officeDocument/2006/relationships/hyperlink" Target="https://airuco.ru/" TargetMode="External"/><Relationship Id="rId6" Type="http://schemas.openxmlformats.org/officeDocument/2006/relationships/hyperlink" Target="https://sway.office.com/" TargetMode="External"/><Relationship Id="rId11" Type="http://schemas.openxmlformats.org/officeDocument/2006/relationships/hyperlink" Target="https://www.perplexity.ai/" TargetMode="External"/><Relationship Id="rId5" Type="http://schemas.openxmlformats.org/officeDocument/2006/relationships/hyperlink" Target="https://gamma.app/" TargetMode="External"/><Relationship Id="rId10" Type="http://schemas.openxmlformats.org/officeDocument/2006/relationships/hyperlink" Target="https://t.me/eishtein_bot" TargetMode="External"/><Relationship Id="rId4" Type="http://schemas.openxmlformats.org/officeDocument/2006/relationships/hyperlink" Target="https://chat.deepseek.com/" TargetMode="External"/><Relationship Id="rId9" Type="http://schemas.openxmlformats.org/officeDocument/2006/relationships/hyperlink" Target="https://t.me/gigachat_bot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berbank.com/promo/kandinsky" TargetMode="External"/><Relationship Id="rId3" Type="http://schemas.openxmlformats.org/officeDocument/2006/relationships/hyperlink" Target="https://www.perplexity.ai/" TargetMode="External"/><Relationship Id="rId7" Type="http://schemas.openxmlformats.org/officeDocument/2006/relationships/hyperlink" Target="https://sway.office.com/" TargetMode="External"/><Relationship Id="rId12" Type="http://schemas.openxmlformats.org/officeDocument/2006/relationships/hyperlink" Target="https://t.me/red_circle_real" TargetMode="External"/><Relationship Id="rId2" Type="http://schemas.openxmlformats.org/officeDocument/2006/relationships/hyperlink" Target="https://chat.deepseek.com/" TargetMode="External"/><Relationship Id="rId1" Type="http://schemas.openxmlformats.org/officeDocument/2006/relationships/hyperlink" Target="https://airuco.ru/" TargetMode="External"/><Relationship Id="rId6" Type="http://schemas.openxmlformats.org/officeDocument/2006/relationships/hyperlink" Target="https://gamma.app/" TargetMode="External"/><Relationship Id="rId11" Type="http://schemas.openxmlformats.org/officeDocument/2006/relationships/hyperlink" Target="https://t.me/gigachat_bot" TargetMode="External"/><Relationship Id="rId5" Type="http://schemas.openxmlformats.org/officeDocument/2006/relationships/hyperlink" Target="https://sokratic.ru/" TargetMode="External"/><Relationship Id="rId10" Type="http://schemas.openxmlformats.org/officeDocument/2006/relationships/hyperlink" Target="https://shedevrum.ai/" TargetMode="External"/><Relationship Id="rId4" Type="http://schemas.openxmlformats.org/officeDocument/2006/relationships/hyperlink" Target="https://t.me/eishtein_bot" TargetMode="External"/><Relationship Id="rId9" Type="http://schemas.openxmlformats.org/officeDocument/2006/relationships/hyperlink" Target="https://app.clipchamp.com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6AF3C4-85E5-4829-BB9B-C346327BA861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68C099-004E-4283-A48C-AF2F10CDF82B}">
      <dgm:prSet phldrT="[Текст]" custT="1"/>
      <dgm:spPr/>
      <dgm:t>
        <a:bodyPr/>
        <a:lstStyle/>
        <a:p>
          <a:r>
            <a:rPr lang="ru-RU" sz="3600" dirty="0"/>
            <a:t>Текст</a:t>
          </a:r>
        </a:p>
      </dgm:t>
    </dgm:pt>
    <dgm:pt modelId="{B2B19AA3-81FA-484A-B883-1C450D224EFE}" type="parTrans" cxnId="{4DA0B7CF-489B-41EF-90D0-027B46C56B8E}">
      <dgm:prSet/>
      <dgm:spPr/>
      <dgm:t>
        <a:bodyPr/>
        <a:lstStyle/>
        <a:p>
          <a:endParaRPr lang="ru-RU"/>
        </a:p>
      </dgm:t>
    </dgm:pt>
    <dgm:pt modelId="{BF966863-8C53-4ADC-9EA4-D9C120559234}" type="sibTrans" cxnId="{4DA0B7CF-489B-41EF-90D0-027B46C56B8E}">
      <dgm:prSet/>
      <dgm:spPr/>
      <dgm:t>
        <a:bodyPr/>
        <a:lstStyle/>
        <a:p>
          <a:endParaRPr lang="ru-RU"/>
        </a:p>
      </dgm:t>
    </dgm:pt>
    <dgm:pt modelId="{FD69C340-9BA7-415E-A9DD-2FB95A936D98}">
      <dgm:prSet phldrT="[Текст]" custT="1"/>
      <dgm:spPr/>
      <dgm:t>
        <a:bodyPr/>
        <a:lstStyle/>
        <a:p>
          <a:r>
            <a:rPr lang="en-US" sz="1800" dirty="0">
              <a:hlinkClick xmlns:r="http://schemas.openxmlformats.org/officeDocument/2006/relationships" r:id="rId1"/>
            </a:rPr>
            <a:t>https://airuco.ru</a:t>
          </a:r>
          <a:r>
            <a:rPr lang="ru-RU" sz="1800" dirty="0"/>
            <a:t> </a:t>
          </a:r>
        </a:p>
      </dgm:t>
    </dgm:pt>
    <dgm:pt modelId="{493F0AAC-F265-4529-A690-7ABAC7986631}" type="parTrans" cxnId="{A09760BA-4F39-4EC9-A28F-4D7F79E7003A}">
      <dgm:prSet/>
      <dgm:spPr/>
      <dgm:t>
        <a:bodyPr/>
        <a:lstStyle/>
        <a:p>
          <a:endParaRPr lang="ru-RU"/>
        </a:p>
      </dgm:t>
    </dgm:pt>
    <dgm:pt modelId="{5B278297-D3CB-4DFB-9BF6-C37F61BF03DF}" type="sibTrans" cxnId="{A09760BA-4F39-4EC9-A28F-4D7F79E7003A}">
      <dgm:prSet/>
      <dgm:spPr/>
      <dgm:t>
        <a:bodyPr/>
        <a:lstStyle/>
        <a:p>
          <a:endParaRPr lang="ru-RU"/>
        </a:p>
      </dgm:t>
    </dgm:pt>
    <dgm:pt modelId="{BC76A28A-661B-49D7-AB59-AE5A3CB7937C}">
      <dgm:prSet phldrT="[Текст]" custT="1"/>
      <dgm:spPr/>
      <dgm:t>
        <a:bodyPr/>
        <a:lstStyle/>
        <a:p>
          <a:r>
            <a:rPr lang="ru-RU" sz="2800" dirty="0"/>
            <a:t>Презентация</a:t>
          </a:r>
        </a:p>
      </dgm:t>
    </dgm:pt>
    <dgm:pt modelId="{490D32E3-4374-4080-AD96-77FCC3DAFFCC}" type="parTrans" cxnId="{B51E62B9-E4D6-4EF7-8AEF-8C37B661347E}">
      <dgm:prSet/>
      <dgm:spPr/>
      <dgm:t>
        <a:bodyPr/>
        <a:lstStyle/>
        <a:p>
          <a:endParaRPr lang="ru-RU"/>
        </a:p>
      </dgm:t>
    </dgm:pt>
    <dgm:pt modelId="{A93DEDA4-F9FF-4654-A99E-F6179A83CC5B}" type="sibTrans" cxnId="{B51E62B9-E4D6-4EF7-8AEF-8C37B661347E}">
      <dgm:prSet/>
      <dgm:spPr/>
      <dgm:t>
        <a:bodyPr/>
        <a:lstStyle/>
        <a:p>
          <a:endParaRPr lang="ru-RU"/>
        </a:p>
      </dgm:t>
    </dgm:pt>
    <dgm:pt modelId="{BDEA964B-5B22-4CAA-A610-98D85F531642}">
      <dgm:prSet phldrT="[Текст]" custT="1"/>
      <dgm:spPr/>
      <dgm:t>
        <a:bodyPr/>
        <a:lstStyle/>
        <a:p>
          <a:r>
            <a:rPr lang="en-US" sz="1600" dirty="0">
              <a:hlinkClick xmlns:r="http://schemas.openxmlformats.org/officeDocument/2006/relationships" r:id="rId2"/>
            </a:rPr>
            <a:t>https://sokratic.ru</a:t>
          </a:r>
          <a:r>
            <a:rPr lang="ru-RU" sz="1600" dirty="0"/>
            <a:t> </a:t>
          </a:r>
        </a:p>
      </dgm:t>
    </dgm:pt>
    <dgm:pt modelId="{4DC7F775-7F8E-4FA8-A57E-EACF5844CA4F}" type="parTrans" cxnId="{A8D3189A-DB67-4D85-8090-0D4E107F630F}">
      <dgm:prSet/>
      <dgm:spPr/>
      <dgm:t>
        <a:bodyPr/>
        <a:lstStyle/>
        <a:p>
          <a:endParaRPr lang="ru-RU"/>
        </a:p>
      </dgm:t>
    </dgm:pt>
    <dgm:pt modelId="{24089CA8-284A-444A-AF5D-6A76D9CBE662}" type="sibTrans" cxnId="{A8D3189A-DB67-4D85-8090-0D4E107F630F}">
      <dgm:prSet/>
      <dgm:spPr/>
      <dgm:t>
        <a:bodyPr/>
        <a:lstStyle/>
        <a:p>
          <a:endParaRPr lang="ru-RU"/>
        </a:p>
      </dgm:t>
    </dgm:pt>
    <dgm:pt modelId="{A1899D14-E1A3-46ED-8F45-61A81A2B1748}">
      <dgm:prSet phldrT="[Текст]" custT="1"/>
      <dgm:spPr/>
      <dgm:t>
        <a:bodyPr/>
        <a:lstStyle/>
        <a:p>
          <a:r>
            <a:rPr lang="ru-RU" sz="2400" dirty="0"/>
            <a:t>Наглядный материал</a:t>
          </a:r>
        </a:p>
      </dgm:t>
    </dgm:pt>
    <dgm:pt modelId="{3781D27B-8E77-48CF-8160-A1742F1EDFA9}" type="parTrans" cxnId="{837F70AF-C457-4D6C-99BD-AFF751DEA714}">
      <dgm:prSet/>
      <dgm:spPr/>
      <dgm:t>
        <a:bodyPr/>
        <a:lstStyle/>
        <a:p>
          <a:endParaRPr lang="ru-RU"/>
        </a:p>
      </dgm:t>
    </dgm:pt>
    <dgm:pt modelId="{2F33B61C-B4FD-4830-8EF1-A4989064690D}" type="sibTrans" cxnId="{837F70AF-C457-4D6C-99BD-AFF751DEA714}">
      <dgm:prSet/>
      <dgm:spPr/>
      <dgm:t>
        <a:bodyPr/>
        <a:lstStyle/>
        <a:p>
          <a:endParaRPr lang="ru-RU"/>
        </a:p>
      </dgm:t>
    </dgm:pt>
    <dgm:pt modelId="{40E355B9-1923-4370-9AE7-FD0B65D1C00E}">
      <dgm:prSet phldrT="[Текст]" custT="1"/>
      <dgm:spPr/>
      <dgm:t>
        <a:bodyPr/>
        <a:lstStyle/>
        <a:p>
          <a:r>
            <a:rPr lang="en-US" sz="1400" dirty="0">
              <a:hlinkClick xmlns:r="http://schemas.openxmlformats.org/officeDocument/2006/relationships" r:id="rId3"/>
            </a:rPr>
            <a:t>https://www.sberbank.com/promo/kandinsky</a:t>
          </a:r>
          <a:r>
            <a:rPr lang="ru-RU" sz="1400" dirty="0"/>
            <a:t> </a:t>
          </a:r>
        </a:p>
      </dgm:t>
    </dgm:pt>
    <dgm:pt modelId="{2BBAED75-2DA2-43FD-81E6-7373FB35965C}" type="parTrans" cxnId="{57D04A9B-649C-468C-8AAF-CFFB7B0E23C3}">
      <dgm:prSet/>
      <dgm:spPr/>
      <dgm:t>
        <a:bodyPr/>
        <a:lstStyle/>
        <a:p>
          <a:endParaRPr lang="ru-RU"/>
        </a:p>
      </dgm:t>
    </dgm:pt>
    <dgm:pt modelId="{A4542703-FB13-44B6-8A8B-CD6389A70B19}" type="sibTrans" cxnId="{57D04A9B-649C-468C-8AAF-CFFB7B0E23C3}">
      <dgm:prSet/>
      <dgm:spPr/>
      <dgm:t>
        <a:bodyPr/>
        <a:lstStyle/>
        <a:p>
          <a:endParaRPr lang="ru-RU"/>
        </a:p>
      </dgm:t>
    </dgm:pt>
    <dgm:pt modelId="{1263BB63-FD19-4ECA-A2B8-B79A8C8FF117}">
      <dgm:prSet custT="1"/>
      <dgm:spPr/>
      <dgm:t>
        <a:bodyPr/>
        <a:lstStyle/>
        <a:p>
          <a:endParaRPr lang="ru-RU" sz="1800" dirty="0"/>
        </a:p>
      </dgm:t>
    </dgm:pt>
    <dgm:pt modelId="{695B093A-238C-4FEC-A375-D710E1DC2145}" type="parTrans" cxnId="{2CFABEC4-F306-44AB-B606-612951EADC01}">
      <dgm:prSet/>
      <dgm:spPr/>
      <dgm:t>
        <a:bodyPr/>
        <a:lstStyle/>
        <a:p>
          <a:endParaRPr lang="ru-RU"/>
        </a:p>
      </dgm:t>
    </dgm:pt>
    <dgm:pt modelId="{AA814A93-B4D2-4D3B-85D5-A432AEA7D051}" type="sibTrans" cxnId="{2CFABEC4-F306-44AB-B606-612951EADC01}">
      <dgm:prSet/>
      <dgm:spPr/>
      <dgm:t>
        <a:bodyPr/>
        <a:lstStyle/>
        <a:p>
          <a:endParaRPr lang="ru-RU"/>
        </a:p>
      </dgm:t>
    </dgm:pt>
    <dgm:pt modelId="{1DE0A1D3-B143-4CD1-A78E-BD6D5CE4C07A}">
      <dgm:prSet phldrT="[Текст]" custT="1"/>
      <dgm:spPr/>
      <dgm:t>
        <a:bodyPr/>
        <a:lstStyle/>
        <a:p>
          <a:r>
            <a:rPr lang="en-US" sz="1800" dirty="0">
              <a:hlinkClick xmlns:r="http://schemas.openxmlformats.org/officeDocument/2006/relationships" r:id="rId4"/>
            </a:rPr>
            <a:t>https://chat.deepseek.com</a:t>
          </a:r>
          <a:endParaRPr lang="ru-RU" sz="1800" dirty="0"/>
        </a:p>
      </dgm:t>
    </dgm:pt>
    <dgm:pt modelId="{56F92B68-932D-48E8-A90F-8F7C0BFB8F71}" type="parTrans" cxnId="{D704604C-E4E8-4A8D-932E-3FE3ACAF9E80}">
      <dgm:prSet/>
      <dgm:spPr/>
      <dgm:t>
        <a:bodyPr/>
        <a:lstStyle/>
        <a:p>
          <a:endParaRPr lang="ru-RU"/>
        </a:p>
      </dgm:t>
    </dgm:pt>
    <dgm:pt modelId="{26FE1147-A143-4F8F-9F4D-3D6993F00202}" type="sibTrans" cxnId="{D704604C-E4E8-4A8D-932E-3FE3ACAF9E80}">
      <dgm:prSet/>
      <dgm:spPr/>
      <dgm:t>
        <a:bodyPr/>
        <a:lstStyle/>
        <a:p>
          <a:endParaRPr lang="ru-RU"/>
        </a:p>
      </dgm:t>
    </dgm:pt>
    <dgm:pt modelId="{437A0C7D-BF25-445E-83E9-85952CD7ABAC}">
      <dgm:prSet phldrT="[Текст]" custT="1"/>
      <dgm:spPr/>
      <dgm:t>
        <a:bodyPr/>
        <a:lstStyle/>
        <a:p>
          <a:r>
            <a:rPr lang="en-US" sz="1600" dirty="0">
              <a:hlinkClick xmlns:r="http://schemas.openxmlformats.org/officeDocument/2006/relationships" r:id="rId5"/>
            </a:rPr>
            <a:t>https://gamma.app</a:t>
          </a:r>
          <a:endParaRPr lang="ru-RU" sz="1600" dirty="0"/>
        </a:p>
      </dgm:t>
    </dgm:pt>
    <dgm:pt modelId="{65A04DF8-E660-494F-B28A-97D69F265A65}" type="parTrans" cxnId="{8794E715-F947-4474-9072-4A78C010C44A}">
      <dgm:prSet/>
      <dgm:spPr/>
      <dgm:t>
        <a:bodyPr/>
        <a:lstStyle/>
        <a:p>
          <a:endParaRPr lang="ru-RU"/>
        </a:p>
      </dgm:t>
    </dgm:pt>
    <dgm:pt modelId="{12E56517-C3F6-495D-917C-30269AF79845}" type="sibTrans" cxnId="{8794E715-F947-4474-9072-4A78C010C44A}">
      <dgm:prSet/>
      <dgm:spPr/>
      <dgm:t>
        <a:bodyPr/>
        <a:lstStyle/>
        <a:p>
          <a:endParaRPr lang="ru-RU"/>
        </a:p>
      </dgm:t>
    </dgm:pt>
    <dgm:pt modelId="{2BCA50D6-3F38-4848-A6F3-0CA41015F9BB}">
      <dgm:prSet phldrT="[Текст]" custT="1"/>
      <dgm:spPr/>
      <dgm:t>
        <a:bodyPr/>
        <a:lstStyle/>
        <a:p>
          <a:r>
            <a:rPr lang="en-US" sz="1600" dirty="0">
              <a:hlinkClick xmlns:r="http://schemas.openxmlformats.org/officeDocument/2006/relationships" r:id="rId6"/>
            </a:rPr>
            <a:t>https://sway.office.com</a:t>
          </a:r>
          <a:r>
            <a:rPr lang="ru-RU" sz="1600" dirty="0"/>
            <a:t> </a:t>
          </a:r>
        </a:p>
      </dgm:t>
    </dgm:pt>
    <dgm:pt modelId="{71C53E16-AE30-4FDC-A0AA-4189314D6AFF}" type="parTrans" cxnId="{B6FA49E0-0C55-4238-921B-F22B177E7CC6}">
      <dgm:prSet/>
      <dgm:spPr/>
      <dgm:t>
        <a:bodyPr/>
        <a:lstStyle/>
        <a:p>
          <a:endParaRPr lang="ru-RU"/>
        </a:p>
      </dgm:t>
    </dgm:pt>
    <dgm:pt modelId="{5F18BE15-74AE-4101-88F7-DBD1A2204D96}" type="sibTrans" cxnId="{B6FA49E0-0C55-4238-921B-F22B177E7CC6}">
      <dgm:prSet/>
      <dgm:spPr/>
      <dgm:t>
        <a:bodyPr/>
        <a:lstStyle/>
        <a:p>
          <a:endParaRPr lang="ru-RU"/>
        </a:p>
      </dgm:t>
    </dgm:pt>
    <dgm:pt modelId="{A191DB65-D9E5-4C5D-A851-CD729E564E55}">
      <dgm:prSet custT="1"/>
      <dgm:spPr/>
      <dgm:t>
        <a:bodyPr/>
        <a:lstStyle/>
        <a:p>
          <a:r>
            <a:rPr lang="ru-RU" sz="1400" dirty="0"/>
            <a:t> </a:t>
          </a:r>
          <a:r>
            <a:rPr lang="en-US" sz="1400" dirty="0">
              <a:hlinkClick xmlns:r="http://schemas.openxmlformats.org/officeDocument/2006/relationships" r:id="rId7"/>
            </a:rPr>
            <a:t>https://app.clipchamp.com</a:t>
          </a:r>
          <a:r>
            <a:rPr lang="ru-RU" sz="1400" dirty="0"/>
            <a:t> </a:t>
          </a:r>
        </a:p>
      </dgm:t>
    </dgm:pt>
    <dgm:pt modelId="{4D122F99-574B-4D63-B49B-E7C8B19D74AD}" type="parTrans" cxnId="{384D4989-E15A-4595-ADA8-7701A70D25ED}">
      <dgm:prSet/>
      <dgm:spPr/>
      <dgm:t>
        <a:bodyPr/>
        <a:lstStyle/>
        <a:p>
          <a:endParaRPr lang="ru-RU"/>
        </a:p>
      </dgm:t>
    </dgm:pt>
    <dgm:pt modelId="{FDA2ABA2-A531-43DA-861B-5FB390C0C231}" type="sibTrans" cxnId="{384D4989-E15A-4595-ADA8-7701A70D25ED}">
      <dgm:prSet/>
      <dgm:spPr/>
      <dgm:t>
        <a:bodyPr/>
        <a:lstStyle/>
        <a:p>
          <a:endParaRPr lang="ru-RU"/>
        </a:p>
      </dgm:t>
    </dgm:pt>
    <dgm:pt modelId="{34002701-E3EA-41C7-A696-E4E82EECEBFE}">
      <dgm:prSet custT="1"/>
      <dgm:spPr/>
      <dgm:t>
        <a:bodyPr/>
        <a:lstStyle/>
        <a:p>
          <a:r>
            <a:rPr lang="en-US" sz="1400" dirty="0">
              <a:hlinkClick xmlns:r="http://schemas.openxmlformats.org/officeDocument/2006/relationships" r:id="rId8"/>
            </a:rPr>
            <a:t>https://shedevrum.ai</a:t>
          </a:r>
          <a:r>
            <a:rPr lang="ru-RU" sz="1400" dirty="0"/>
            <a:t> </a:t>
          </a:r>
        </a:p>
      </dgm:t>
    </dgm:pt>
    <dgm:pt modelId="{643E8752-A50A-487B-9D5C-AE5A3A290635}" type="parTrans" cxnId="{D769C509-BAF3-46A8-8AC1-67885B981B3C}">
      <dgm:prSet/>
      <dgm:spPr/>
      <dgm:t>
        <a:bodyPr/>
        <a:lstStyle/>
        <a:p>
          <a:endParaRPr lang="ru-RU"/>
        </a:p>
      </dgm:t>
    </dgm:pt>
    <dgm:pt modelId="{6EEB5882-7130-4435-B831-48AF6BB5EE50}" type="sibTrans" cxnId="{D769C509-BAF3-46A8-8AC1-67885B981B3C}">
      <dgm:prSet/>
      <dgm:spPr/>
      <dgm:t>
        <a:bodyPr/>
        <a:lstStyle/>
        <a:p>
          <a:endParaRPr lang="ru-RU"/>
        </a:p>
      </dgm:t>
    </dgm:pt>
    <dgm:pt modelId="{2672DEB8-7725-497B-ABB2-6D4EA031C197}">
      <dgm:prSet custT="1"/>
      <dgm:spPr/>
      <dgm:t>
        <a:bodyPr/>
        <a:lstStyle/>
        <a:p>
          <a:r>
            <a:rPr lang="en-US" sz="1400" dirty="0">
              <a:hlinkClick xmlns:r="http://schemas.openxmlformats.org/officeDocument/2006/relationships" r:id="rId9"/>
            </a:rPr>
            <a:t>https://t.me/gigachat_bot</a:t>
          </a:r>
          <a:r>
            <a:rPr lang="en-US" sz="1400" dirty="0"/>
            <a:t> </a:t>
          </a:r>
          <a:endParaRPr lang="ru-RU" sz="1400" dirty="0"/>
        </a:p>
      </dgm:t>
    </dgm:pt>
    <dgm:pt modelId="{1EF63E0F-A473-4B34-8377-6C81707EC573}" type="parTrans" cxnId="{6F03D226-F4E2-4845-8120-D17EB1F47EB1}">
      <dgm:prSet/>
      <dgm:spPr/>
      <dgm:t>
        <a:bodyPr/>
        <a:lstStyle/>
        <a:p>
          <a:endParaRPr lang="ru-RU"/>
        </a:p>
      </dgm:t>
    </dgm:pt>
    <dgm:pt modelId="{A25ACB34-2435-42F1-BA7C-98E7CC00C4CF}" type="sibTrans" cxnId="{6F03D226-F4E2-4845-8120-D17EB1F47EB1}">
      <dgm:prSet/>
      <dgm:spPr/>
      <dgm:t>
        <a:bodyPr/>
        <a:lstStyle/>
        <a:p>
          <a:endParaRPr lang="ru-RU"/>
        </a:p>
      </dgm:t>
    </dgm:pt>
    <dgm:pt modelId="{D8196B7E-642D-4818-BC29-C3AB1540DCC0}">
      <dgm:prSet phldrT="[Текст]" custT="1"/>
      <dgm:spPr/>
      <dgm:t>
        <a:bodyPr/>
        <a:lstStyle/>
        <a:p>
          <a:r>
            <a:rPr lang="en-US" sz="1800" dirty="0">
              <a:hlinkClick xmlns:r="http://schemas.openxmlformats.org/officeDocument/2006/relationships" r:id="rId10"/>
            </a:rPr>
            <a:t>https://t.me/eishtein_bot</a:t>
          </a:r>
          <a:r>
            <a:rPr lang="en-US" sz="1800" dirty="0"/>
            <a:t> </a:t>
          </a:r>
          <a:endParaRPr lang="ru-RU" sz="1800" dirty="0"/>
        </a:p>
      </dgm:t>
    </dgm:pt>
    <dgm:pt modelId="{C6DA806B-B39D-468C-A05D-1CB87D92F546}" type="parTrans" cxnId="{3C462D30-2A3A-4280-8D4E-64089E92102A}">
      <dgm:prSet/>
      <dgm:spPr/>
      <dgm:t>
        <a:bodyPr/>
        <a:lstStyle/>
        <a:p>
          <a:endParaRPr lang="ru-RU"/>
        </a:p>
      </dgm:t>
    </dgm:pt>
    <dgm:pt modelId="{D4C347C4-0592-4761-B525-B163DC7C3B81}" type="sibTrans" cxnId="{3C462D30-2A3A-4280-8D4E-64089E92102A}">
      <dgm:prSet/>
      <dgm:spPr/>
      <dgm:t>
        <a:bodyPr/>
        <a:lstStyle/>
        <a:p>
          <a:endParaRPr lang="ru-RU"/>
        </a:p>
      </dgm:t>
    </dgm:pt>
    <dgm:pt modelId="{671C5399-D18D-4802-A0DC-3ACF04640288}">
      <dgm:prSet phldrT="[Текст]" custT="1"/>
      <dgm:spPr/>
      <dgm:t>
        <a:bodyPr/>
        <a:lstStyle/>
        <a:p>
          <a:r>
            <a:rPr lang="en-US" sz="1800" dirty="0">
              <a:hlinkClick xmlns:r="http://schemas.openxmlformats.org/officeDocument/2006/relationships" r:id="rId11"/>
            </a:rPr>
            <a:t>https://www.perplexity.ai</a:t>
          </a:r>
          <a:r>
            <a:rPr lang="ru-RU" sz="1800" dirty="0"/>
            <a:t>  </a:t>
          </a:r>
        </a:p>
      </dgm:t>
    </dgm:pt>
    <dgm:pt modelId="{1B70C42E-907C-4275-8214-BB5C268CCC83}" type="parTrans" cxnId="{200D8AA8-18DA-4AA9-AD28-F051A6349DB9}">
      <dgm:prSet/>
      <dgm:spPr/>
    </dgm:pt>
    <dgm:pt modelId="{2A3D5CAE-7FAB-491A-864D-0BEFA9B3A768}" type="sibTrans" cxnId="{200D8AA8-18DA-4AA9-AD28-F051A6349DB9}">
      <dgm:prSet/>
      <dgm:spPr/>
    </dgm:pt>
    <dgm:pt modelId="{817E107D-3883-4B00-87EC-FA0D5043A8AD}">
      <dgm:prSet custT="1"/>
      <dgm:spPr/>
      <dgm:t>
        <a:bodyPr/>
        <a:lstStyle/>
        <a:p>
          <a:r>
            <a:rPr lang="en-US" sz="1400" dirty="0">
              <a:hlinkClick xmlns:r="http://schemas.openxmlformats.org/officeDocument/2006/relationships" r:id="rId12"/>
            </a:rPr>
            <a:t>https://t.me/red_circle_real</a:t>
          </a:r>
          <a:r>
            <a:rPr lang="en-US" sz="1400" dirty="0"/>
            <a:t>  (</a:t>
          </a:r>
          <a:r>
            <a:rPr lang="ru-RU" sz="1400" dirty="0"/>
            <a:t>Красный кружок)</a:t>
          </a:r>
        </a:p>
      </dgm:t>
    </dgm:pt>
    <dgm:pt modelId="{4A8D06D5-EB0E-411D-9461-A56713BCA3A7}" type="parTrans" cxnId="{884339BC-8956-49EB-AC0D-57C2D2BBD4FF}">
      <dgm:prSet/>
      <dgm:spPr/>
    </dgm:pt>
    <dgm:pt modelId="{39B03C7B-0F04-46DD-ABED-BB3F3B665CC7}" type="sibTrans" cxnId="{884339BC-8956-49EB-AC0D-57C2D2BBD4FF}">
      <dgm:prSet/>
      <dgm:spPr/>
    </dgm:pt>
    <dgm:pt modelId="{069C1A40-343C-449E-B054-1A3DF97BA8D2}" type="pres">
      <dgm:prSet presAssocID="{2F6AF3C4-85E5-4829-BB9B-C346327BA86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9983E1-29B5-4BF2-81C5-62B78A8E5641}" type="pres">
      <dgm:prSet presAssocID="{FF68C099-004E-4283-A48C-AF2F10CDF82B}" presName="composite" presStyleCnt="0"/>
      <dgm:spPr/>
    </dgm:pt>
    <dgm:pt modelId="{9802B9F1-F7D5-4E2E-A989-1FB7396646A7}" type="pres">
      <dgm:prSet presAssocID="{FF68C099-004E-4283-A48C-AF2F10CDF82B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17998-7B8E-4A34-B744-674FF2B35B40}" type="pres">
      <dgm:prSet presAssocID="{FF68C099-004E-4283-A48C-AF2F10CDF82B}" presName="parSh" presStyleLbl="node1" presStyleIdx="0" presStyleCnt="3"/>
      <dgm:spPr/>
      <dgm:t>
        <a:bodyPr/>
        <a:lstStyle/>
        <a:p>
          <a:endParaRPr lang="ru-RU"/>
        </a:p>
      </dgm:t>
    </dgm:pt>
    <dgm:pt modelId="{9F39604C-8190-44C3-A172-80C72094F7F8}" type="pres">
      <dgm:prSet presAssocID="{FF68C099-004E-4283-A48C-AF2F10CDF82B}" presName="desTx" presStyleLbl="fgAcc1" presStyleIdx="0" presStyleCnt="3" custScaleX="127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50963-7432-4296-9E0F-A2FF5ACEED55}" type="pres">
      <dgm:prSet presAssocID="{BF966863-8C53-4ADC-9EA4-D9C120559234}" presName="sibTrans" presStyleLbl="sibTrans2D1" presStyleIdx="0" presStyleCnt="2"/>
      <dgm:spPr/>
      <dgm:t>
        <a:bodyPr/>
        <a:lstStyle/>
        <a:p>
          <a:endParaRPr lang="ru-RU"/>
        </a:p>
      </dgm:t>
    </dgm:pt>
    <dgm:pt modelId="{45444D4B-08FD-4D32-98F8-7EE73AA9B757}" type="pres">
      <dgm:prSet presAssocID="{BF966863-8C53-4ADC-9EA4-D9C120559234}" presName="connTx" presStyleLbl="sibTrans2D1" presStyleIdx="0" presStyleCnt="2"/>
      <dgm:spPr/>
      <dgm:t>
        <a:bodyPr/>
        <a:lstStyle/>
        <a:p>
          <a:endParaRPr lang="ru-RU"/>
        </a:p>
      </dgm:t>
    </dgm:pt>
    <dgm:pt modelId="{C1A98370-F479-491D-8039-6ED07B8A4386}" type="pres">
      <dgm:prSet presAssocID="{BC76A28A-661B-49D7-AB59-AE5A3CB7937C}" presName="composite" presStyleCnt="0"/>
      <dgm:spPr/>
    </dgm:pt>
    <dgm:pt modelId="{E1BDB45D-8FCF-4BCA-BD74-9E0DD81A512B}" type="pres">
      <dgm:prSet presAssocID="{BC76A28A-661B-49D7-AB59-AE5A3CB7937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5CA58-026B-4373-B2C7-90F8DFC0DE38}" type="pres">
      <dgm:prSet presAssocID="{BC76A28A-661B-49D7-AB59-AE5A3CB7937C}" presName="parSh" presStyleLbl="node1" presStyleIdx="1" presStyleCnt="3"/>
      <dgm:spPr/>
      <dgm:t>
        <a:bodyPr/>
        <a:lstStyle/>
        <a:p>
          <a:endParaRPr lang="ru-RU"/>
        </a:p>
      </dgm:t>
    </dgm:pt>
    <dgm:pt modelId="{284F7FD7-3862-4E60-9252-F7535A32BF88}" type="pres">
      <dgm:prSet presAssocID="{BC76A28A-661B-49D7-AB59-AE5A3CB7937C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74B39-0E04-4D48-92EF-510AED3AB423}" type="pres">
      <dgm:prSet presAssocID="{A93DEDA4-F9FF-4654-A99E-F6179A83CC5B}" presName="sibTrans" presStyleLbl="sibTrans2D1" presStyleIdx="1" presStyleCnt="2"/>
      <dgm:spPr/>
      <dgm:t>
        <a:bodyPr/>
        <a:lstStyle/>
        <a:p>
          <a:endParaRPr lang="ru-RU"/>
        </a:p>
      </dgm:t>
    </dgm:pt>
    <dgm:pt modelId="{AC469292-5FFF-4337-BF0E-73A9E32C96CC}" type="pres">
      <dgm:prSet presAssocID="{A93DEDA4-F9FF-4654-A99E-F6179A83CC5B}" presName="connTx" presStyleLbl="sibTrans2D1" presStyleIdx="1" presStyleCnt="2"/>
      <dgm:spPr/>
      <dgm:t>
        <a:bodyPr/>
        <a:lstStyle/>
        <a:p>
          <a:endParaRPr lang="ru-RU"/>
        </a:p>
      </dgm:t>
    </dgm:pt>
    <dgm:pt modelId="{2A7AA86F-D7A4-4CF9-BB88-309B8165CEAD}" type="pres">
      <dgm:prSet presAssocID="{A1899D14-E1A3-46ED-8F45-61A81A2B1748}" presName="composite" presStyleCnt="0"/>
      <dgm:spPr/>
    </dgm:pt>
    <dgm:pt modelId="{B8B9DB61-9A0A-4EEB-8A7E-2BAFEBD548CE}" type="pres">
      <dgm:prSet presAssocID="{A1899D14-E1A3-46ED-8F45-61A81A2B1748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68B57E-CE0F-45DE-8F97-A51F137EFD67}" type="pres">
      <dgm:prSet presAssocID="{A1899D14-E1A3-46ED-8F45-61A81A2B1748}" presName="parSh" presStyleLbl="node1" presStyleIdx="2" presStyleCnt="3"/>
      <dgm:spPr/>
      <dgm:t>
        <a:bodyPr/>
        <a:lstStyle/>
        <a:p>
          <a:endParaRPr lang="ru-RU"/>
        </a:p>
      </dgm:t>
    </dgm:pt>
    <dgm:pt modelId="{70CEFFBB-327C-4803-818C-C832C50D9D46}" type="pres">
      <dgm:prSet presAssocID="{A1899D14-E1A3-46ED-8F45-61A81A2B1748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320A79-2E0B-479E-AF3B-DE2F919FAD03}" type="presOf" srcId="{1DE0A1D3-B143-4CD1-A78E-BD6D5CE4C07A}" destId="{9F39604C-8190-44C3-A172-80C72094F7F8}" srcOrd="0" destOrd="1" presId="urn:microsoft.com/office/officeart/2005/8/layout/process3"/>
    <dgm:cxn modelId="{D704604C-E4E8-4A8D-932E-3FE3ACAF9E80}" srcId="{FF68C099-004E-4283-A48C-AF2F10CDF82B}" destId="{1DE0A1D3-B143-4CD1-A78E-BD6D5CE4C07A}" srcOrd="1" destOrd="0" parTransId="{56F92B68-932D-48E8-A90F-8F7C0BFB8F71}" sibTransId="{26FE1147-A143-4F8F-9F4D-3D6993F00202}"/>
    <dgm:cxn modelId="{E800D37B-FC29-4561-8F49-D6BED05F26A1}" type="presOf" srcId="{437A0C7D-BF25-445E-83E9-85952CD7ABAC}" destId="{284F7FD7-3862-4E60-9252-F7535A32BF88}" srcOrd="0" destOrd="1" presId="urn:microsoft.com/office/officeart/2005/8/layout/process3"/>
    <dgm:cxn modelId="{333B6727-7211-438F-A583-505413FE9F14}" type="presOf" srcId="{FF68C099-004E-4283-A48C-AF2F10CDF82B}" destId="{9802B9F1-F7D5-4E2E-A989-1FB7396646A7}" srcOrd="0" destOrd="0" presId="urn:microsoft.com/office/officeart/2005/8/layout/process3"/>
    <dgm:cxn modelId="{B51E62B9-E4D6-4EF7-8AEF-8C37B661347E}" srcId="{2F6AF3C4-85E5-4829-BB9B-C346327BA861}" destId="{BC76A28A-661B-49D7-AB59-AE5A3CB7937C}" srcOrd="1" destOrd="0" parTransId="{490D32E3-4374-4080-AD96-77FCC3DAFFCC}" sibTransId="{A93DEDA4-F9FF-4654-A99E-F6179A83CC5B}"/>
    <dgm:cxn modelId="{884339BC-8956-49EB-AC0D-57C2D2BBD4FF}" srcId="{A1899D14-E1A3-46ED-8F45-61A81A2B1748}" destId="{817E107D-3883-4B00-87EC-FA0D5043A8AD}" srcOrd="4" destOrd="0" parTransId="{4A8D06D5-EB0E-411D-9461-A56713BCA3A7}" sibTransId="{39B03C7B-0F04-46DD-ABED-BB3F3B665CC7}"/>
    <dgm:cxn modelId="{384D4989-E15A-4595-ADA8-7701A70D25ED}" srcId="{A1899D14-E1A3-46ED-8F45-61A81A2B1748}" destId="{A191DB65-D9E5-4C5D-A851-CD729E564E55}" srcOrd="1" destOrd="0" parTransId="{4D122F99-574B-4D63-B49B-E7C8B19D74AD}" sibTransId="{FDA2ABA2-A531-43DA-861B-5FB390C0C231}"/>
    <dgm:cxn modelId="{FEAB8585-6E57-4974-BAA5-43A8F8E9EBC7}" type="presOf" srcId="{2672DEB8-7725-497B-ABB2-6D4EA031C197}" destId="{70CEFFBB-327C-4803-818C-C832C50D9D46}" srcOrd="0" destOrd="3" presId="urn:microsoft.com/office/officeart/2005/8/layout/process3"/>
    <dgm:cxn modelId="{15940037-0F2D-455B-B41F-9ADF0C2EA23A}" type="presOf" srcId="{A191DB65-D9E5-4C5D-A851-CD729E564E55}" destId="{70CEFFBB-327C-4803-818C-C832C50D9D46}" srcOrd="0" destOrd="1" presId="urn:microsoft.com/office/officeart/2005/8/layout/process3"/>
    <dgm:cxn modelId="{68DA750B-7C47-49A6-ACF7-050DEE78E12E}" type="presOf" srcId="{817E107D-3883-4B00-87EC-FA0D5043A8AD}" destId="{70CEFFBB-327C-4803-818C-C832C50D9D46}" srcOrd="0" destOrd="4" presId="urn:microsoft.com/office/officeart/2005/8/layout/process3"/>
    <dgm:cxn modelId="{27D109DA-CF5B-4520-9FB5-B17BC356D924}" type="presOf" srcId="{A93DEDA4-F9FF-4654-A99E-F6179A83CC5B}" destId="{AC469292-5FFF-4337-BF0E-73A9E32C96CC}" srcOrd="1" destOrd="0" presId="urn:microsoft.com/office/officeart/2005/8/layout/process3"/>
    <dgm:cxn modelId="{9C2B52A6-EB31-4ABB-B4A3-CD7D8BE9B4D2}" type="presOf" srcId="{A93DEDA4-F9FF-4654-A99E-F6179A83CC5B}" destId="{C8A74B39-0E04-4D48-92EF-510AED3AB423}" srcOrd="0" destOrd="0" presId="urn:microsoft.com/office/officeart/2005/8/layout/process3"/>
    <dgm:cxn modelId="{9416433C-3D72-475D-BC75-0A5C729A4A43}" type="presOf" srcId="{BC76A28A-661B-49D7-AB59-AE5A3CB7937C}" destId="{2AA5CA58-026B-4373-B2C7-90F8DFC0DE38}" srcOrd="1" destOrd="0" presId="urn:microsoft.com/office/officeart/2005/8/layout/process3"/>
    <dgm:cxn modelId="{2CFABEC4-F306-44AB-B606-612951EADC01}" srcId="{FF68C099-004E-4283-A48C-AF2F10CDF82B}" destId="{1263BB63-FD19-4ECA-A2B8-B79A8C8FF117}" srcOrd="4" destOrd="0" parTransId="{695B093A-238C-4FEC-A375-D710E1DC2145}" sibTransId="{AA814A93-B4D2-4D3B-85D5-A432AEA7D051}"/>
    <dgm:cxn modelId="{DD2E8AEA-36DF-4E7D-9ED7-757CC048077F}" type="presOf" srcId="{FF68C099-004E-4283-A48C-AF2F10CDF82B}" destId="{FF517998-7B8E-4A34-B744-674FF2B35B40}" srcOrd="1" destOrd="0" presId="urn:microsoft.com/office/officeart/2005/8/layout/process3"/>
    <dgm:cxn modelId="{71E10AF8-32F1-4BB8-AE0E-752B0D54C6E2}" type="presOf" srcId="{D8196B7E-642D-4818-BC29-C3AB1540DCC0}" destId="{9F39604C-8190-44C3-A172-80C72094F7F8}" srcOrd="0" destOrd="3" presId="urn:microsoft.com/office/officeart/2005/8/layout/process3"/>
    <dgm:cxn modelId="{8FA43FAF-8F62-45E2-A667-3D170088C626}" type="presOf" srcId="{1263BB63-FD19-4ECA-A2B8-B79A8C8FF117}" destId="{9F39604C-8190-44C3-A172-80C72094F7F8}" srcOrd="0" destOrd="4" presId="urn:microsoft.com/office/officeart/2005/8/layout/process3"/>
    <dgm:cxn modelId="{3CAC358F-DCA8-4952-B8D8-9014C01A28D1}" type="presOf" srcId="{A1899D14-E1A3-46ED-8F45-61A81A2B1748}" destId="{5468B57E-CE0F-45DE-8F97-A51F137EFD67}" srcOrd="1" destOrd="0" presId="urn:microsoft.com/office/officeart/2005/8/layout/process3"/>
    <dgm:cxn modelId="{4DA0B7CF-489B-41EF-90D0-027B46C56B8E}" srcId="{2F6AF3C4-85E5-4829-BB9B-C346327BA861}" destId="{FF68C099-004E-4283-A48C-AF2F10CDF82B}" srcOrd="0" destOrd="0" parTransId="{B2B19AA3-81FA-484A-B883-1C450D224EFE}" sibTransId="{BF966863-8C53-4ADC-9EA4-D9C120559234}"/>
    <dgm:cxn modelId="{D769C509-BAF3-46A8-8AC1-67885B981B3C}" srcId="{A1899D14-E1A3-46ED-8F45-61A81A2B1748}" destId="{34002701-E3EA-41C7-A696-E4E82EECEBFE}" srcOrd="2" destOrd="0" parTransId="{643E8752-A50A-487B-9D5C-AE5A3A290635}" sibTransId="{6EEB5882-7130-4435-B831-48AF6BB5EE50}"/>
    <dgm:cxn modelId="{6F03D226-F4E2-4845-8120-D17EB1F47EB1}" srcId="{A1899D14-E1A3-46ED-8F45-61A81A2B1748}" destId="{2672DEB8-7725-497B-ABB2-6D4EA031C197}" srcOrd="3" destOrd="0" parTransId="{1EF63E0F-A473-4B34-8377-6C81707EC573}" sibTransId="{A25ACB34-2435-42F1-BA7C-98E7CC00C4CF}"/>
    <dgm:cxn modelId="{B6FA49E0-0C55-4238-921B-F22B177E7CC6}" srcId="{BC76A28A-661B-49D7-AB59-AE5A3CB7937C}" destId="{2BCA50D6-3F38-4848-A6F3-0CA41015F9BB}" srcOrd="2" destOrd="0" parTransId="{71C53E16-AE30-4FDC-A0AA-4189314D6AFF}" sibTransId="{5F18BE15-74AE-4101-88F7-DBD1A2204D96}"/>
    <dgm:cxn modelId="{00426269-7442-47F7-BCE6-58197BF86CF4}" type="presOf" srcId="{FD69C340-9BA7-415E-A9DD-2FB95A936D98}" destId="{9F39604C-8190-44C3-A172-80C72094F7F8}" srcOrd="0" destOrd="0" presId="urn:microsoft.com/office/officeart/2005/8/layout/process3"/>
    <dgm:cxn modelId="{200D8AA8-18DA-4AA9-AD28-F051A6349DB9}" srcId="{FF68C099-004E-4283-A48C-AF2F10CDF82B}" destId="{671C5399-D18D-4802-A0DC-3ACF04640288}" srcOrd="2" destOrd="0" parTransId="{1B70C42E-907C-4275-8214-BB5C268CCC83}" sibTransId="{2A3D5CAE-7FAB-491A-864D-0BEFA9B3A768}"/>
    <dgm:cxn modelId="{837F70AF-C457-4D6C-99BD-AFF751DEA714}" srcId="{2F6AF3C4-85E5-4829-BB9B-C346327BA861}" destId="{A1899D14-E1A3-46ED-8F45-61A81A2B1748}" srcOrd="2" destOrd="0" parTransId="{3781D27B-8E77-48CF-8160-A1742F1EDFA9}" sibTransId="{2F33B61C-B4FD-4830-8EF1-A4989064690D}"/>
    <dgm:cxn modelId="{B89726D5-B4AE-410A-BA26-EE34C000DAFF}" type="presOf" srcId="{34002701-E3EA-41C7-A696-E4E82EECEBFE}" destId="{70CEFFBB-327C-4803-818C-C832C50D9D46}" srcOrd="0" destOrd="2" presId="urn:microsoft.com/office/officeart/2005/8/layout/process3"/>
    <dgm:cxn modelId="{16D58248-827B-4CAB-A1A0-EB71387223C9}" type="presOf" srcId="{BC76A28A-661B-49D7-AB59-AE5A3CB7937C}" destId="{E1BDB45D-8FCF-4BCA-BD74-9E0DD81A512B}" srcOrd="0" destOrd="0" presId="urn:microsoft.com/office/officeart/2005/8/layout/process3"/>
    <dgm:cxn modelId="{8794E715-F947-4474-9072-4A78C010C44A}" srcId="{BC76A28A-661B-49D7-AB59-AE5A3CB7937C}" destId="{437A0C7D-BF25-445E-83E9-85952CD7ABAC}" srcOrd="1" destOrd="0" parTransId="{65A04DF8-E660-494F-B28A-97D69F265A65}" sibTransId="{12E56517-C3F6-495D-917C-30269AF79845}"/>
    <dgm:cxn modelId="{8483A995-EB13-4DBA-85E4-3FF6986941FC}" type="presOf" srcId="{A1899D14-E1A3-46ED-8F45-61A81A2B1748}" destId="{B8B9DB61-9A0A-4EEB-8A7E-2BAFEBD548CE}" srcOrd="0" destOrd="0" presId="urn:microsoft.com/office/officeart/2005/8/layout/process3"/>
    <dgm:cxn modelId="{E377A63A-78A4-4659-9B8F-AADEE15083C4}" type="presOf" srcId="{BF966863-8C53-4ADC-9EA4-D9C120559234}" destId="{45444D4B-08FD-4D32-98F8-7EE73AA9B757}" srcOrd="1" destOrd="0" presId="urn:microsoft.com/office/officeart/2005/8/layout/process3"/>
    <dgm:cxn modelId="{A09760BA-4F39-4EC9-A28F-4D7F79E7003A}" srcId="{FF68C099-004E-4283-A48C-AF2F10CDF82B}" destId="{FD69C340-9BA7-415E-A9DD-2FB95A936D98}" srcOrd="0" destOrd="0" parTransId="{493F0AAC-F265-4529-A690-7ABAC7986631}" sibTransId="{5B278297-D3CB-4DFB-9BF6-C37F61BF03DF}"/>
    <dgm:cxn modelId="{57D04A9B-649C-468C-8AAF-CFFB7B0E23C3}" srcId="{A1899D14-E1A3-46ED-8F45-61A81A2B1748}" destId="{40E355B9-1923-4370-9AE7-FD0B65D1C00E}" srcOrd="0" destOrd="0" parTransId="{2BBAED75-2DA2-43FD-81E6-7373FB35965C}" sibTransId="{A4542703-FB13-44B6-8A8B-CD6389A70B19}"/>
    <dgm:cxn modelId="{A8D3189A-DB67-4D85-8090-0D4E107F630F}" srcId="{BC76A28A-661B-49D7-AB59-AE5A3CB7937C}" destId="{BDEA964B-5B22-4CAA-A610-98D85F531642}" srcOrd="0" destOrd="0" parTransId="{4DC7F775-7F8E-4FA8-A57E-EACF5844CA4F}" sibTransId="{24089CA8-284A-444A-AF5D-6A76D9CBE662}"/>
    <dgm:cxn modelId="{21885197-CED1-477D-8397-EAD05939BFE2}" type="presOf" srcId="{671C5399-D18D-4802-A0DC-3ACF04640288}" destId="{9F39604C-8190-44C3-A172-80C72094F7F8}" srcOrd="0" destOrd="2" presId="urn:microsoft.com/office/officeart/2005/8/layout/process3"/>
    <dgm:cxn modelId="{3C462D30-2A3A-4280-8D4E-64089E92102A}" srcId="{FF68C099-004E-4283-A48C-AF2F10CDF82B}" destId="{D8196B7E-642D-4818-BC29-C3AB1540DCC0}" srcOrd="3" destOrd="0" parTransId="{C6DA806B-B39D-468C-A05D-1CB87D92F546}" sibTransId="{D4C347C4-0592-4761-B525-B163DC7C3B81}"/>
    <dgm:cxn modelId="{5A902C2E-B8E9-472D-AE86-2B7378DFE1F7}" type="presOf" srcId="{BF966863-8C53-4ADC-9EA4-D9C120559234}" destId="{F0C50963-7432-4296-9E0F-A2FF5ACEED55}" srcOrd="0" destOrd="0" presId="urn:microsoft.com/office/officeart/2005/8/layout/process3"/>
    <dgm:cxn modelId="{8BC88D25-5BFA-4B06-928A-0C2D72995B95}" type="presOf" srcId="{40E355B9-1923-4370-9AE7-FD0B65D1C00E}" destId="{70CEFFBB-327C-4803-818C-C832C50D9D46}" srcOrd="0" destOrd="0" presId="urn:microsoft.com/office/officeart/2005/8/layout/process3"/>
    <dgm:cxn modelId="{C22A6F1F-A0CE-4353-B29E-D4FA1AFC58C7}" type="presOf" srcId="{2F6AF3C4-85E5-4829-BB9B-C346327BA861}" destId="{069C1A40-343C-449E-B054-1A3DF97BA8D2}" srcOrd="0" destOrd="0" presId="urn:microsoft.com/office/officeart/2005/8/layout/process3"/>
    <dgm:cxn modelId="{661197AE-804B-42DE-8EFC-07B87589E60F}" type="presOf" srcId="{2BCA50D6-3F38-4848-A6F3-0CA41015F9BB}" destId="{284F7FD7-3862-4E60-9252-F7535A32BF88}" srcOrd="0" destOrd="2" presId="urn:microsoft.com/office/officeart/2005/8/layout/process3"/>
    <dgm:cxn modelId="{E168BE7A-C168-420B-A871-724BA6E15FEE}" type="presOf" srcId="{BDEA964B-5B22-4CAA-A610-98D85F531642}" destId="{284F7FD7-3862-4E60-9252-F7535A32BF88}" srcOrd="0" destOrd="0" presId="urn:microsoft.com/office/officeart/2005/8/layout/process3"/>
    <dgm:cxn modelId="{6E270FD4-314B-45F9-87AF-4C65F9850B76}" type="presParOf" srcId="{069C1A40-343C-449E-B054-1A3DF97BA8D2}" destId="{B89983E1-29B5-4BF2-81C5-62B78A8E5641}" srcOrd="0" destOrd="0" presId="urn:microsoft.com/office/officeart/2005/8/layout/process3"/>
    <dgm:cxn modelId="{3C8023EF-0471-4042-8F43-71855BF8C489}" type="presParOf" srcId="{B89983E1-29B5-4BF2-81C5-62B78A8E5641}" destId="{9802B9F1-F7D5-4E2E-A989-1FB7396646A7}" srcOrd="0" destOrd="0" presId="urn:microsoft.com/office/officeart/2005/8/layout/process3"/>
    <dgm:cxn modelId="{54C97571-0594-4087-900A-D163BD1EB127}" type="presParOf" srcId="{B89983E1-29B5-4BF2-81C5-62B78A8E5641}" destId="{FF517998-7B8E-4A34-B744-674FF2B35B40}" srcOrd="1" destOrd="0" presId="urn:microsoft.com/office/officeart/2005/8/layout/process3"/>
    <dgm:cxn modelId="{CE3516F8-BA48-45BD-9C2B-F110806F6199}" type="presParOf" srcId="{B89983E1-29B5-4BF2-81C5-62B78A8E5641}" destId="{9F39604C-8190-44C3-A172-80C72094F7F8}" srcOrd="2" destOrd="0" presId="urn:microsoft.com/office/officeart/2005/8/layout/process3"/>
    <dgm:cxn modelId="{A18FB23E-2D7A-4196-9157-ED9384A78E90}" type="presParOf" srcId="{069C1A40-343C-449E-B054-1A3DF97BA8D2}" destId="{F0C50963-7432-4296-9E0F-A2FF5ACEED55}" srcOrd="1" destOrd="0" presId="urn:microsoft.com/office/officeart/2005/8/layout/process3"/>
    <dgm:cxn modelId="{891B2CC1-E99F-4F9B-A46B-1AE9695295D2}" type="presParOf" srcId="{F0C50963-7432-4296-9E0F-A2FF5ACEED55}" destId="{45444D4B-08FD-4D32-98F8-7EE73AA9B757}" srcOrd="0" destOrd="0" presId="urn:microsoft.com/office/officeart/2005/8/layout/process3"/>
    <dgm:cxn modelId="{7AE25AC1-8764-4563-80F9-4020154CE250}" type="presParOf" srcId="{069C1A40-343C-449E-B054-1A3DF97BA8D2}" destId="{C1A98370-F479-491D-8039-6ED07B8A4386}" srcOrd="2" destOrd="0" presId="urn:microsoft.com/office/officeart/2005/8/layout/process3"/>
    <dgm:cxn modelId="{9E7025AA-A72F-40F5-A6DE-733A49485C83}" type="presParOf" srcId="{C1A98370-F479-491D-8039-6ED07B8A4386}" destId="{E1BDB45D-8FCF-4BCA-BD74-9E0DD81A512B}" srcOrd="0" destOrd="0" presId="urn:microsoft.com/office/officeart/2005/8/layout/process3"/>
    <dgm:cxn modelId="{113B9B48-F369-4588-80FF-F937526F8364}" type="presParOf" srcId="{C1A98370-F479-491D-8039-6ED07B8A4386}" destId="{2AA5CA58-026B-4373-B2C7-90F8DFC0DE38}" srcOrd="1" destOrd="0" presId="urn:microsoft.com/office/officeart/2005/8/layout/process3"/>
    <dgm:cxn modelId="{AC1A521B-E0BC-453E-A9E9-E7EE1932FF98}" type="presParOf" srcId="{C1A98370-F479-491D-8039-6ED07B8A4386}" destId="{284F7FD7-3862-4E60-9252-F7535A32BF88}" srcOrd="2" destOrd="0" presId="urn:microsoft.com/office/officeart/2005/8/layout/process3"/>
    <dgm:cxn modelId="{B56DAE06-68F3-42C4-8BD1-D00CF13A6AA8}" type="presParOf" srcId="{069C1A40-343C-449E-B054-1A3DF97BA8D2}" destId="{C8A74B39-0E04-4D48-92EF-510AED3AB423}" srcOrd="3" destOrd="0" presId="urn:microsoft.com/office/officeart/2005/8/layout/process3"/>
    <dgm:cxn modelId="{DEC29DE9-6B40-4160-857E-B646185E0D41}" type="presParOf" srcId="{C8A74B39-0E04-4D48-92EF-510AED3AB423}" destId="{AC469292-5FFF-4337-BF0E-73A9E32C96CC}" srcOrd="0" destOrd="0" presId="urn:microsoft.com/office/officeart/2005/8/layout/process3"/>
    <dgm:cxn modelId="{A97065DF-6A4C-4A8F-8D64-74C93173B179}" type="presParOf" srcId="{069C1A40-343C-449E-B054-1A3DF97BA8D2}" destId="{2A7AA86F-D7A4-4CF9-BB88-309B8165CEAD}" srcOrd="4" destOrd="0" presId="urn:microsoft.com/office/officeart/2005/8/layout/process3"/>
    <dgm:cxn modelId="{78AC962A-98A3-484C-8D4A-E97C7DC7625D}" type="presParOf" srcId="{2A7AA86F-D7A4-4CF9-BB88-309B8165CEAD}" destId="{B8B9DB61-9A0A-4EEB-8A7E-2BAFEBD548CE}" srcOrd="0" destOrd="0" presId="urn:microsoft.com/office/officeart/2005/8/layout/process3"/>
    <dgm:cxn modelId="{F38D461A-4C4F-48EF-8611-BA706D5B3ADE}" type="presParOf" srcId="{2A7AA86F-D7A4-4CF9-BB88-309B8165CEAD}" destId="{5468B57E-CE0F-45DE-8F97-A51F137EFD67}" srcOrd="1" destOrd="0" presId="urn:microsoft.com/office/officeart/2005/8/layout/process3"/>
    <dgm:cxn modelId="{BDA8AA79-71B0-41EA-8CCE-A1A2F69F8722}" type="presParOf" srcId="{2A7AA86F-D7A4-4CF9-BB88-309B8165CEAD}" destId="{70CEFFBB-327C-4803-818C-C832C50D9D46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17998-7B8E-4A34-B744-674FF2B35B40}">
      <dsp:nvSpPr>
        <dsp:cNvPr id="0" name=""/>
        <dsp:cNvSpPr/>
      </dsp:nvSpPr>
      <dsp:spPr>
        <a:xfrm>
          <a:off x="18589" y="1487363"/>
          <a:ext cx="2557820" cy="1402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Текст</a:t>
          </a:r>
        </a:p>
      </dsp:txBody>
      <dsp:txXfrm>
        <a:off x="18589" y="1487363"/>
        <a:ext cx="2557820" cy="934740"/>
      </dsp:txXfrm>
    </dsp:sp>
    <dsp:sp modelId="{9F39604C-8190-44C3-A172-80C72094F7F8}">
      <dsp:nvSpPr>
        <dsp:cNvPr id="0" name=""/>
        <dsp:cNvSpPr/>
      </dsp:nvSpPr>
      <dsp:spPr>
        <a:xfrm>
          <a:off x="189299" y="2422103"/>
          <a:ext cx="3261962" cy="2592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hlinkClick xmlns:r="http://schemas.openxmlformats.org/officeDocument/2006/relationships" r:id="rId1"/>
            </a:rPr>
            <a:t>https://airuco.ru</a:t>
          </a:r>
          <a:r>
            <a:rPr lang="ru-RU" sz="1800" kern="1200" dirty="0"/>
            <a:t>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hlinkClick xmlns:r="http://schemas.openxmlformats.org/officeDocument/2006/relationships" r:id="rId2"/>
            </a:rPr>
            <a:t>https://chat.deepseek.com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hlinkClick xmlns:r="http://schemas.openxmlformats.org/officeDocument/2006/relationships" r:id="rId3"/>
            </a:rPr>
            <a:t>https://www.perplexity.ai</a:t>
          </a:r>
          <a:r>
            <a:rPr lang="ru-RU" sz="1800" kern="1200" dirty="0"/>
            <a:t> 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hlinkClick xmlns:r="http://schemas.openxmlformats.org/officeDocument/2006/relationships" r:id="rId4"/>
            </a:rPr>
            <a:t>https://t.me/eishtein_bot</a:t>
          </a:r>
          <a:r>
            <a:rPr lang="en-US" sz="1800" kern="1200" dirty="0"/>
            <a:t>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265216" y="2498020"/>
        <a:ext cx="3110128" cy="2440166"/>
      </dsp:txXfrm>
    </dsp:sp>
    <dsp:sp modelId="{F0C50963-7432-4296-9E0F-A2FF5ACEED55}">
      <dsp:nvSpPr>
        <dsp:cNvPr id="0" name=""/>
        <dsp:cNvSpPr/>
      </dsp:nvSpPr>
      <dsp:spPr>
        <a:xfrm>
          <a:off x="3051655" y="1636632"/>
          <a:ext cx="1007521" cy="6362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>
        <a:off x="3051655" y="1763872"/>
        <a:ext cx="816661" cy="381721"/>
      </dsp:txXfrm>
    </dsp:sp>
    <dsp:sp modelId="{2AA5CA58-026B-4373-B2C7-90F8DFC0DE38}">
      <dsp:nvSpPr>
        <dsp:cNvPr id="0" name=""/>
        <dsp:cNvSpPr/>
      </dsp:nvSpPr>
      <dsp:spPr>
        <a:xfrm>
          <a:off x="4477393" y="1487363"/>
          <a:ext cx="2554899" cy="1402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Презентация</a:t>
          </a:r>
        </a:p>
      </dsp:txBody>
      <dsp:txXfrm>
        <a:off x="4477393" y="1487363"/>
        <a:ext cx="2554899" cy="934740"/>
      </dsp:txXfrm>
    </dsp:sp>
    <dsp:sp modelId="{284F7FD7-3862-4E60-9252-F7535A32BF88}">
      <dsp:nvSpPr>
        <dsp:cNvPr id="0" name=""/>
        <dsp:cNvSpPr/>
      </dsp:nvSpPr>
      <dsp:spPr>
        <a:xfrm>
          <a:off x="5000174" y="2422103"/>
          <a:ext cx="2554899" cy="2592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hlinkClick xmlns:r="http://schemas.openxmlformats.org/officeDocument/2006/relationships" r:id="rId5"/>
            </a:rPr>
            <a:t>https://sokratic.ru</a:t>
          </a:r>
          <a:r>
            <a:rPr lang="ru-RU" sz="1600" kern="1200" dirty="0"/>
            <a:t>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hlinkClick xmlns:r="http://schemas.openxmlformats.org/officeDocument/2006/relationships" r:id="rId6"/>
            </a:rPr>
            <a:t>https://gamma.app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hlinkClick xmlns:r="http://schemas.openxmlformats.org/officeDocument/2006/relationships" r:id="rId7"/>
            </a:rPr>
            <a:t>https://sway.office.com</a:t>
          </a:r>
          <a:r>
            <a:rPr lang="ru-RU" sz="1600" kern="1200" dirty="0"/>
            <a:t> </a:t>
          </a:r>
        </a:p>
      </dsp:txBody>
      <dsp:txXfrm>
        <a:off x="5075004" y="2496933"/>
        <a:ext cx="2405239" cy="2442340"/>
      </dsp:txXfrm>
    </dsp:sp>
    <dsp:sp modelId="{C8A74B39-0E04-4D48-92EF-510AED3AB423}">
      <dsp:nvSpPr>
        <dsp:cNvPr id="0" name=""/>
        <dsp:cNvSpPr/>
      </dsp:nvSpPr>
      <dsp:spPr>
        <a:xfrm>
          <a:off x="7419520" y="1636632"/>
          <a:ext cx="820923" cy="6362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>
        <a:off x="7419520" y="1763872"/>
        <a:ext cx="630063" cy="381721"/>
      </dsp:txXfrm>
    </dsp:sp>
    <dsp:sp modelId="{5468B57E-CE0F-45DE-8F97-A51F137EFD67}">
      <dsp:nvSpPr>
        <dsp:cNvPr id="0" name=""/>
        <dsp:cNvSpPr/>
      </dsp:nvSpPr>
      <dsp:spPr>
        <a:xfrm>
          <a:off x="8581205" y="1487363"/>
          <a:ext cx="2554899" cy="1402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Наглядный материал</a:t>
          </a:r>
        </a:p>
      </dsp:txBody>
      <dsp:txXfrm>
        <a:off x="8581205" y="1487363"/>
        <a:ext cx="2554899" cy="934740"/>
      </dsp:txXfrm>
    </dsp:sp>
    <dsp:sp modelId="{70CEFFBB-327C-4803-818C-C832C50D9D46}">
      <dsp:nvSpPr>
        <dsp:cNvPr id="0" name=""/>
        <dsp:cNvSpPr/>
      </dsp:nvSpPr>
      <dsp:spPr>
        <a:xfrm>
          <a:off x="9103986" y="2422103"/>
          <a:ext cx="2554899" cy="2592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hlinkClick xmlns:r="http://schemas.openxmlformats.org/officeDocument/2006/relationships" r:id="rId8"/>
            </a:rPr>
            <a:t>https://www.sberbank.com/promo/kandinsky</a:t>
          </a:r>
          <a:r>
            <a:rPr lang="ru-RU" sz="1400" kern="1200" dirty="0"/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 </a:t>
          </a:r>
          <a:r>
            <a:rPr lang="en-US" sz="1400" kern="1200" dirty="0">
              <a:hlinkClick xmlns:r="http://schemas.openxmlformats.org/officeDocument/2006/relationships" r:id="rId9"/>
            </a:rPr>
            <a:t>https://app.clipchamp.com</a:t>
          </a:r>
          <a:r>
            <a:rPr lang="ru-RU" sz="1400" kern="1200" dirty="0"/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hlinkClick xmlns:r="http://schemas.openxmlformats.org/officeDocument/2006/relationships" r:id="rId10"/>
            </a:rPr>
            <a:t>https://shedevrum.ai</a:t>
          </a:r>
          <a:r>
            <a:rPr lang="ru-RU" sz="1400" kern="1200" dirty="0"/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hlinkClick xmlns:r="http://schemas.openxmlformats.org/officeDocument/2006/relationships" r:id="rId11"/>
            </a:rPr>
            <a:t>https://t.me/gigachat_bot</a:t>
          </a:r>
          <a:r>
            <a:rPr lang="en-US" sz="1400" kern="1200" dirty="0"/>
            <a:t>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hlinkClick xmlns:r="http://schemas.openxmlformats.org/officeDocument/2006/relationships" r:id="rId12"/>
            </a:rPr>
            <a:t>https://t.me/red_circle_real</a:t>
          </a:r>
          <a:r>
            <a:rPr lang="en-US" sz="1400" kern="1200" dirty="0"/>
            <a:t>  (</a:t>
          </a:r>
          <a:r>
            <a:rPr lang="ru-RU" sz="1400" kern="1200" dirty="0"/>
            <a:t>Красный кружок)</a:t>
          </a:r>
        </a:p>
      </dsp:txBody>
      <dsp:txXfrm>
        <a:off x="9178816" y="2496933"/>
        <a:ext cx="2405239" cy="2442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073EC-8795-4AF2-911B-45FF1827306D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8A4E0-B501-486D-9BE1-F27BD8EFC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97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97B8F9-8B83-6719-55AC-3AA5B3224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AEB0829E-9439-B62D-4B76-57D8149638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CB862A30-2D09-0020-0AEB-0EE048329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3ABC00F-A9A7-4359-E5D1-48623B7F7F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235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0763154-6A20-0B06-9A47-518FFC428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23F2B2D3-AF03-5EDC-2FB9-5DB461F08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7BBAF354-4B1A-6481-325D-FBCF8EF660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BE57126-FAC0-48ED-2A1C-3DF414635C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90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7F38D8-0457-095C-34D5-5F003AC2D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8D5A6D86-4340-0BE0-748D-F581DE8B9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098471F8-9669-91CB-9CC6-35E558BB22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1E2C4F0-A591-704F-E797-FE593C406C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8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7F38D8-0457-095C-34D5-5F003AC2D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8D5A6D86-4340-0BE0-748D-F581DE8B9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098471F8-9669-91CB-9CC6-35E558BB22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1E2C4F0-A591-704F-E797-FE593C406C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8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34AB06-D174-49B0-AB65-15B8C330E9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0A95761-06F3-440C-B786-E5AAB206BB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E36C5E9-FFC6-4608-A511-54A617D0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BEEC0E1-AA91-44F6-A179-28332209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54C8DB-430E-4259-8869-AFC42030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0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8F8BA6-C2B8-41EA-AE0F-0B9BAC407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85BAD02-EF60-4238-8A6F-EC694E0559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41FE8E-11E7-4648-9B2A-C011D145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6AD7C-EAC0-4F58-A9F0-40FF57B45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D89FCE-5ED1-4739-95E1-CFA398E1D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18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3F507DF-CF1A-416E-8CD5-6D2F6A9D4D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CBF72CB-21D2-4329-8F27-AE14CCF50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E79BC0-EE99-4429-9AEF-345845C26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9672E1-9D69-4F28-B1EE-76DB37F51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DC7BC2-E889-437C-8E7D-19A26469F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326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556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471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804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398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643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09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5AD075-6A09-4B4C-B613-67516D11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1DDCAD-A2EC-4830-89C5-942AB88F6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937BF2-7090-4F6B-8A2A-8E2479320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E8A327-7105-4362-A2E0-BD59AB729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89FDABC-DB81-4B34-8559-348A46075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2C5C84-BC66-4AB7-9426-EEB2A958E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A36339-EA79-48F1-858C-BB9B416FB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90F44E-937F-43BB-BBFD-07ADCC8E6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082781-C6A7-49A2-9D98-DCEA0663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69DE991-6103-4019-AB8F-44BE73D0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348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97C899-4A89-4166-B64E-013A5C354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4285E9-1A64-45B4-83EC-3FC604782C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588A24-FD5F-4258-912F-182B0E97B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04CD8F8-3773-4929-BDC2-63216801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38B0FD2-7F2C-4391-8080-9DF6BA30A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195C7A8-F249-4F4D-B78D-98B6B7650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49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3DB603-2D29-4920-AF93-66608574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FB5CD15-F659-4A9D-B107-A0C77D5EA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AD1CBA7-976B-4D05-8413-D79648A8E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3C97A01-7AAF-44F6-8723-DF97B47E6E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D7A716A-DC33-4B99-B9AB-C3D8728995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7663316-8EDF-431F-B581-DF788A895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BDF7411-E7D6-4E97-9B2E-4F9A06D1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E90F25A-2851-4B94-A123-313DCA5D1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801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428F16-6414-4EF0-B4AF-0E72C5FE9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66B2CCB-1E01-4BAB-AFAE-8B8BB1D9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005C497-3993-410B-A160-73E52D886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CB89205-0DBA-493A-A7B1-83BD3E45D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56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0BBA79D-00CE-4CA1-B7A8-8523DEDBA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33C0EF7-CCA7-4A96-991A-B8916A26B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EFFA032-DB56-40D0-82D9-C41B46D6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0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D708F-59EA-4622-B095-D42C8EC67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03C3DC3-E6E5-40FE-9D49-78FCE34E9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8C6788D-38D9-444B-BCD8-E460E838BB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F3CEFE-D719-48B3-8574-1B7276C09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E5BDE3F-4381-4BB1-85E5-AAC3FEA7E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704D298-A465-4045-8240-12E2AF68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67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6B3ED8-7698-41EB-911C-E81116E7A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410C959-1E3B-4A59-804F-7E6D95769B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F821C90-27D5-4A60-BA4B-89F94CE84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CD57BB6-70C9-48F8-ABE0-B74B70C47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BFB68D9-960D-4335-8F7D-B790A781C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DA6F80C-3062-4518-BEE9-AC61BB816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2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639AAF-8EEC-4492-8640-6F2D65E1E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02B56-D4C5-47C1-AE1E-E74BC2FA4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8FBE05-09A7-41AC-BF36-70CD37B9D6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18D17-2ED9-4ABA-BB82-7F9D9F50F9DA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580061-0E6C-43D4-B738-AEF7E3596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545050C-C63E-4AB0-A118-2FFBFA2C65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1CD84-52B4-4564-AC88-0971FE62D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3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  <p:sldLayoutId id="214748366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NQtRuZb2qIZWulJwTPPC_2siWMHjyV7i/edit?usp=sharing&amp;ouid=108103266978308756474&amp;rtpof=true&amp;sd=true" TargetMode="External"/><Relationship Id="rId2" Type="http://schemas.openxmlformats.org/officeDocument/2006/relationships/hyperlink" Target="https://clck.ru/3NkSP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edu-assist.me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airuco.ru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hat.deepseek.com/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hyperlink" Target="&#1050;&#1086;&#1085;&#1089;&#1087;&#1077;&#1082;&#1090;%20&#1091;&#1088;&#1086;&#1082;&#1072;%20&#1093;&#1080;&#1084;&#1080;&#1080;%20&#1076;&#1083;&#1103;%209%20&#1082;&#1083;&#1072;&#1089;&#1089;&#1072;2.docx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hyperlink" Target="&#1059;&#1088;&#1086;&#1082;%20&#1073;&#1080;&#1086;&#1083;&#1086;&#1075;&#1080;&#1080;%20&#1074;%2010%20&#1082;&#1083;&#1072;&#1089;&#1089;&#1077;.docx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hyperlink" Target="&#1056;&#1072;&#1073;&#1086;&#1095;&#1080;&#1081;%20&#1083;&#1080;&#1089;&#1090;%20&#1087;&#1086;%20&#1073;&#1080;&#1086;&#1083;&#1086;&#1075;&#1080;&#1080;.docx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perplexity.ai/" TargetMode="Externa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sokratic.ru/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gamma.app/" TargetMode="Externa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gamma.app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sway.office.com/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erbank.com/promo/kandinsky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4izsvDULNs2GGQ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Relationship Id="rId4" Type="http://schemas.openxmlformats.org/officeDocument/2006/relationships/hyperlink" Target="jMPys36lmgEO3A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s://alice.yandex.ru/" TargetMode="Externa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ask.chadgpt.ru/" TargetMode="Externa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chat.qwen.ai/" TargetMode="Externa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https://giga.chat/" TargetMode="Externa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9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E85A42-5E09-4E45-8915-2449A877B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776" y="3048000"/>
            <a:ext cx="4943474" cy="1200150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solidFill>
                  <a:schemeClr val="bg1"/>
                </a:solidFill>
                <a:latin typeface="TomskObl2104" pitchFamily="50" charset="0"/>
              </a:rPr>
              <a:t>ИДЕИ ИСПОЛЬЗОВАНИЯ НЕЙРОСЕТИ В работе учителя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1143C60-EB70-40F8-9BF3-DD31D77C75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9661" y="4794141"/>
            <a:ext cx="4163124" cy="1051771"/>
          </a:xfrm>
        </p:spPr>
        <p:txBody>
          <a:bodyPr>
            <a:norm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Gerbera Light" panose="02000300000000000000" pitchFamily="50" charset="-52"/>
              </a:rPr>
              <a:t>Салтынская Надежда Николаевна, </a:t>
            </a:r>
          </a:p>
          <a:p>
            <a:pPr algn="r"/>
            <a:r>
              <a:rPr lang="ru-RU" sz="1400" dirty="0">
                <a:solidFill>
                  <a:schemeClr val="bg1"/>
                </a:solidFill>
                <a:latin typeface="Gerbera Light" panose="02000300000000000000" pitchFamily="50" charset="-52"/>
              </a:rPr>
              <a:t>учитель химии и биологии</a:t>
            </a:r>
            <a:br>
              <a:rPr lang="ru-RU" sz="1400" dirty="0">
                <a:solidFill>
                  <a:schemeClr val="bg1"/>
                </a:solidFill>
                <a:latin typeface="Gerbera Light" panose="02000300000000000000" pitchFamily="50" charset="-52"/>
              </a:rPr>
            </a:br>
            <a:r>
              <a:rPr lang="ru-RU" sz="1400" dirty="0">
                <a:solidFill>
                  <a:schemeClr val="bg1"/>
                </a:solidFill>
                <a:latin typeface="Gerbera Light" panose="02000300000000000000" pitchFamily="50" charset="-52"/>
              </a:rPr>
              <a:t>МАОУ «Молчановская СОШ №2» с. Молчаново, Молчановского района Томской области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ADF24BD-4016-44FA-8FE3-D7D9E8A645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58" y="2975338"/>
            <a:ext cx="785180" cy="13454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2D3A4C8-6BF1-431D-9B37-CCDB76EB968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480" y="4643647"/>
            <a:ext cx="358778" cy="40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9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DACB3C-4C0A-F4FF-EF8F-80DFBF7D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99DC892-4F87-C78D-94F5-006A1B6E09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551"/>
          <a:stretch/>
        </p:blipFill>
        <p:spPr>
          <a:xfrm>
            <a:off x="6727704" y="365125"/>
            <a:ext cx="5318522" cy="47288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99DC892-4F87-C78D-94F5-006A1B6E09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222"/>
          <a:stretch/>
        </p:blipFill>
        <p:spPr>
          <a:xfrm>
            <a:off x="1" y="192157"/>
            <a:ext cx="6727704" cy="367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2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1925" y="2026742"/>
            <a:ext cx="9589194" cy="593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Создание тестов и проверочных работ</a:t>
            </a:r>
            <a:endParaRPr lang="en-US" sz="3708" dirty="0"/>
          </a:p>
        </p:txBody>
      </p:sp>
      <p:sp>
        <p:nvSpPr>
          <p:cNvPr id="3" name="Text 1"/>
          <p:cNvSpPr/>
          <p:nvPr/>
        </p:nvSpPr>
        <p:spPr>
          <a:xfrm>
            <a:off x="631925" y="3071912"/>
            <a:ext cx="2375594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Примеры промтов</a:t>
            </a:r>
            <a:endParaRPr lang="en-US" sz="1833" dirty="0"/>
          </a:p>
        </p:txBody>
      </p:sp>
      <p:sp>
        <p:nvSpPr>
          <p:cNvPr id="4" name="Text 2"/>
          <p:cNvSpPr/>
          <p:nvPr/>
        </p:nvSpPr>
        <p:spPr>
          <a:xfrm>
            <a:off x="631924" y="3549253"/>
            <a:ext cx="5243810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Создай тест по химии с 10 вопросами разной сложности</a:t>
            </a:r>
            <a:endParaRPr lang="en-US" sz="1417" dirty="0"/>
          </a:p>
        </p:txBody>
      </p:sp>
      <p:sp>
        <p:nvSpPr>
          <p:cNvPr id="5" name="Text 3"/>
          <p:cNvSpPr/>
          <p:nvPr/>
        </p:nvSpPr>
        <p:spPr>
          <a:xfrm>
            <a:off x="631924" y="4190207"/>
            <a:ext cx="5243810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Сформируй контрольную работу по биологии с развернутыми ответами</a:t>
            </a:r>
            <a:endParaRPr lang="en-US" sz="1417" dirty="0"/>
          </a:p>
        </p:txBody>
      </p:sp>
      <p:sp>
        <p:nvSpPr>
          <p:cNvPr id="6" name="Text 4"/>
          <p:cNvSpPr/>
          <p:nvPr/>
        </p:nvSpPr>
        <p:spPr>
          <a:xfrm>
            <a:off x="6322616" y="3071912"/>
            <a:ext cx="2375594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Возможности</a:t>
            </a:r>
            <a:endParaRPr lang="en-US" sz="1833" dirty="0"/>
          </a:p>
        </p:txBody>
      </p:sp>
      <p:sp>
        <p:nvSpPr>
          <p:cNvPr id="7" name="Text 5"/>
          <p:cNvSpPr/>
          <p:nvPr/>
        </p:nvSpPr>
        <p:spPr>
          <a:xfrm>
            <a:off x="6322616" y="3549253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Автоматическая генерация вопросов с ответами</a:t>
            </a:r>
            <a:endParaRPr lang="en-US" sz="1417" dirty="0"/>
          </a:p>
        </p:txBody>
      </p:sp>
      <p:sp>
        <p:nvSpPr>
          <p:cNvPr id="8" name="Text 6"/>
          <p:cNvSpPr/>
          <p:nvPr/>
        </p:nvSpPr>
        <p:spPr>
          <a:xfrm>
            <a:off x="6322616" y="3901282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Адаптивное тестирование под уровень студентов</a:t>
            </a:r>
            <a:endParaRPr lang="en-US" sz="1417" dirty="0"/>
          </a:p>
        </p:txBody>
      </p:sp>
      <p:sp>
        <p:nvSpPr>
          <p:cNvPr id="9" name="Text 7"/>
          <p:cNvSpPr/>
          <p:nvPr/>
        </p:nvSpPr>
        <p:spPr>
          <a:xfrm>
            <a:off x="6322616" y="4253309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Объективная и быстрая проверка работ</a:t>
            </a:r>
            <a:endParaRPr lang="en-US" sz="1417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D873709-CD52-8F17-6354-EADC1284B570}"/>
              </a:ext>
            </a:extLst>
          </p:cNvPr>
          <p:cNvSpPr txBox="1"/>
          <p:nvPr/>
        </p:nvSpPr>
        <p:spPr>
          <a:xfrm>
            <a:off x="544286" y="5203279"/>
            <a:ext cx="10740572" cy="1169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33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Промт: «Создай тест  из 10 заданий по теме “Витамины» для ученика 9 класса, чтобы проверить понимание ими основной роли витаминов в обмене веществ»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C32D5C-9D8E-E336-1D6C-0306E880A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3AD5385-31C0-602A-86B9-1B95E7A88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D375082-9AF3-4280-C89C-00A9A30CC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933" y="0"/>
            <a:ext cx="9972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829D20-2BC6-1909-AF9D-516B71088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42A9BA1-60E6-F854-025D-4DEE190CF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EDA3040-D6E8-CAC5-4A28-7B55D9C3C5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611021D-A3AA-647A-A6B4-9ED6A03885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853" y="973121"/>
            <a:ext cx="3379459" cy="4505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59" t="1551" r="69450" b="4065"/>
          <a:stretch>
            <a:fillRect/>
          </a:stretch>
        </p:blipFill>
        <p:spPr>
          <a:xfrm>
            <a:off x="494950" y="922788"/>
            <a:ext cx="3229762" cy="48823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0386D3B-F549-6A42-D024-1928C7CBB3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0453" y="973121"/>
            <a:ext cx="3823015" cy="509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2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B7C38D-0E70-E471-1686-3FE29FD52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7D6391-4511-5B0B-1725-8221F9152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E17DDD8-6AC1-020C-B5C7-1F9860BBF9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653" b="16337"/>
          <a:stretch/>
        </p:blipFill>
        <p:spPr>
          <a:xfrm>
            <a:off x="1738365" y="111130"/>
            <a:ext cx="8460712" cy="6746871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7037A434-5A78-B12D-F1A4-EBB1E35DA7AC}"/>
              </a:ext>
            </a:extLst>
          </p:cNvPr>
          <p:cNvSpPr/>
          <p:nvPr/>
        </p:nvSpPr>
        <p:spPr>
          <a:xfrm>
            <a:off x="1968500" y="0"/>
            <a:ext cx="7211786" cy="185964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39CFB984-478E-928A-4350-B0CF476C745F}"/>
              </a:ext>
            </a:extLst>
          </p:cNvPr>
          <p:cNvSpPr/>
          <p:nvPr/>
        </p:nvSpPr>
        <p:spPr>
          <a:xfrm>
            <a:off x="1827770" y="5112921"/>
            <a:ext cx="8460712" cy="1745079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</p:spTree>
    <p:extLst>
      <p:ext uri="{BB962C8B-B14F-4D97-AF65-F5344CB8AC3E}">
        <p14:creationId xmlns:p14="http://schemas.microsoft.com/office/powerpoint/2010/main" val="27746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2EAF4D-D7D0-A352-753F-CA974A403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https://clck.ru/3NkSPr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619ECF-15F5-6025-4406-85F869320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3"/>
              </a:rPr>
              <a:t>https://docs.google.com/document/d/1NQtRuZb2qIZWulJwTPPC_2siWMHjyV7i/edit?usp=sharing&amp;ouid=108103266978308756474&amp;rtpof=true&amp;sd=true</a:t>
            </a:r>
            <a:r>
              <a:rPr lang="ru-RU" dirty="0"/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EF0A621-37B4-9DC0-7384-B68C7FCCDF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052" y="3062681"/>
            <a:ext cx="2923781" cy="292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9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C2754C-5C70-D0B4-136D-BC120F655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rbera Light"/>
              </a:rPr>
              <a:t>Ассистент преподавателя -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rbera Light"/>
                <a:hlinkClick r:id="rId2"/>
              </a:rPr>
              <a:t>https://edu-assist.me/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rbera Light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759B48E-B06E-90D4-1AE7-2541EF488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98FC9E-2275-E2AA-AA04-8DD77EA3C2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0688"/>
            <a:ext cx="12192000" cy="51224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7DFCDCB-F70B-98D6-7E76-6CF2FD0C310C}"/>
              </a:ext>
            </a:extLst>
          </p:cNvPr>
          <p:cNvSpPr txBox="1"/>
          <p:nvPr/>
        </p:nvSpPr>
        <p:spPr>
          <a:xfrm>
            <a:off x="1067499" y="44843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45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37C765-43FF-F458-FA0C-B08898BE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756" y="499653"/>
            <a:ext cx="10126488" cy="58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4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3F48FEB-FFB4-70B2-CE3A-68820874CC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69043"/>
            <a:ext cx="12192000" cy="471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08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875D7BC-CEB0-78C8-EE91-CA2DF528D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FD4800-48EF-FA01-34C9-DAE3B1377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881B"/>
                </a:solidFill>
                <a:latin typeface="Gerbera Light" panose="02000300000000000000"/>
              </a:rPr>
              <a:t>Что такое нейросеть?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5A282B-0885-102F-30EC-23939349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339966"/>
                </a:solidFill>
                <a:latin typeface="Gerbera Light" panose="02000300000000000000" pitchFamily="50" charset="-52"/>
              </a:rPr>
              <a:t>Нейросеть (нейронная сеть) </a:t>
            </a:r>
            <a:r>
              <a:rPr lang="ru-RU" dirty="0">
                <a:latin typeface="Gerbera Light" panose="02000300000000000000" pitchFamily="50" charset="-52"/>
              </a:rPr>
              <a:t>— математическая модель, вдохновлённая работой человеческого мозга. Состоит из «нейронов» (узлов), соединённых между собой и передающих информацию. Каждый нейрон обрабатывает сигнал, принимает взвешенное решение и передаёт его дальше — как это делает мозг. </a:t>
            </a:r>
          </a:p>
          <a:p>
            <a:pPr marL="0" indent="0">
              <a:buNone/>
            </a:pPr>
            <a:r>
              <a:rPr lang="ru-RU" dirty="0">
                <a:latin typeface="Gerbera Light" panose="02000300000000000000" pitchFamily="50" charset="-52"/>
              </a:rPr>
              <a:t>Особенности:</a:t>
            </a:r>
          </a:p>
          <a:p>
            <a:pPr marL="0" indent="0">
              <a:buNone/>
            </a:pPr>
            <a:r>
              <a:rPr lang="ru-RU" dirty="0">
                <a:latin typeface="Gerbera Light" panose="02000300000000000000" pitchFamily="50" charset="-52"/>
              </a:rPr>
              <a:t>Не запрограммирована на каждое действие, учится самостоятельно, выявляя закономерности в данных.</a:t>
            </a:r>
          </a:p>
          <a:p>
            <a:pPr marL="0" indent="0">
              <a:buNone/>
            </a:pPr>
            <a:r>
              <a:rPr lang="ru-RU" dirty="0">
                <a:latin typeface="Gerbera Light" panose="02000300000000000000" pitchFamily="50" charset="-52"/>
              </a:rPr>
              <a:t>После обучения может применять полученные знания к новым, незнакомым данным.</a:t>
            </a:r>
          </a:p>
        </p:txBody>
      </p:sp>
      <p:sp>
        <p:nvSpPr>
          <p:cNvPr id="5" name="AutoShape 2" descr="😊">
            <a:extLst>
              <a:ext uri="{FF2B5EF4-FFF2-40B4-BE49-F238E27FC236}">
                <a16:creationId xmlns:a16="http://schemas.microsoft.com/office/drawing/2014/main" xmlns="" id="{82F3A8BA-FC48-27EF-1E8B-1C66612BB62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9D8A10-6792-CE99-2254-2CCA745CBE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7818"/>
            <a:ext cx="12192000" cy="620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38F729C-EC7C-4899-B390-6802EEBDC6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4241"/>
            <a:ext cx="12192000" cy="482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9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888338-FF59-3C8D-7B8D-15ECCCCC2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97" y="442495"/>
            <a:ext cx="11326806" cy="597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4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31F415-C7AC-F661-650E-4BD7D3A08C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4714"/>
            <a:ext cx="12192000" cy="616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0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99E3102-A4FE-D76A-96AB-74E6896E16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0055"/>
            <a:ext cx="12192000" cy="565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0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2861DB7-5025-B96E-F769-8BF14461FFE8}"/>
              </a:ext>
            </a:extLst>
          </p:cNvPr>
          <p:cNvSpPr txBox="1"/>
          <p:nvPr/>
        </p:nvSpPr>
        <p:spPr>
          <a:xfrm>
            <a:off x="192947" y="985538"/>
            <a:ext cx="1180610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Создание конспектов и стенограмм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Автоматическая генерация конспектов уроков на основе речи преподавателя. 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Анализ методик преподавания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Распознавание и анализ коммуникативных приёмов, используемых в работе с классом.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Оценка эффективности взаимодействия с учениками на основе данных ИИ. 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Генерация отчётов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Формирование наглядных отчётов в виде графиков и диаграмм для отслеживания прогресса занятий.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Анализ ключевых метрик, таких как вовлечённость учащихся, темп урока и др. 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Методические рекомендации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Персонализированные советы по улучшению преподавания на основе данных.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Подсказки по адаптации материалов под потребности класса. 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ИИ-помощник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Создание тестов и контрольных работ с возможностью настройки сложности.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Разработка планов занятий с учётом учебной программы и целей урока. 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Конструктор викторин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Доступ к библиотеке готовых обучающих викторин по разным предметам. </a:t>
            </a:r>
          </a:p>
          <a:p>
            <a:pPr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ora" pitchFamily="2" charset="-52"/>
              </a:rPr>
              <a:t>   - Инструменты для создания собственных интерактивных викторин с поддержкой мультимедиа. 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4B8C0D-158C-9676-AC6C-FCFCB9A66233}"/>
              </a:ext>
            </a:extLst>
          </p:cNvPr>
          <p:cNvSpPr txBox="1"/>
          <p:nvPr/>
        </p:nvSpPr>
        <p:spPr>
          <a:xfrm>
            <a:off x="192947" y="117446"/>
            <a:ext cx="10117123" cy="712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</a:pPr>
            <a:r>
              <a:rPr lang="ru-RU" sz="2400" b="1" dirty="0">
                <a:solidFill>
                  <a:srgbClr val="2E3C4E"/>
                </a:solidFill>
                <a:latin typeface="Gerbera Light"/>
                <a:ea typeface="Barlow Bold" pitchFamily="34" charset="-122"/>
                <a:cs typeface="Barlow Bold" pitchFamily="34" charset="-120"/>
              </a:rPr>
              <a:t>Основные возможности сервиса: </a:t>
            </a:r>
          </a:p>
        </p:txBody>
      </p:sp>
    </p:spTree>
    <p:extLst>
      <p:ext uri="{BB962C8B-B14F-4D97-AF65-F5344CB8AC3E}">
        <p14:creationId xmlns:p14="http://schemas.microsoft.com/office/powerpoint/2010/main" val="33150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2D8C27D1-9A57-413E-B75C-C82233BA0E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4603134"/>
              </p:ext>
            </p:extLst>
          </p:nvPr>
        </p:nvGraphicFramePr>
        <p:xfrm>
          <a:off x="419449" y="176169"/>
          <a:ext cx="11677475" cy="6501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A903B17-5BC8-4114-EEDA-B449152C592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01" b="20608"/>
          <a:stretch>
            <a:fillRect/>
          </a:stretch>
        </p:blipFill>
        <p:spPr>
          <a:xfrm>
            <a:off x="9940954" y="4739780"/>
            <a:ext cx="1580279" cy="17616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A127513-D916-E718-5B07-1FEA5D97061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76" y="4429946"/>
            <a:ext cx="1580279" cy="217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DC06BE9-B7F4-DEC8-CBDD-2C802E9771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027" y="0"/>
            <a:ext cx="1113194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3E9A9E-7839-BF8B-52EB-80BBFCDBAE70}"/>
              </a:ext>
            </a:extLst>
          </p:cNvPr>
          <p:cNvSpPr txBox="1"/>
          <p:nvPr/>
        </p:nvSpPr>
        <p:spPr>
          <a:xfrm>
            <a:off x="5807279" y="134115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https://airuco.ru</a:t>
            </a:r>
            <a:r>
              <a:rPr lang="ru-RU" sz="2400" dirty="0"/>
              <a:t> 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060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DFAAB3F-D625-07C7-A7AC-CD29B3A14F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517"/>
            <a:ext cx="12192000" cy="595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4356DB9-774A-2D07-C226-EC1265D91B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8898"/>
            <a:ext cx="12192000" cy="63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0AC95C9-F068-2AFB-FD3D-FAA94683E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AE25A91-4D4A-8591-7DBB-E748A4BDBF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45" y="633595"/>
            <a:ext cx="414425" cy="47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EDBFC99-2091-BB08-A5F0-ED828F1A7869}"/>
              </a:ext>
            </a:extLst>
          </p:cNvPr>
          <p:cNvSpPr txBox="1"/>
          <p:nvPr/>
        </p:nvSpPr>
        <p:spPr>
          <a:xfrm>
            <a:off x="1060314" y="536637"/>
            <a:ext cx="7937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881B"/>
                </a:solidFill>
                <a:latin typeface="TomskObl2104" pitchFamily="50" charset="0"/>
              </a:rPr>
              <a:t>Правила </a:t>
            </a:r>
            <a:r>
              <a:rPr lang="ru-RU" sz="5400" dirty="0" err="1">
                <a:solidFill>
                  <a:srgbClr val="00881B"/>
                </a:solidFill>
                <a:latin typeface="TomskObl2104" pitchFamily="50" charset="0"/>
              </a:rPr>
              <a:t>промта</a:t>
            </a:r>
            <a:endParaRPr lang="ru-RU" sz="5400" dirty="0">
              <a:solidFill>
                <a:srgbClr val="00881B"/>
              </a:solidFill>
              <a:latin typeface="TomskObl2104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A6AF7D8-1B5E-17D0-6422-141E1784484D}"/>
              </a:ext>
            </a:extLst>
          </p:cNvPr>
          <p:cNvSpPr txBox="1"/>
          <p:nvPr/>
        </p:nvSpPr>
        <p:spPr>
          <a:xfrm>
            <a:off x="2108395" y="1750691"/>
            <a:ext cx="52918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erbera Light" panose="02000300000000000000" pitchFamily="50" charset="-52"/>
              </a:rPr>
              <a:t>Текст слайда</a:t>
            </a: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xmlns="" id="{0F3AA7ED-B584-6B38-56B3-22416416F1B8}"/>
              </a:ext>
            </a:extLst>
          </p:cNvPr>
          <p:cNvSpPr/>
          <p:nvPr/>
        </p:nvSpPr>
        <p:spPr>
          <a:xfrm>
            <a:off x="640507" y="3047530"/>
            <a:ext cx="32570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18" name="Shape 1">
            <a:extLst>
              <a:ext uri="{FF2B5EF4-FFF2-40B4-BE49-F238E27FC236}">
                <a16:creationId xmlns:a16="http://schemas.microsoft.com/office/drawing/2014/main" xmlns="" id="{660C5D03-0117-06A4-CD31-8B4608431F7E}"/>
              </a:ext>
            </a:extLst>
          </p:cNvPr>
          <p:cNvSpPr/>
          <p:nvPr/>
        </p:nvSpPr>
        <p:spPr>
          <a:xfrm>
            <a:off x="744057" y="1732614"/>
            <a:ext cx="3705463" cy="2883940"/>
          </a:xfrm>
          <a:prstGeom prst="roundRect">
            <a:avLst>
              <a:gd name="adj" fmla="val 1218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Начинайте запросы с глаголов: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«Напиши, 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придумай, 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сочини, 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расскажи»</a:t>
            </a:r>
          </a:p>
          <a:p>
            <a:pPr algn="ctr"/>
            <a:endParaRPr lang="ru-RU" sz="2400" b="1" dirty="0">
              <a:solidFill>
                <a:srgbClr val="339966"/>
              </a:solidFill>
            </a:endParaRPr>
          </a:p>
        </p:txBody>
      </p:sp>
      <p:sp>
        <p:nvSpPr>
          <p:cNvPr id="19" name="Shape 1">
            <a:extLst>
              <a:ext uri="{FF2B5EF4-FFF2-40B4-BE49-F238E27FC236}">
                <a16:creationId xmlns:a16="http://schemas.microsoft.com/office/drawing/2014/main" xmlns="" id="{57963471-6A76-0EE6-B33D-C525C29EDFC1}"/>
              </a:ext>
            </a:extLst>
          </p:cNvPr>
          <p:cNvSpPr/>
          <p:nvPr/>
        </p:nvSpPr>
        <p:spPr>
          <a:xfrm>
            <a:off x="5183231" y="1713228"/>
            <a:ext cx="5940571" cy="2883940"/>
          </a:xfrm>
          <a:prstGeom prst="roundRect">
            <a:avLst>
              <a:gd name="adj" fmla="val 1218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Нужно получить подробный и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структурированный ответ: </a:t>
            </a:r>
          </a:p>
          <a:p>
            <a:pPr algn="ctr"/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«Опиши процесс фотосинтеза в три этапа, начиная с поглощения света»</a:t>
            </a:r>
          </a:p>
          <a:p>
            <a:pPr algn="ctr"/>
            <a:endParaRPr lang="ru-RU" sz="2400" b="1" dirty="0">
              <a:solidFill>
                <a:srgbClr val="339966"/>
              </a:solidFill>
            </a:endParaRPr>
          </a:p>
        </p:txBody>
      </p:sp>
      <p:sp>
        <p:nvSpPr>
          <p:cNvPr id="20" name="Shape 1">
            <a:extLst>
              <a:ext uri="{FF2B5EF4-FFF2-40B4-BE49-F238E27FC236}">
                <a16:creationId xmlns:a16="http://schemas.microsoft.com/office/drawing/2014/main" xmlns="" id="{F0582CB5-1922-A966-0AC9-F6B0E7A51B8A}"/>
              </a:ext>
            </a:extLst>
          </p:cNvPr>
          <p:cNvSpPr/>
          <p:nvPr/>
        </p:nvSpPr>
        <p:spPr>
          <a:xfrm>
            <a:off x="1060314" y="4887892"/>
            <a:ext cx="9854267" cy="1681280"/>
          </a:xfrm>
          <a:prstGeom prst="roundRect">
            <a:avLst>
              <a:gd name="adj" fmla="val 1218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dirty="0">
                <a:solidFill>
                  <a:srgbClr val="339966"/>
                </a:solidFill>
              </a:rPr>
              <a:t>Создай пять вопросов для теста по теме “Млекопитающие”, предназначенного для учеников 7 класса, чтобы проверить понимание ими основных характеристик этих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13749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6A3D13-7535-D2BB-4A1E-74405F41D85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9198"/>
            <a:ext cx="12192000" cy="6079604"/>
          </a:xfrm>
          <a:prstGeom prst="rect">
            <a:avLst/>
          </a:prstGeom>
        </p:spPr>
      </p:pic>
      <p:sp>
        <p:nvSpPr>
          <p:cNvPr id="5" name="Стрелка: вправо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A68BC231-161F-4C0E-C028-9A3892D5E6F8}"/>
              </a:ext>
            </a:extLst>
          </p:cNvPr>
          <p:cNvSpPr/>
          <p:nvPr/>
        </p:nvSpPr>
        <p:spPr>
          <a:xfrm>
            <a:off x="11484528" y="6157519"/>
            <a:ext cx="402672" cy="3112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31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03924" y="2020292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использования deepseek.com</a:t>
            </a:r>
            <a:endParaRPr lang="en-US" sz="3708" dirty="0"/>
          </a:p>
        </p:txBody>
      </p:sp>
      <p:sp>
        <p:nvSpPr>
          <p:cNvPr id="4" name="Text 1"/>
          <p:cNvSpPr/>
          <p:nvPr/>
        </p:nvSpPr>
        <p:spPr>
          <a:xfrm>
            <a:off x="5203924" y="3478907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Промт: «Создай конспект урока по химии с использованием групповой работы»</a:t>
            </a:r>
            <a:endParaRPr lang="en-US" sz="1417" dirty="0"/>
          </a:p>
        </p:txBody>
      </p:sp>
      <p:sp>
        <p:nvSpPr>
          <p:cNvPr id="5" name="Text 2"/>
          <p:cNvSpPr/>
          <p:nvPr/>
        </p:nvSpPr>
        <p:spPr>
          <a:xfrm>
            <a:off x="5203924" y="4259858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Платформа позволяет быстро генерировать структурированные планы и интерактивные задания.</a:t>
            </a:r>
            <a:endParaRPr lang="en-US" sz="1417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434165E-B82E-42BB-F4F8-3ECE35F421FE}"/>
              </a:ext>
            </a:extLst>
          </p:cNvPr>
          <p:cNvSpPr txBox="1"/>
          <p:nvPr/>
        </p:nvSpPr>
        <p:spPr>
          <a:xfrm>
            <a:off x="5807279" y="528398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4"/>
              </a:rPr>
              <a:t>https://chat.deepseek.com</a:t>
            </a:r>
            <a:r>
              <a:rPr lang="ru-RU" sz="2400" dirty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06BD864-B36E-EEBB-0A1E-BD4C8765E2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7434"/>
            <a:ext cx="12192000" cy="56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6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6C881C-8A8F-4A25-175B-E616AFD22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639EBFF1-B273-7352-6288-483E2313E5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EA028508-6DAC-F183-AE06-E6FFBC69CF2B}"/>
              </a:ext>
            </a:extLst>
          </p:cNvPr>
          <p:cNvSpPr/>
          <p:nvPr/>
        </p:nvSpPr>
        <p:spPr>
          <a:xfrm>
            <a:off x="4800600" y="599266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использования deepseek.com</a:t>
            </a:r>
            <a:endParaRPr lang="en-US" sz="3708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xmlns="" id="{02894D7E-5231-B9A6-A9F1-9ABABDA5B153}"/>
              </a:ext>
            </a:extLst>
          </p:cNvPr>
          <p:cNvSpPr/>
          <p:nvPr/>
        </p:nvSpPr>
        <p:spPr>
          <a:xfrm>
            <a:off x="5203924" y="3478907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xmlns="" id="{0BEE3F84-06F5-D987-0DCF-9CFD1DBE18AF}"/>
              </a:ext>
            </a:extLst>
          </p:cNvPr>
          <p:cNvSpPr/>
          <p:nvPr/>
        </p:nvSpPr>
        <p:spPr>
          <a:xfrm>
            <a:off x="5203924" y="4259858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4524807-F0F0-1CF0-2126-099E3F0A0B89}"/>
              </a:ext>
            </a:extLst>
          </p:cNvPr>
          <p:cNvSpPr txBox="1"/>
          <p:nvPr/>
        </p:nvSpPr>
        <p:spPr>
          <a:xfrm>
            <a:off x="4256204" y="2507891"/>
            <a:ext cx="744494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Промт: Создай конспект урока по химии по теме «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Химические реакции: скорость, энергетика и обратимость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» для учеников 9 класса с использованием групповой формы работы. Используй приём «Верите ли вы…». Действуй как опытный учитель химии.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Сделай подробное описание групповой работы.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Напиши подробно критерии оценивания работы учеников.</a:t>
            </a:r>
          </a:p>
        </p:txBody>
      </p:sp>
    </p:spTree>
    <p:extLst>
      <p:ext uri="{BB962C8B-B14F-4D97-AF65-F5344CB8AC3E}">
        <p14:creationId xmlns:p14="http://schemas.microsoft.com/office/powerpoint/2010/main" val="74681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DCF01B6-3141-033C-4A38-0E273501D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57B33C7A-3125-5B59-8335-2266289F90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2FD58A30-6452-1177-46E2-A328AD6679C9}"/>
              </a:ext>
            </a:extLst>
          </p:cNvPr>
          <p:cNvSpPr/>
          <p:nvPr/>
        </p:nvSpPr>
        <p:spPr>
          <a:xfrm>
            <a:off x="4800600" y="599266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использования deepseek.com</a:t>
            </a:r>
            <a:endParaRPr lang="en-US" sz="3708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xmlns="" id="{6B912F50-DD7A-1D57-5AF4-4BB494B046E0}"/>
              </a:ext>
            </a:extLst>
          </p:cNvPr>
          <p:cNvSpPr/>
          <p:nvPr/>
        </p:nvSpPr>
        <p:spPr>
          <a:xfrm>
            <a:off x="5203924" y="3478907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xmlns="" id="{B43F374A-6012-1D46-F497-C15165D4B6B5}"/>
              </a:ext>
            </a:extLst>
          </p:cNvPr>
          <p:cNvSpPr/>
          <p:nvPr/>
        </p:nvSpPr>
        <p:spPr>
          <a:xfrm>
            <a:off x="5203924" y="4259858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5D692F0-0F30-FF10-93E1-A6112E2AB5AF}"/>
              </a:ext>
            </a:extLst>
          </p:cNvPr>
          <p:cNvSpPr txBox="1"/>
          <p:nvPr/>
        </p:nvSpPr>
        <p:spPr>
          <a:xfrm>
            <a:off x="4256204" y="2507891"/>
            <a:ext cx="744494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Промт: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Создай урок биологии для учеников 10 класса по  теме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"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Дигибридное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 скрещивание. 3 закон Менделя". Используй прием "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Фишбоун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"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Добавь групповую работу. Действуй как учитель высшей категории.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Добавь подробное описание групповой работы. Приведи пример «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Фишбоуна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». Напиши конкретные критерии оценивания учеников.</a:t>
            </a:r>
          </a:p>
        </p:txBody>
      </p:sp>
    </p:spTree>
    <p:extLst>
      <p:ext uri="{BB962C8B-B14F-4D97-AF65-F5344CB8AC3E}">
        <p14:creationId xmlns:p14="http://schemas.microsoft.com/office/powerpoint/2010/main" val="154259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4DE6FB5-3A94-D786-CD3A-38851EF7E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2DBD4159-51AD-0784-BB4F-5F0471861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B6D3FCF5-04DF-8B5B-2DE6-97AA26A3ADFF}"/>
              </a:ext>
            </a:extLst>
          </p:cNvPr>
          <p:cNvSpPr/>
          <p:nvPr/>
        </p:nvSpPr>
        <p:spPr>
          <a:xfrm>
            <a:off x="4800600" y="599266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использования deepseek.com</a:t>
            </a:r>
            <a:endParaRPr lang="en-US" sz="3708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xmlns="" id="{11D6C27E-61B4-3137-977A-D6DD30DB265D}"/>
              </a:ext>
            </a:extLst>
          </p:cNvPr>
          <p:cNvSpPr/>
          <p:nvPr/>
        </p:nvSpPr>
        <p:spPr>
          <a:xfrm>
            <a:off x="5203924" y="3478907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xmlns="" id="{9D283059-989D-041F-9358-8C37AC3BCDE0}"/>
              </a:ext>
            </a:extLst>
          </p:cNvPr>
          <p:cNvSpPr/>
          <p:nvPr/>
        </p:nvSpPr>
        <p:spPr>
          <a:xfrm>
            <a:off x="5203924" y="4259858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3E18C4-3446-A2CA-4F3B-B54C3738D4EC}"/>
              </a:ext>
            </a:extLst>
          </p:cNvPr>
          <p:cNvSpPr txBox="1"/>
          <p:nvPr/>
        </p:nvSpPr>
        <p:spPr>
          <a:xfrm>
            <a:off x="4256204" y="2507891"/>
            <a:ext cx="74449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Промт: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Сделай рабочий лист по биологии для ученика 10 класса с углубленным изучением биологии по теме "Сцепленное наследование генов»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hlinkClick r:id="rId4" action="ppaction://hlinkfile"/>
              </a:rPr>
              <a:t>Рабочий лист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654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Спасибо за тёплые слова! 😊 Очень рад, что материалы вам понравились. Если нужно что-то доработать или добавить (например, ещё больше задач, экспериментов или интерактивных элементов для урока) – просто скажите!  </a:t>
            </a:r>
          </a:p>
          <a:p>
            <a:endParaRPr lang="ru-RU" dirty="0"/>
          </a:p>
          <a:p>
            <a:r>
              <a:rPr lang="ru-RU" dirty="0"/>
              <a:t>Готов помочь сделать биологию ещё интереснее и понятнее для ваших учеников. 🧬✨  </a:t>
            </a:r>
          </a:p>
          <a:p>
            <a:endParaRPr lang="ru-RU" dirty="0"/>
          </a:p>
          <a:p>
            <a:r>
              <a:rPr lang="ru-RU" dirty="0"/>
              <a:t>**P.S.** Хотите, чтобы в следующий раз добавил:  </a:t>
            </a:r>
          </a:p>
          <a:p>
            <a:r>
              <a:rPr lang="ru-RU" dirty="0"/>
              <a:t>- Кейсы из современных генетических исследований?  </a:t>
            </a:r>
          </a:p>
          <a:p>
            <a:r>
              <a:rPr lang="ru-RU" dirty="0"/>
              <a:t>- Практикум по составлению генетических карт?  </a:t>
            </a:r>
          </a:p>
          <a:p>
            <a:r>
              <a:rPr lang="ru-RU" dirty="0"/>
              <a:t>- Креативные задания (например, "расшифруйте ДНК-последовательность мутантной дрозофилы")?  </a:t>
            </a:r>
          </a:p>
          <a:p>
            <a:endParaRPr lang="ru-RU" dirty="0"/>
          </a:p>
          <a:p>
            <a:r>
              <a:rPr lang="ru-RU" dirty="0"/>
              <a:t>Жду ваших идей! 🚀</a:t>
            </a:r>
          </a:p>
        </p:txBody>
      </p:sp>
    </p:spTree>
    <p:extLst>
      <p:ext uri="{BB962C8B-B14F-4D97-AF65-F5344CB8AC3E}">
        <p14:creationId xmlns:p14="http://schemas.microsoft.com/office/powerpoint/2010/main" val="395673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4DE6FB5-3A94-D786-CD3A-38851EF7E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2DBD4159-51AD-0784-BB4F-5F0471861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B6D3FCF5-04DF-8B5B-2DE6-97AA26A3ADFF}"/>
              </a:ext>
            </a:extLst>
          </p:cNvPr>
          <p:cNvSpPr/>
          <p:nvPr/>
        </p:nvSpPr>
        <p:spPr>
          <a:xfrm>
            <a:off x="4800601" y="146261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</a:t>
            </a:r>
            <a:r>
              <a:rPr lang="en-US" sz="3708" b="1" dirty="0" err="1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использования</a:t>
            </a: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perplexity.ai</a:t>
            </a:r>
            <a:endParaRPr lang="en-US" sz="3708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xmlns="" id="{11D6C27E-61B4-3137-977A-D6DD30DB265D}"/>
              </a:ext>
            </a:extLst>
          </p:cNvPr>
          <p:cNvSpPr/>
          <p:nvPr/>
        </p:nvSpPr>
        <p:spPr>
          <a:xfrm>
            <a:off x="5203924" y="3478907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xmlns="" id="{9D283059-989D-041F-9358-8C37AC3BCDE0}"/>
              </a:ext>
            </a:extLst>
          </p:cNvPr>
          <p:cNvSpPr/>
          <p:nvPr/>
        </p:nvSpPr>
        <p:spPr>
          <a:xfrm>
            <a:off x="5203924" y="4259858"/>
            <a:ext cx="6356152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endParaRPr lang="en-US" sz="1417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3E18C4-3446-A2CA-4F3B-B54C3738D4EC}"/>
              </a:ext>
            </a:extLst>
          </p:cNvPr>
          <p:cNvSpPr txBox="1"/>
          <p:nvPr/>
        </p:nvSpPr>
        <p:spPr>
          <a:xfrm>
            <a:off x="4747054" y="1480369"/>
            <a:ext cx="744494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Промт: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Напиши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промт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</a:rPr>
              <a:t> для создания урока биологии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04F4B72-DAA4-E586-C790-07D905479C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2176641"/>
            <a:ext cx="6113477" cy="46953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CF6ED6C-CB6A-3B25-2DE1-528E065C7E11}"/>
              </a:ext>
            </a:extLst>
          </p:cNvPr>
          <p:cNvSpPr txBox="1"/>
          <p:nvPr/>
        </p:nvSpPr>
        <p:spPr>
          <a:xfrm>
            <a:off x="7795470" y="881661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5"/>
              </a:rPr>
              <a:t>https://www.perplexity.ai</a:t>
            </a:r>
            <a:r>
              <a:rPr lang="ru-RU" sz="2400" dirty="0"/>
              <a:t> </a:t>
            </a:r>
            <a:r>
              <a:rPr lang="en-US" sz="2400" dirty="0"/>
              <a:t> </a:t>
            </a:r>
            <a:r>
              <a:rPr lang="ru-RU" sz="2400" dirty="0"/>
              <a:t> 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216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E08AB3-DA03-41B0-87E8-A4CAF44E5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Gerbera Light" panose="02000300000000000000" pitchFamily="50" charset="-52"/>
              </a:rPr>
              <a:t>@einshtein_bot</a:t>
            </a:r>
            <a:r>
              <a:rPr lang="en-US" sz="5400" dirty="0">
                <a:latin typeface="Gerbera Light" panose="02000300000000000000" pitchFamily="50" charset="-52"/>
              </a:rPr>
              <a:t/>
            </a:r>
            <a:br>
              <a:rPr lang="en-US" sz="5400" dirty="0">
                <a:latin typeface="Gerbera Light" panose="02000300000000000000" pitchFamily="50" charset="-52"/>
              </a:rPr>
            </a:br>
            <a:endParaRPr lang="ru-RU" sz="5400" dirty="0">
              <a:solidFill>
                <a:srgbClr val="00881B"/>
              </a:solidFill>
              <a:latin typeface="TomskObl2104" pitchFamily="50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89FC02-8FAE-4852-BBA5-39A1AEB0D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Gerbera Light" panose="02000300000000000000" pitchFamily="50" charset="-52"/>
            </a:endParaRPr>
          </a:p>
        </p:txBody>
      </p:sp>
      <p:sp>
        <p:nvSpPr>
          <p:cNvPr id="5" name="AutoShape 2" descr="😊">
            <a:extLst>
              <a:ext uri="{FF2B5EF4-FFF2-40B4-BE49-F238E27FC236}">
                <a16:creationId xmlns:a16="http://schemas.microsoft.com/office/drawing/2014/main" xmlns="" id="{5FCAD353-32DF-9341-8876-54A55418A4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195867F-A20E-1425-F299-1B3940B0472F}"/>
              </a:ext>
            </a:extLst>
          </p:cNvPr>
          <p:cNvSpPr txBox="1"/>
          <p:nvPr/>
        </p:nvSpPr>
        <p:spPr>
          <a:xfrm>
            <a:off x="1589014" y="1326483"/>
            <a:ext cx="612957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Хэй! Давно не виделись! 😊</a:t>
            </a:r>
          </a:p>
          <a:p>
            <a:endParaRPr lang="ru-RU" dirty="0"/>
          </a:p>
          <a:p>
            <a:r>
              <a:rPr lang="ru-RU" dirty="0"/>
              <a:t>Я тут обновился и научился новым трюкам, чтобы быть еще полезнее для тебя:</a:t>
            </a:r>
          </a:p>
          <a:p>
            <a:endParaRPr lang="ru-RU" dirty="0"/>
          </a:p>
          <a:p>
            <a:r>
              <a:rPr lang="ru-RU" dirty="0"/>
              <a:t>🔹 Теперь ты можешь просто наговорить мне свой вопрос – я распознаю твой голос!</a:t>
            </a:r>
          </a:p>
          <a:p>
            <a:endParaRPr lang="ru-RU" dirty="0"/>
          </a:p>
          <a:p>
            <a:r>
              <a:rPr lang="ru-RU" dirty="0"/>
              <a:t>🔹 Нужно быстро разобраться с текстом? Отправь мне небольшой документ, и я его проанализирую!</a:t>
            </a:r>
          </a:p>
          <a:p>
            <a:endParaRPr lang="ru-RU" dirty="0"/>
          </a:p>
          <a:p>
            <a:r>
              <a:rPr lang="ru-RU" dirty="0"/>
              <a:t>🔹 А еще я научился анализировать изображения! Присылай картинку, и я расскажу, что на ней изображено.</a:t>
            </a:r>
          </a:p>
          <a:p>
            <a:endParaRPr lang="ru-RU" dirty="0"/>
          </a:p>
          <a:p>
            <a:r>
              <a:rPr lang="ru-RU" dirty="0"/>
              <a:t>Давай протестируем мои новые возможности вместе? Жду тебя!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EB6E125-64C3-1535-10E1-9CA3FB3F4C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529" y="1594930"/>
            <a:ext cx="4178085" cy="417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0"/>
            <a:ext cx="48006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68515" y="743644"/>
            <a:ext cx="7625526" cy="1040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083"/>
              </a:lnSpc>
            </a:pPr>
            <a:r>
              <a:rPr lang="en-US" sz="3250" b="1" dirty="0" err="1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Примеры</a:t>
            </a:r>
            <a:r>
              <a:rPr lang="en-US" sz="32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</a:t>
            </a:r>
            <a:r>
              <a:rPr lang="ru-RU" sz="32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использования </a:t>
            </a:r>
            <a:r>
              <a:rPr lang="en-US" sz="3250" b="1" dirty="0" err="1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нейросетей</a:t>
            </a:r>
            <a:r>
              <a:rPr lang="en-US" sz="32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для создания презентаций</a:t>
            </a:r>
            <a:endParaRPr lang="en-US" sz="3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40" y="2055218"/>
            <a:ext cx="791071" cy="9493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82143" y="2213372"/>
            <a:ext cx="2081808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625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Сбор данных</a:t>
            </a:r>
            <a:endParaRPr lang="en-US" sz="1625" dirty="0"/>
          </a:p>
        </p:txBody>
      </p:sp>
      <p:sp>
        <p:nvSpPr>
          <p:cNvPr id="6" name="Text 2"/>
          <p:cNvSpPr/>
          <p:nvPr/>
        </p:nvSpPr>
        <p:spPr>
          <a:xfrm>
            <a:off x="1582143" y="2568377"/>
            <a:ext cx="5484118" cy="253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8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Выбор темы и определение ключевых аспектов презентации</a:t>
            </a:r>
            <a:endParaRPr lang="en-US" sz="120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40" y="3004542"/>
            <a:ext cx="791071" cy="117772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582142" y="3162697"/>
            <a:ext cx="2130227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625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Генерация слайдов</a:t>
            </a:r>
            <a:endParaRPr lang="en-US" sz="1625" dirty="0"/>
          </a:p>
        </p:txBody>
      </p:sp>
      <p:sp>
        <p:nvSpPr>
          <p:cNvPr id="9" name="Text 4"/>
          <p:cNvSpPr/>
          <p:nvPr/>
        </p:nvSpPr>
        <p:spPr>
          <a:xfrm>
            <a:off x="1582143" y="3517702"/>
            <a:ext cx="5484118" cy="5064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8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Автоматическое формирование визуального и текстового контента</a:t>
            </a:r>
            <a:endParaRPr lang="en-US" sz="1208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40" y="4182269"/>
            <a:ext cx="791071" cy="94932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582143" y="4340423"/>
            <a:ext cx="2081808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625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Редактирование</a:t>
            </a:r>
            <a:endParaRPr lang="en-US" sz="1625" dirty="0"/>
          </a:p>
        </p:txBody>
      </p:sp>
      <p:sp>
        <p:nvSpPr>
          <p:cNvPr id="12" name="Text 6"/>
          <p:cNvSpPr/>
          <p:nvPr/>
        </p:nvSpPr>
        <p:spPr>
          <a:xfrm>
            <a:off x="1582143" y="4695428"/>
            <a:ext cx="5484118" cy="253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8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Настройка стиля и деталей с учётом целевой аудитории</a:t>
            </a:r>
            <a:endParaRPr lang="en-US" sz="1208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40" y="5131594"/>
            <a:ext cx="791071" cy="94932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582143" y="5289748"/>
            <a:ext cx="2081808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625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Презентация</a:t>
            </a:r>
            <a:endParaRPr lang="en-US" sz="1625" dirty="0"/>
          </a:p>
        </p:txBody>
      </p:sp>
      <p:sp>
        <p:nvSpPr>
          <p:cNvPr id="15" name="Text 8"/>
          <p:cNvSpPr/>
          <p:nvPr/>
        </p:nvSpPr>
        <p:spPr>
          <a:xfrm>
            <a:off x="1582143" y="5644753"/>
            <a:ext cx="5484118" cy="253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8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Демонстрация и интерактивное взаимодействие с аудиторией</a:t>
            </a:r>
            <a:endParaRPr lang="en-US" sz="1208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647395E-094B-E74E-BEC0-BD611A9D1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4F1DEDF-6F89-80AB-696E-B31F043838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45" y="633595"/>
            <a:ext cx="414425" cy="47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B53EE81-BB86-EEAD-DF68-D3438473ED4B}"/>
              </a:ext>
            </a:extLst>
          </p:cNvPr>
          <p:cNvSpPr txBox="1"/>
          <p:nvPr/>
        </p:nvSpPr>
        <p:spPr>
          <a:xfrm>
            <a:off x="1060314" y="536637"/>
            <a:ext cx="7937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881B"/>
                </a:solidFill>
                <a:latin typeface="TomskObl2104" pitchFamily="50" charset="0"/>
              </a:rPr>
              <a:t>Правила </a:t>
            </a:r>
            <a:r>
              <a:rPr lang="ru-RU" sz="5400" dirty="0" err="1">
                <a:solidFill>
                  <a:srgbClr val="00881B"/>
                </a:solidFill>
                <a:latin typeface="TomskObl2104" pitchFamily="50" charset="0"/>
              </a:rPr>
              <a:t>промта</a:t>
            </a:r>
            <a:endParaRPr lang="ru-RU" sz="5400" dirty="0">
              <a:solidFill>
                <a:srgbClr val="00881B"/>
              </a:solidFill>
              <a:latin typeface="TomskObl2104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D0A724F-E528-9968-3494-8F882996B88E}"/>
              </a:ext>
            </a:extLst>
          </p:cNvPr>
          <p:cNvSpPr txBox="1"/>
          <p:nvPr/>
        </p:nvSpPr>
        <p:spPr>
          <a:xfrm>
            <a:off x="2108395" y="1750691"/>
            <a:ext cx="52918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erbera Light" panose="02000300000000000000" pitchFamily="50" charset="-52"/>
              </a:rPr>
              <a:t>Текст слайда</a:t>
            </a: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xmlns="" id="{CEE9728C-DC18-BDF7-3021-E53DAF3738CB}"/>
              </a:ext>
            </a:extLst>
          </p:cNvPr>
          <p:cNvSpPr/>
          <p:nvPr/>
        </p:nvSpPr>
        <p:spPr>
          <a:xfrm>
            <a:off x="640507" y="3047530"/>
            <a:ext cx="32570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18" name="Shape 1">
            <a:extLst>
              <a:ext uri="{FF2B5EF4-FFF2-40B4-BE49-F238E27FC236}">
                <a16:creationId xmlns:a16="http://schemas.microsoft.com/office/drawing/2014/main" xmlns="" id="{AA96EA98-A433-D5C8-B22A-6798F22A8A80}"/>
              </a:ext>
            </a:extLst>
          </p:cNvPr>
          <p:cNvSpPr/>
          <p:nvPr/>
        </p:nvSpPr>
        <p:spPr>
          <a:xfrm>
            <a:off x="1048856" y="2265208"/>
            <a:ext cx="3705463" cy="2883940"/>
          </a:xfrm>
          <a:prstGeom prst="roundRect">
            <a:avLst>
              <a:gd name="adj" fmla="val 1218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Уточнение формата ответа: </a:t>
            </a:r>
          </a:p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«Создай таблицу с основными группами организмов в биогеоценозе с их характеристиками и примерами»</a:t>
            </a:r>
            <a:endParaRPr lang="ru-RU" sz="2400" b="1" dirty="0">
              <a:solidFill>
                <a:srgbClr val="339966"/>
              </a:solidFill>
            </a:endParaRPr>
          </a:p>
        </p:txBody>
      </p:sp>
      <p:sp>
        <p:nvSpPr>
          <p:cNvPr id="19" name="Shape 1">
            <a:extLst>
              <a:ext uri="{FF2B5EF4-FFF2-40B4-BE49-F238E27FC236}">
                <a16:creationId xmlns:a16="http://schemas.microsoft.com/office/drawing/2014/main" xmlns="" id="{5A472E0E-F92A-35B0-1C23-6F3CBE22BE65}"/>
              </a:ext>
            </a:extLst>
          </p:cNvPr>
          <p:cNvSpPr/>
          <p:nvPr/>
        </p:nvSpPr>
        <p:spPr>
          <a:xfrm>
            <a:off x="5610922" y="2267082"/>
            <a:ext cx="5940571" cy="2883940"/>
          </a:xfrm>
          <a:prstGeom prst="roundRect">
            <a:avLst>
              <a:gd name="adj" fmla="val 1218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Уточнение роли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с позиции профессии : 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Действуй как</a:t>
            </a:r>
          </a:p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опытный педагог (методист)...»</a:t>
            </a:r>
          </a:p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или</a:t>
            </a:r>
          </a:p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«Ты опытный педагог с 20-летним стажем... »</a:t>
            </a:r>
          </a:p>
          <a:p>
            <a:pPr algn="ctr"/>
            <a:endParaRPr lang="ru-RU" sz="2400" b="1" dirty="0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31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1573008-7B7E-81FA-EC2D-0F3B62172E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349"/>
            <a:ext cx="12192000" cy="61913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E5F79B0-58DE-AA54-CE98-9C69E8CDE041}"/>
              </a:ext>
            </a:extLst>
          </p:cNvPr>
          <p:cNvSpPr txBox="1"/>
          <p:nvPr/>
        </p:nvSpPr>
        <p:spPr>
          <a:xfrm>
            <a:off x="4355984" y="207406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https://sokratic.ru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80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07315A8-6297-8266-E4A6-00D6EAE01D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20449"/>
            <a:ext cx="12192000" cy="441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6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57C7F5B-F606-41C8-9A76-7ED5394C72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368"/>
            <a:ext cx="12192000" cy="667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5F2D69E-457E-2C15-F9C9-41E71D3504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2797"/>
            <a:ext cx="12192000" cy="605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9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C8B7B8C-310A-F135-B399-C0FFE6698384}"/>
              </a:ext>
            </a:extLst>
          </p:cNvPr>
          <p:cNvSpPr txBox="1"/>
          <p:nvPr/>
        </p:nvSpPr>
        <p:spPr>
          <a:xfrm>
            <a:off x="3391249" y="201228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https://gamma.app</a:t>
            </a:r>
            <a:r>
              <a:rPr lang="ru-RU" dirty="0"/>
              <a:t> 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B486708-6E65-8272-930B-A10338D383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0559"/>
            <a:ext cx="12192000" cy="589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8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https://gamma.app</a:t>
            </a:r>
            <a:r>
              <a:rPr lang="ru-RU" dirty="0"/>
              <a:t> 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7171" y="8432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5D463171-02EF-7F0B-7D5F-30EDE9765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E4AC76F-5998-C8D3-2405-19F14A8A59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655"/>
            <a:ext cx="12192000" cy="609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1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66253A-70A3-61C4-9F90-C822B086C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A445051-0828-9074-0201-41AC77AF4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B63A1D1-98B7-C589-CB26-81E7B7A295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77275"/>
            <a:ext cx="12192000" cy="510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4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98E7A9-3E21-16ED-19F0-0339C5CDC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67EC7E-ABA2-A4A8-4C5B-199446BB7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39F929-4CBC-CBF2-287D-7F802CE886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22" y="0"/>
            <a:ext cx="11383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4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45BA0A-8FC0-B735-3D96-598E68DB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073140-77B7-4049-79B1-5EBF94520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2E9E863-F66D-78A5-A015-66C851F96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44" y="928338"/>
            <a:ext cx="11183911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8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7260A0-3AC6-04F1-AA03-064DEECD3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0B1DE7-B891-0D41-7A1A-315F78E12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F6B93D0-5C97-9DB7-AA3F-059E3FD385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287" y="0"/>
            <a:ext cx="9069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8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7C1884-D777-A681-9BAD-E7807AE86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C19019-F233-0F41-2A86-22601AD921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45" y="633595"/>
            <a:ext cx="414425" cy="47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0087225-6F80-0490-F358-9CFA9D9307BD}"/>
              </a:ext>
            </a:extLst>
          </p:cNvPr>
          <p:cNvSpPr txBox="1"/>
          <p:nvPr/>
        </p:nvSpPr>
        <p:spPr>
          <a:xfrm>
            <a:off x="1060314" y="536637"/>
            <a:ext cx="7937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881B"/>
                </a:solidFill>
                <a:latin typeface="TomskObl2104" pitchFamily="50" charset="0"/>
              </a:rPr>
              <a:t>Правила </a:t>
            </a:r>
            <a:r>
              <a:rPr lang="ru-RU" sz="5400" dirty="0" err="1">
                <a:solidFill>
                  <a:srgbClr val="00881B"/>
                </a:solidFill>
                <a:latin typeface="TomskObl2104" pitchFamily="50" charset="0"/>
              </a:rPr>
              <a:t>промта</a:t>
            </a:r>
            <a:endParaRPr lang="ru-RU" sz="5400" dirty="0">
              <a:solidFill>
                <a:srgbClr val="00881B"/>
              </a:solidFill>
              <a:latin typeface="TomskObl2104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A09A100-7576-39B0-431E-A77BFF4B838A}"/>
              </a:ext>
            </a:extLst>
          </p:cNvPr>
          <p:cNvSpPr txBox="1"/>
          <p:nvPr/>
        </p:nvSpPr>
        <p:spPr>
          <a:xfrm>
            <a:off x="2108395" y="1750691"/>
            <a:ext cx="52918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erbera Light" panose="02000300000000000000" pitchFamily="50" charset="-52"/>
              </a:rPr>
              <a:t>Текст слайда</a:t>
            </a: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xmlns="" id="{628DEC61-5F1F-D0DC-FF75-CF0A5DDBDBAB}"/>
              </a:ext>
            </a:extLst>
          </p:cNvPr>
          <p:cNvSpPr/>
          <p:nvPr/>
        </p:nvSpPr>
        <p:spPr>
          <a:xfrm>
            <a:off x="640507" y="3047530"/>
            <a:ext cx="32570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B613F02-5D37-CB31-1354-C3F63C54670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070" y="218345"/>
            <a:ext cx="9607202" cy="642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DF4F73-5B17-2DBF-EA08-272C275FC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B5DF31-4AC4-85AE-8346-9C066D957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B0817CC-630A-4534-C4BF-FFCBA711DE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1358"/>
            <a:ext cx="12192000" cy="619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1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03924" y="1325761"/>
            <a:ext cx="6356152" cy="11878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Использование Microsoft Sway</a:t>
            </a:r>
            <a:endParaRPr lang="en-US" sz="3708" dirty="0"/>
          </a:p>
        </p:txBody>
      </p:sp>
      <p:sp>
        <p:nvSpPr>
          <p:cNvPr id="4" name="Shape 1"/>
          <p:cNvSpPr/>
          <p:nvPr/>
        </p:nvSpPr>
        <p:spPr>
          <a:xfrm>
            <a:off x="5203924" y="2784376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5" name="Text 2"/>
          <p:cNvSpPr/>
          <p:nvPr/>
        </p:nvSpPr>
        <p:spPr>
          <a:xfrm>
            <a:off x="5790605" y="2846388"/>
            <a:ext cx="2478583" cy="5937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Интуитивный интерфейс</a:t>
            </a:r>
            <a:endParaRPr lang="en-US" sz="1833" dirty="0"/>
          </a:p>
        </p:txBody>
      </p:sp>
      <p:sp>
        <p:nvSpPr>
          <p:cNvPr id="6" name="Text 3"/>
          <p:cNvSpPr/>
          <p:nvPr/>
        </p:nvSpPr>
        <p:spPr>
          <a:xfrm>
            <a:off x="5790605" y="3548360"/>
            <a:ext cx="2478583" cy="866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Простой способ создавать интерактивный контент</a:t>
            </a:r>
            <a:endParaRPr lang="en-US" sz="1417" dirty="0"/>
          </a:p>
        </p:txBody>
      </p:sp>
      <p:sp>
        <p:nvSpPr>
          <p:cNvPr id="7" name="Shape 4"/>
          <p:cNvSpPr/>
          <p:nvPr/>
        </p:nvSpPr>
        <p:spPr>
          <a:xfrm>
            <a:off x="8494812" y="2784376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8" name="Text 5"/>
          <p:cNvSpPr/>
          <p:nvPr/>
        </p:nvSpPr>
        <p:spPr>
          <a:xfrm>
            <a:off x="9081493" y="2846388"/>
            <a:ext cx="2478583" cy="5937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Динамическое отображение</a:t>
            </a:r>
            <a:endParaRPr lang="en-US" sz="1833" dirty="0"/>
          </a:p>
        </p:txBody>
      </p:sp>
      <p:sp>
        <p:nvSpPr>
          <p:cNvPr id="9" name="Text 6"/>
          <p:cNvSpPr/>
          <p:nvPr/>
        </p:nvSpPr>
        <p:spPr>
          <a:xfrm>
            <a:off x="9081493" y="3548360"/>
            <a:ext cx="2478583" cy="866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Автоматическая адаптация под любые устройства</a:t>
            </a:r>
            <a:endParaRPr lang="en-US" sz="1417" dirty="0"/>
          </a:p>
        </p:txBody>
      </p:sp>
      <p:sp>
        <p:nvSpPr>
          <p:cNvPr id="10" name="Shape 7"/>
          <p:cNvSpPr/>
          <p:nvPr/>
        </p:nvSpPr>
        <p:spPr>
          <a:xfrm>
            <a:off x="5203924" y="4776192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11" name="Text 8"/>
          <p:cNvSpPr/>
          <p:nvPr/>
        </p:nvSpPr>
        <p:spPr>
          <a:xfrm>
            <a:off x="5790606" y="4838204"/>
            <a:ext cx="2375594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Интеграция AI</a:t>
            </a:r>
            <a:endParaRPr lang="en-US" sz="1833" dirty="0"/>
          </a:p>
        </p:txBody>
      </p:sp>
      <p:sp>
        <p:nvSpPr>
          <p:cNvPr id="12" name="Text 9"/>
          <p:cNvSpPr/>
          <p:nvPr/>
        </p:nvSpPr>
        <p:spPr>
          <a:xfrm>
            <a:off x="5790605" y="5243314"/>
            <a:ext cx="5769471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Поддержка нейросетей для улучшения содержания</a:t>
            </a:r>
            <a:endParaRPr lang="en-US" sz="1417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0FC1E1B-2EA6-60A5-E7C0-420BCCA37507}"/>
              </a:ext>
            </a:extLst>
          </p:cNvPr>
          <p:cNvSpPr txBox="1"/>
          <p:nvPr/>
        </p:nvSpPr>
        <p:spPr>
          <a:xfrm>
            <a:off x="4892879" y="312916"/>
            <a:ext cx="6094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4"/>
              </a:rPr>
              <a:t>https://sway.office.com</a:t>
            </a:r>
            <a:r>
              <a:rPr lang="ru-RU" sz="2400" dirty="0"/>
              <a:t> </a:t>
            </a:r>
            <a:r>
              <a:rPr lang="en-US" sz="2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212B13B-609D-8FE4-704C-FEB0207B4E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6559"/>
            <a:ext cx="12192000" cy="590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4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51FC2BF-F3C0-C24B-C7BE-70B080E921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8997"/>
            <a:ext cx="12192000" cy="60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71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1D4FC60-65AF-474B-57AA-A72C61C5F95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7352"/>
            <a:ext cx="12192000" cy="62106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DDE4035-25DC-0E06-2F08-095D76E49B9E}"/>
              </a:ext>
            </a:extLst>
          </p:cNvPr>
          <p:cNvSpPr txBox="1"/>
          <p:nvPr/>
        </p:nvSpPr>
        <p:spPr>
          <a:xfrm>
            <a:off x="3265415" y="0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https://www.sberbank.com/promo/kandinsky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99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BED8A5-4388-2F15-E8AB-800A8B2EA4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8362"/>
            <a:ext cx="12192000" cy="546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6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28935B-2B58-F449-358D-A93D0B01E7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408"/>
            <a:ext cx="12192000" cy="615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63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34C54B3-2014-D52E-3C30-D0EA5BAF90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5614"/>
            <a:ext cx="12192000" cy="60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9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E3B1C92-65D2-1D57-9BB3-95BE61783C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0077"/>
            <a:ext cx="12192000" cy="601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1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A36D6C3-CAFF-A74E-6026-ECD39ADCAC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10" y="0"/>
            <a:ext cx="11493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4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03924" y="1622723"/>
            <a:ext cx="5525493" cy="593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GPT-OPEN в педагогике</a:t>
            </a:r>
            <a:endParaRPr lang="en-US" sz="3708" dirty="0"/>
          </a:p>
        </p:txBody>
      </p:sp>
      <p:sp>
        <p:nvSpPr>
          <p:cNvPr id="4" name="Shape 1"/>
          <p:cNvSpPr/>
          <p:nvPr/>
        </p:nvSpPr>
        <p:spPr>
          <a:xfrm>
            <a:off x="5203924" y="2487414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5" name="Text 2"/>
          <p:cNvSpPr/>
          <p:nvPr/>
        </p:nvSpPr>
        <p:spPr>
          <a:xfrm>
            <a:off x="5790605" y="2549426"/>
            <a:ext cx="2478583" cy="5937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Автоматизация рутинных задач</a:t>
            </a:r>
            <a:endParaRPr lang="en-US" sz="1833" dirty="0"/>
          </a:p>
        </p:txBody>
      </p:sp>
      <p:sp>
        <p:nvSpPr>
          <p:cNvPr id="6" name="Text 3"/>
          <p:cNvSpPr/>
          <p:nvPr/>
        </p:nvSpPr>
        <p:spPr>
          <a:xfrm>
            <a:off x="5790605" y="3251398"/>
            <a:ext cx="2478583" cy="866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Помогает создавать учебные материалы и планы уроков быстрее.</a:t>
            </a:r>
            <a:endParaRPr lang="en-US" sz="1417" dirty="0"/>
          </a:p>
        </p:txBody>
      </p:sp>
      <p:sp>
        <p:nvSpPr>
          <p:cNvPr id="7" name="Shape 4"/>
          <p:cNvSpPr/>
          <p:nvPr/>
        </p:nvSpPr>
        <p:spPr>
          <a:xfrm>
            <a:off x="8494812" y="2487414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8" name="Text 5"/>
          <p:cNvSpPr/>
          <p:nvPr/>
        </p:nvSpPr>
        <p:spPr>
          <a:xfrm>
            <a:off x="9081493" y="2549426"/>
            <a:ext cx="2478583" cy="5937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Персонализация обучения</a:t>
            </a:r>
            <a:endParaRPr lang="en-US" sz="1833" dirty="0"/>
          </a:p>
        </p:txBody>
      </p:sp>
      <p:sp>
        <p:nvSpPr>
          <p:cNvPr id="9" name="Text 6"/>
          <p:cNvSpPr/>
          <p:nvPr/>
        </p:nvSpPr>
        <p:spPr>
          <a:xfrm>
            <a:off x="9081493" y="3251398"/>
            <a:ext cx="2478583" cy="866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Подстраивает задания под уровень каждого ученика.</a:t>
            </a:r>
            <a:endParaRPr lang="en-US" sz="1417" dirty="0"/>
          </a:p>
        </p:txBody>
      </p:sp>
      <p:sp>
        <p:nvSpPr>
          <p:cNvPr id="10" name="Shape 7"/>
          <p:cNvSpPr/>
          <p:nvPr/>
        </p:nvSpPr>
        <p:spPr>
          <a:xfrm>
            <a:off x="5203924" y="4479231"/>
            <a:ext cx="406202" cy="40620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ru-RU" sz="1500"/>
          </a:p>
        </p:txBody>
      </p:sp>
      <p:sp>
        <p:nvSpPr>
          <p:cNvPr id="11" name="Text 8"/>
          <p:cNvSpPr/>
          <p:nvPr/>
        </p:nvSpPr>
        <p:spPr>
          <a:xfrm>
            <a:off x="5790606" y="4541243"/>
            <a:ext cx="2670869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Поддержка обучения</a:t>
            </a:r>
            <a:endParaRPr lang="en-US" sz="1833" dirty="0"/>
          </a:p>
        </p:txBody>
      </p:sp>
      <p:sp>
        <p:nvSpPr>
          <p:cNvPr id="12" name="Text 9"/>
          <p:cNvSpPr/>
          <p:nvPr/>
        </p:nvSpPr>
        <p:spPr>
          <a:xfrm>
            <a:off x="5790605" y="4946353"/>
            <a:ext cx="5769471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Отвечает на вопросы, объясняет сложные темы доступно.</a:t>
            </a:r>
            <a:endParaRPr lang="en-US" sz="1417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D6F9555-192B-07D7-8CAE-6A702829A8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378" y="0"/>
            <a:ext cx="11447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1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82F261-E39F-4F09-F677-F67AB0E36A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318" y="0"/>
            <a:ext cx="9231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89407EB-B71A-D65C-D3CD-BD697589A5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9" y="0"/>
            <a:ext cx="9180286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1FBA32B-5FC1-FA6D-2CC2-CD11C935EDCD}"/>
              </a:ext>
            </a:extLst>
          </p:cNvPr>
          <p:cNvSpPr txBox="1"/>
          <p:nvPr/>
        </p:nvSpPr>
        <p:spPr>
          <a:xfrm>
            <a:off x="9655728" y="612396"/>
            <a:ext cx="224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3" action="ppaction://hlinkfile"/>
              </a:rPr>
              <a:t>Видео 1</a:t>
            </a:r>
            <a:endParaRPr lang="ru-RU" dirty="0"/>
          </a:p>
          <a:p>
            <a:r>
              <a:rPr lang="ru-RU" dirty="0">
                <a:hlinkClick r:id="rId4" action="ppaction://hlinkfile"/>
              </a:rPr>
              <a:t>Видео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6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0D7F6F4-3B04-69C7-0C3A-C7D1FB7DED4B}"/>
              </a:ext>
            </a:extLst>
          </p:cNvPr>
          <p:cNvSpPr txBox="1"/>
          <p:nvPr/>
        </p:nvSpPr>
        <p:spPr>
          <a:xfrm>
            <a:off x="3953312" y="16767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https://alice.yandex.ru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863216A-C825-2FC8-B85C-5CFDE7D41A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5480"/>
            <a:ext cx="12192000" cy="610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27B16DB-11A0-9218-3E22-8AF00F3A9A2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387"/>
            <a:ext cx="12192000" cy="59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2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8CEFBC-3603-9BA6-463E-F9E0D9CD6C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43016"/>
            <a:ext cx="12192000" cy="517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4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C51D053-6AE8-7E48-2AAF-180563179D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4390"/>
            <a:ext cx="12192000" cy="608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3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194C435-2381-698F-7526-964A9D84F06C}"/>
              </a:ext>
            </a:extLst>
          </p:cNvPr>
          <p:cNvSpPr txBox="1"/>
          <p:nvPr/>
        </p:nvSpPr>
        <p:spPr>
          <a:xfrm>
            <a:off x="3500306" y="16767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https://ask.chadgpt.ru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1A09FD-5B03-B0BA-7AA8-8B6D8483B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154"/>
            <a:ext cx="12192000" cy="629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2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AB69200-B1E2-D224-859F-8A6F3161B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125"/>
            <a:ext cx="12192000" cy="61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4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76A411A-E456-5AB0-7515-DD8EC3DF7D91}"/>
              </a:ext>
            </a:extLst>
          </p:cNvPr>
          <p:cNvSpPr txBox="1"/>
          <p:nvPr/>
        </p:nvSpPr>
        <p:spPr>
          <a:xfrm>
            <a:off x="3517085" y="176061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https://chat.qwen.ai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FCA498B-C9D0-8FD0-75E8-B95818BF6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6548"/>
            <a:ext cx="12192000" cy="540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15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0E1B40-F58F-9707-87E0-B53A21302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DA87685-705C-7D17-79B7-AE9C9D518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4DCF756-AF14-3583-9901-476CD4878A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937"/>
            <a:ext cx="12192000" cy="661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3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2ACFC3C-D1CC-0496-E6A0-BB546B0D8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148"/>
            <a:ext cx="12192000" cy="565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9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39E6A72-902D-744F-2AF6-F88C9DB6C623}"/>
              </a:ext>
            </a:extLst>
          </p:cNvPr>
          <p:cNvSpPr txBox="1"/>
          <p:nvPr/>
        </p:nvSpPr>
        <p:spPr>
          <a:xfrm>
            <a:off x="830510" y="1227257"/>
            <a:ext cx="10704352" cy="3241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400" b="1" kern="0" dirty="0">
                <a:solidFill>
                  <a:srgbClr val="0070C0"/>
                </a:solidFill>
                <a:effectLst/>
                <a:latin typeface="Gerbera Light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функции</a:t>
            </a:r>
            <a:endParaRPr lang="ru-RU" sz="2000" kern="100" dirty="0">
              <a:solidFill>
                <a:srgbClr val="0070C0"/>
              </a:solidFill>
              <a:effectLst/>
              <a:latin typeface="Gerber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0" dirty="0">
                <a:solidFill>
                  <a:srgbClr val="000000"/>
                </a:solidFill>
                <a:effectLst/>
                <a:latin typeface="Gerbera Light" panose="020003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Мощная генерация контента, логичный анализ текста.</a:t>
            </a:r>
            <a:endParaRPr lang="ru-RU" sz="1600" kern="100" dirty="0">
              <a:effectLst/>
              <a:latin typeface="Gerbera Light" panose="0200030000000000000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0" dirty="0">
                <a:solidFill>
                  <a:srgbClr val="000000"/>
                </a:solidFill>
                <a:effectLst/>
                <a:latin typeface="Gerbera Light" panose="020003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Хорошо работает с формальными структурами и пошаговыми оценками.</a:t>
            </a:r>
            <a:endParaRPr lang="ru-RU" sz="1600" kern="100" dirty="0">
              <a:effectLst/>
              <a:latin typeface="Gerbera Light" panose="0200030000000000000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0" dirty="0">
                <a:solidFill>
                  <a:srgbClr val="000000"/>
                </a:solidFill>
                <a:effectLst/>
                <a:latin typeface="Gerbera Light" panose="020003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Поддерживает создание обучающих материалов и шаблонов заданий.</a:t>
            </a:r>
            <a:endParaRPr lang="ru-RU" sz="1600" kern="100" dirty="0">
              <a:effectLst/>
              <a:latin typeface="Gerbera Light" panose="0200030000000000000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0" dirty="0">
                <a:solidFill>
                  <a:srgbClr val="000000"/>
                </a:solidFill>
                <a:effectLst/>
                <a:latin typeface="Gerbera Light" panose="020003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Корректно составляет критерии, особенно если задать шаблон или пример. Учитывает формальные параметры (структура, смысл, язык).</a:t>
            </a:r>
            <a:endParaRPr lang="ru-RU" sz="1600" kern="100" dirty="0">
              <a:effectLst/>
              <a:latin typeface="Gerbera Light" panose="0200030000000000000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800" kern="0" dirty="0">
                <a:solidFill>
                  <a:srgbClr val="000000"/>
                </a:solidFill>
                <a:effectLst/>
                <a:latin typeface="Gerbera Light" panose="020003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Проверяет работы по критериям. Может сравнить ответ с модельным и оценить по шкале (например, «0–2 балла» за каждый критерий).</a:t>
            </a:r>
            <a:endParaRPr lang="ru-RU" sz="1600" kern="100" dirty="0">
              <a:effectLst/>
              <a:latin typeface="Gerbera Light" panose="0200030000000000000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7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F102099-34F4-F4DA-3F15-70BE72058585}"/>
              </a:ext>
            </a:extLst>
          </p:cNvPr>
          <p:cNvSpPr txBox="1"/>
          <p:nvPr/>
        </p:nvSpPr>
        <p:spPr>
          <a:xfrm>
            <a:off x="2938245" y="192839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https://giga.chat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C605B72-F45E-6424-96A1-318BEC468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9745"/>
            <a:ext cx="12192000" cy="533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2D6F95-6116-807A-258A-88292210A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209"/>
            <a:ext cx="12192000" cy="611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25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80A519F-7D27-F74F-5E0C-9C82F4B2A62A}"/>
              </a:ext>
            </a:extLst>
          </p:cNvPr>
          <p:cNvSpPr txBox="1"/>
          <p:nvPr/>
        </p:nvSpPr>
        <p:spPr>
          <a:xfrm>
            <a:off x="1107347" y="1584438"/>
            <a:ext cx="8034556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Gerbera Light" panose="02000300000000000000"/>
              </a:rPr>
              <a:t>Основные функции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Основные функции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Генерация и структурирование тестовых заданий.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Формулировка оценочных критериев (по образцу ФГОС, ЕГЭ и др.).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Проверка письменных и тестовых ответов по критериям.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Рецензирование, выдача рекомендаций, выделение ошибок.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Корректно составляет критерии, особенно если задать шаблон или пример. Учитывает формальные параметры (структура, смысл, язык).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Gerbera Light" panose="02000300000000000000"/>
              </a:rPr>
              <a:t>Проверяет работы по критериям. Может сравнить ответ с модельным и оценить по шкале (например, «0–2 балла» за каждый критерий).</a:t>
            </a:r>
          </a:p>
          <a:p>
            <a:endParaRPr lang="ru-RU" b="1" dirty="0">
              <a:latin typeface="Gerbera Light" panose="020003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48255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20E5004-BDE6-479C-9298-B5B2E1B7BA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4071" y="229015"/>
            <a:ext cx="6121676" cy="6121676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7D2633E-EB7C-46B0-87DF-D59481E3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714" y="4417945"/>
            <a:ext cx="7181850" cy="7715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40000"/>
                    </a:prstClr>
                  </a:outerShdw>
                </a:effectLst>
                <a:latin typeface="TomskObl2104" pitchFamily="50" charset="0"/>
              </a:rPr>
              <a:t>Салтынская Надежда Николаевна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D8E30B65-3BA0-49C0-BEA4-DD621F1B2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747" y="5505451"/>
            <a:ext cx="6505575" cy="771526"/>
          </a:xfrm>
        </p:spPr>
        <p:txBody>
          <a:bodyPr>
            <a:normAutofit fontScale="70000" lnSpcReduction="2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rbera" panose="02000500000000000000" pitchFamily="50" charset="-52"/>
              </a:rPr>
              <a:t>учитель химии и биологии</a:t>
            </a:r>
            <a:br>
              <a:rPr lang="ru-RU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rbera" panose="02000500000000000000" pitchFamily="50" charset="-52"/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rbera" panose="02000500000000000000" pitchFamily="50" charset="-52"/>
              </a:rPr>
              <a:t>МАОУ «Молчановская СОШ №2» с. Молчаново, Молчановского района Томской области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02C5EC9-CAAB-4AB2-B7FE-101BD0C7DA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574" y="749968"/>
            <a:ext cx="2024695" cy="54088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9476FF1-8D8C-4393-9981-E58C2167BA0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761" y="1792741"/>
            <a:ext cx="2733878" cy="27338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A728608-F2E5-497E-9F3E-E15C3DFE21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270" y="4984788"/>
            <a:ext cx="358778" cy="40936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20E23C-7C1F-4CDB-8F20-ED2A6DA456E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8844" y="1043788"/>
            <a:ext cx="4492131" cy="44921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626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505073-14AA-7C0D-F84D-C00B65C3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BC8A34-96EE-40BE-CB36-BDF2B7804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B7BC5B0-ABC2-0630-1E4E-E509BFC2BD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2514"/>
            <a:ext cx="12192000" cy="615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1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1924" y="1995190"/>
            <a:ext cx="8401447" cy="593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66"/>
              </a:lnSpc>
            </a:pPr>
            <a:r>
              <a:rPr lang="en-US" sz="3708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Создание материалов для уроков</a:t>
            </a:r>
            <a:endParaRPr lang="en-US" sz="3708" dirty="0"/>
          </a:p>
        </p:txBody>
      </p:sp>
      <p:sp>
        <p:nvSpPr>
          <p:cNvPr id="3" name="Text 1"/>
          <p:cNvSpPr/>
          <p:nvPr/>
        </p:nvSpPr>
        <p:spPr>
          <a:xfrm>
            <a:off x="631925" y="3040360"/>
            <a:ext cx="2375594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 промтов</a:t>
            </a:r>
            <a:endParaRPr lang="en-US" sz="1833" dirty="0"/>
          </a:p>
        </p:txBody>
      </p:sp>
      <p:sp>
        <p:nvSpPr>
          <p:cNvPr id="4" name="Text 2"/>
          <p:cNvSpPr/>
          <p:nvPr/>
        </p:nvSpPr>
        <p:spPr>
          <a:xfrm>
            <a:off x="631924" y="3517702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Создай презентацию по биологии о клетке</a:t>
            </a:r>
            <a:endParaRPr lang="en-US" sz="1417" dirty="0"/>
          </a:p>
        </p:txBody>
      </p:sp>
      <p:sp>
        <p:nvSpPr>
          <p:cNvPr id="5" name="Text 3"/>
          <p:cNvSpPr/>
          <p:nvPr/>
        </p:nvSpPr>
        <p:spPr>
          <a:xfrm>
            <a:off x="631924" y="3869730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Подготовь список ключевых терминов </a:t>
            </a:r>
            <a:r>
              <a:rPr lang="en-US" sz="1417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</a:t>
            </a: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ru-RU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биологии</a:t>
            </a:r>
            <a:endParaRPr lang="en-US" sz="1417" dirty="0"/>
          </a:p>
        </p:txBody>
      </p:sp>
      <p:sp>
        <p:nvSpPr>
          <p:cNvPr id="6" name="Text 4"/>
          <p:cNvSpPr/>
          <p:nvPr/>
        </p:nvSpPr>
        <p:spPr>
          <a:xfrm>
            <a:off x="631924" y="4221758"/>
            <a:ext cx="5243810" cy="57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Сформируй план урока с вопросами для обсуждения</a:t>
            </a:r>
            <a:endParaRPr lang="en-US" sz="1417" dirty="0"/>
          </a:p>
        </p:txBody>
      </p:sp>
      <p:sp>
        <p:nvSpPr>
          <p:cNvPr id="7" name="Text 5"/>
          <p:cNvSpPr/>
          <p:nvPr/>
        </p:nvSpPr>
        <p:spPr>
          <a:xfrm>
            <a:off x="6322616" y="3040360"/>
            <a:ext cx="2375594" cy="296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833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Преимущества</a:t>
            </a:r>
            <a:endParaRPr lang="en-US" sz="1833" dirty="0"/>
          </a:p>
        </p:txBody>
      </p:sp>
      <p:sp>
        <p:nvSpPr>
          <p:cNvPr id="8" name="Text 6"/>
          <p:cNvSpPr/>
          <p:nvPr/>
        </p:nvSpPr>
        <p:spPr>
          <a:xfrm>
            <a:off x="6322616" y="3517702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Экономия времени на подготовку</a:t>
            </a:r>
            <a:endParaRPr lang="en-US" sz="1417" dirty="0"/>
          </a:p>
        </p:txBody>
      </p:sp>
      <p:sp>
        <p:nvSpPr>
          <p:cNvPr id="9" name="Text 7"/>
          <p:cNvSpPr/>
          <p:nvPr/>
        </p:nvSpPr>
        <p:spPr>
          <a:xfrm>
            <a:off x="6322616" y="3869730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Возможность быстро обновить материалы</a:t>
            </a:r>
            <a:endParaRPr lang="en-US" sz="1417" dirty="0"/>
          </a:p>
        </p:txBody>
      </p:sp>
      <p:sp>
        <p:nvSpPr>
          <p:cNvPr id="10" name="Text 8"/>
          <p:cNvSpPr/>
          <p:nvPr/>
        </p:nvSpPr>
        <p:spPr>
          <a:xfrm>
            <a:off x="6322616" y="4221758"/>
            <a:ext cx="5243810" cy="288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17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Доступ к актуальной информации и мультимедиа</a:t>
            </a:r>
            <a:endParaRPr lang="en-US" sz="1417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5731BDA-868D-BFF8-95C7-DBD892CA9C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215" y="4873213"/>
            <a:ext cx="8508999" cy="136155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F549932-1CE3-B721-AC6C-B46244CD15F0}"/>
              </a:ext>
            </a:extLst>
          </p:cNvPr>
          <p:cNvSpPr txBox="1"/>
          <p:nvPr/>
        </p:nvSpPr>
        <p:spPr>
          <a:xfrm>
            <a:off x="1819721" y="5077131"/>
            <a:ext cx="78377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Comic Sans MS" panose="030F0702030302020204" pitchFamily="66" charset="0"/>
              </a:rPr>
              <a:t>Промпт: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«Напиши план урока по  биологии для 10 класса на тему “Экосистемы”. Включи краткое объяснение темы, практическое задание и вопросы для обсуждения».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1080</Words>
  <Application>Microsoft Office PowerPoint</Application>
  <PresentationFormat>Широкоэкранный</PresentationFormat>
  <Paragraphs>196</Paragraphs>
  <Slides>75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8" baseType="lpstr">
      <vt:lpstr>Calibri</vt:lpstr>
      <vt:lpstr>Gerbera Light</vt:lpstr>
      <vt:lpstr>Times New Roman</vt:lpstr>
      <vt:lpstr>Montserrat</vt:lpstr>
      <vt:lpstr>Calibri Light</vt:lpstr>
      <vt:lpstr>Arial</vt:lpstr>
      <vt:lpstr>Gerbera</vt:lpstr>
      <vt:lpstr>Wingdings</vt:lpstr>
      <vt:lpstr>Comic Sans MS</vt:lpstr>
      <vt:lpstr>Lora</vt:lpstr>
      <vt:lpstr>TomskObl2104</vt:lpstr>
      <vt:lpstr>Barlow Bold</vt:lpstr>
      <vt:lpstr>Тема Office</vt:lpstr>
      <vt:lpstr>ИДЕИ ИСПОЛЬЗОВАНИЯ НЕЙРОСЕТИ В работе учителя</vt:lpstr>
      <vt:lpstr>Что такое нейросеть?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https://clck.ru/3NkSPr </vt:lpstr>
      <vt:lpstr>Ассистент преподавателя - https://edu-assist.me/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@einshtein_bot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https://gamma.app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Салтынская Надежда Николаевна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Алексеевич Зырянов</dc:creator>
  <cp:lastModifiedBy>Пользователь Windows</cp:lastModifiedBy>
  <cp:revision>115</cp:revision>
  <dcterms:created xsi:type="dcterms:W3CDTF">2025-07-14T10:33:41Z</dcterms:created>
  <dcterms:modified xsi:type="dcterms:W3CDTF">2025-08-20T14:24:49Z</dcterms:modified>
</cp:coreProperties>
</file>