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8" r:id="rId2"/>
    <p:sldId id="274" r:id="rId3"/>
    <p:sldId id="269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70" r:id="rId13"/>
  </p:sldIdLst>
  <p:sldSz cx="12192000" cy="6858000"/>
  <p:notesSz cx="6858000" cy="9144000"/>
  <p:embeddedFontLst>
    <p:embeddedFont>
      <p:font typeface="Calibri Light" panose="020F0302020204030204" pitchFamily="34" charset="0"/>
      <p:regular r:id="rId14"/>
      <p:italic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TomskObl2104" panose="020B0604020202020204" charset="0"/>
      <p:regular r:id="rId20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:p15="http://schemas.microsoft.com/office/powerpoint/2012/main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1316"/>
    <a:srgbClr val="005AA3"/>
    <a:srgbClr val="00881B"/>
    <a:srgbClr val="F54A02"/>
    <a:srgbClr val="BA4318"/>
    <a:srgbClr val="FE8455"/>
    <a:srgbClr val="378BCB"/>
    <a:srgbClr val="FF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59" d="100"/>
          <a:sy n="59" d="100"/>
        </p:scale>
        <p:origin x="42" y="180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675" y="3940355"/>
            <a:ext cx="5572125" cy="1200150"/>
          </a:xfrm>
          <a:noFill/>
        </p:spPr>
        <p:txBody>
          <a:bodyPr>
            <a:normAutofit fontScale="90000"/>
          </a:bodyPr>
          <a:lstStyle/>
          <a:p>
            <a:pPr algn="just"/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урочной и </a:t>
            </a:r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внеурочной </a:t>
            </a:r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</a:t>
            </a:r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</a:t>
            </a:r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биологии как </a:t>
            </a:r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условие </a:t>
            </a:r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успешной профориентации школьников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801" y="5386806"/>
            <a:ext cx="3943350" cy="733425"/>
          </a:xfrm>
        </p:spPr>
        <p:txBody>
          <a:bodyPr>
            <a:normAutofit fontScale="85000" lnSpcReduction="20000"/>
          </a:bodyPr>
          <a:lstStyle/>
          <a:p>
            <a:pPr algn="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Павлова Ольга Владимировна, учитель биологии МБОУ «Северская гимназия»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95" y="2118087"/>
            <a:ext cx="785180" cy="286825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151" y="5484646"/>
            <a:ext cx="358778" cy="537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Профориентация во внеурочной деятельности</a:t>
            </a: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26" y="2129631"/>
            <a:ext cx="3171824" cy="34750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Дни открытых дверей учебных заведений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Gerbera Light" panose="02000300000000000000" pitchFamily="50" charset="-52"/>
            </a:endParaRPr>
          </a:p>
          <a:p>
            <a:pPr marL="0" indent="0">
              <a:buNone/>
            </a:pPr>
            <a:endParaRPr lang="ru-RU" dirty="0">
              <a:latin typeface="Gerbera Light" panose="02000300000000000000" pitchFamily="50" charset="-52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169"/>
          <a:stretch/>
        </p:blipFill>
        <p:spPr>
          <a:xfrm>
            <a:off x="3213434" y="2129631"/>
            <a:ext cx="3134632" cy="40325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995" y="2129632"/>
            <a:ext cx="5376722" cy="4032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9915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Профориентация во внеурочной деятельности</a:t>
            </a: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26" y="2129631"/>
            <a:ext cx="3171824" cy="34750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Квесты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слеты, праздничные дни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Gerbera Light" panose="02000300000000000000" pitchFamily="50" charset="-52"/>
            </a:endParaRPr>
          </a:p>
          <a:p>
            <a:pPr marL="0" indent="0">
              <a:buNone/>
            </a:pPr>
            <a:endParaRPr lang="ru-RU" dirty="0">
              <a:latin typeface="Gerbera Light" panose="02000300000000000000" pitchFamily="50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695" y="1690688"/>
            <a:ext cx="6545179" cy="4908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2169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320E5004-BDE6-479C-9298-B5B2E1B7BA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071" y="229015"/>
            <a:ext cx="6121676" cy="6121676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797" y="4886325"/>
            <a:ext cx="8052665" cy="7715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Ольга </a:t>
            </a:r>
            <a:r>
              <a:rPr lang="ru-RU" sz="4800" dirty="0" err="1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павлова</a:t>
            </a:r>
            <a:r>
              <a:rPr lang="ru-RU" sz="4800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/>
            </a:r>
            <a:br>
              <a:rPr lang="ru-RU" sz="4800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</a:br>
            <a:r>
              <a:rPr lang="ru-RU" sz="4800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учитель биологии</a:t>
            </a:r>
            <a:br>
              <a:rPr lang="ru-RU" sz="4800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</a:br>
            <a:r>
              <a:rPr lang="ru-RU" sz="4800" dirty="0" err="1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мбоу</a:t>
            </a:r>
            <a:r>
              <a:rPr lang="ru-RU" sz="4800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 северская гимназия</a:t>
            </a:r>
            <a:endParaRPr lang="ru-RU" sz="4800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TomskObl2104" pitchFamily="50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="" xmlns:a16="http://schemas.microsoft.com/office/drawing/2014/main" id="{D8E30B65-3BA0-49C0-BEA4-DD621F1B2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747" y="5505451"/>
            <a:ext cx="6505575" cy="771526"/>
          </a:xfrm>
        </p:spPr>
        <p:txBody>
          <a:bodyPr/>
          <a:lstStyle/>
          <a:p>
            <a:pPr marL="0" indent="0" algn="r">
              <a:buNone/>
            </a:pPr>
            <a:r>
              <a:rPr lang="ru-RU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а</a:t>
            </a:r>
            <a:endParaRPr lang="ru-RU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Gerbera" panose="02000500000000000000" pitchFamily="50" charset="-52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F02C5EC9-CAAB-4AB2-B7FE-101BD0C7DA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574" y="749968"/>
            <a:ext cx="2024695" cy="54088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49476FF1-8D8C-4393-9981-E58C2167BA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61" y="1792741"/>
            <a:ext cx="2733878" cy="273387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720E23C-7C1F-4CDB-8F20-ED2A6DA456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844" y="1043788"/>
            <a:ext cx="4492131" cy="449213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36261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Профориентация в жизни школьника</a:t>
            </a: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26" y="1825625"/>
            <a:ext cx="5614988" cy="4351338"/>
          </a:xfrm>
        </p:spPr>
        <p:txBody>
          <a:bodyPr>
            <a:normAutofit lnSpcReduction="10000"/>
          </a:bodyPr>
          <a:lstStyle/>
          <a:p>
            <a:pPr marL="514350" indent="-514350" algn="just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профессиональных предпочтений</a:t>
            </a:r>
          </a:p>
          <a:p>
            <a:pPr marL="514350" indent="-514350" algn="just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личных качеств</a:t>
            </a:r>
          </a:p>
          <a:p>
            <a:pPr marL="514350" indent="-514350" algn="just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мотивации к обучению</a:t>
            </a:r>
          </a:p>
          <a:p>
            <a:pPr marL="514350" indent="-514350" algn="just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трудовой деятельности</a:t>
            </a:r>
          </a:p>
          <a:p>
            <a:pPr marL="514350" indent="-514350" algn="just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осознанного выбора</a:t>
            </a:r>
          </a:p>
          <a:p>
            <a:pPr marL="0" indent="0" algn="just">
              <a:buNone/>
            </a:pPr>
            <a:endParaRPr lang="ru-RU" dirty="0">
              <a:latin typeface="Gerbera Light" panose="02000300000000000000" pitchFamily="50" charset="-52"/>
            </a:endParaRPr>
          </a:p>
        </p:txBody>
      </p:sp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825625"/>
            <a:ext cx="5991570" cy="3989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1627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Профориентация на уроке биологии</a:t>
            </a: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26" y="1825625"/>
            <a:ext cx="5786438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Лекции специалистов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Медиков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Экологов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Ученых</a:t>
            </a:r>
          </a:p>
          <a:p>
            <a:pPr algn="just"/>
            <a:endParaRPr lang="ru-RU" dirty="0" smtClean="0">
              <a:latin typeface="Gerbera Light" panose="02000300000000000000" pitchFamily="50" charset="-52"/>
            </a:endParaRPr>
          </a:p>
          <a:p>
            <a:pPr marL="0" indent="0" algn="just">
              <a:buNone/>
            </a:pPr>
            <a:endParaRPr lang="ru-RU" dirty="0">
              <a:latin typeface="Gerbera Light" panose="02000300000000000000" pitchFamily="50" charset="-52"/>
            </a:endParaRPr>
          </a:p>
        </p:txBody>
      </p:sp>
      <p:pic>
        <p:nvPicPr>
          <p:cNvPr id="1028" name="Picture 4" descr="♻️Северском районе прошли уроки экологической грамотности &#10; - 9907531275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762" y="1939924"/>
            <a:ext cx="3429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Профориентация </a:t>
            </a:r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на уроке биологии</a:t>
            </a: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26" y="1825625"/>
            <a:ext cx="2328862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Практические занятия и лабораторные исследования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Gerbera Light" panose="02000300000000000000" pitchFamily="50" charset="-52"/>
            </a:endParaRPr>
          </a:p>
          <a:p>
            <a:pPr marL="0" indent="0" algn="just">
              <a:buNone/>
            </a:pPr>
            <a:endParaRPr lang="ru-RU" dirty="0">
              <a:latin typeface="Gerbera Light" panose="02000300000000000000" pitchFamily="50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2857" y="2272504"/>
            <a:ext cx="2593181" cy="34575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382" y="2272504"/>
            <a:ext cx="4663296" cy="3457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632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Профориентация на уроке биологии</a:t>
            </a: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26" y="2129631"/>
            <a:ext cx="3171824" cy="34750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гры, моделирующие профессиональные ситуации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Gerbera Light" panose="02000300000000000000" pitchFamily="50" charset="-52"/>
            </a:endParaRPr>
          </a:p>
          <a:p>
            <a:pPr marL="0" indent="0">
              <a:buNone/>
            </a:pPr>
            <a:endParaRPr lang="ru-RU" dirty="0">
              <a:latin typeface="Gerbera Light" panose="02000300000000000000" pitchFamily="50" charset="-52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6150" y="2129631"/>
            <a:ext cx="2807494" cy="37433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6575" y="2129631"/>
            <a:ext cx="4991100" cy="374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5225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Профориентация на уроке биологии</a:t>
            </a: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26" y="2129631"/>
            <a:ext cx="3171824" cy="34750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 на предприятия и в учреждения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Gerbera Light" panose="02000300000000000000" pitchFamily="50" charset="-52"/>
            </a:endParaRPr>
          </a:p>
          <a:p>
            <a:pPr marL="0" indent="0">
              <a:buNone/>
            </a:pPr>
            <a:endParaRPr lang="ru-RU" dirty="0">
              <a:latin typeface="Gerbera Light" panose="02000300000000000000" pitchFamily="50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076" y="2236589"/>
            <a:ext cx="4348162" cy="32611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313" y="1720850"/>
            <a:ext cx="3219450" cy="429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783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Профориентация на уроке биологии</a:t>
            </a: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129631"/>
            <a:ext cx="3171824" cy="34750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Проектно-исследовательская деятельность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Gerbera Light" panose="02000300000000000000" pitchFamily="50" charset="-52"/>
            </a:endParaRPr>
          </a:p>
          <a:p>
            <a:pPr marL="0" indent="0">
              <a:buNone/>
            </a:pPr>
            <a:endParaRPr lang="ru-RU" dirty="0">
              <a:latin typeface="Gerbera Light" panose="02000300000000000000" pitchFamily="50" charset="-52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007" y="1856915"/>
            <a:ext cx="4796534" cy="35974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948" y="3168356"/>
            <a:ext cx="4630768" cy="3473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006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Профориентация на уроке биологии</a:t>
            </a: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26" y="2129631"/>
            <a:ext cx="3171824" cy="34750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документальных фильмов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Gerbera Light" panose="02000300000000000000" pitchFamily="50" charset="-52"/>
            </a:endParaRPr>
          </a:p>
          <a:p>
            <a:pPr marL="0" indent="0">
              <a:buNone/>
            </a:pPr>
            <a:endParaRPr lang="ru-RU" dirty="0">
              <a:latin typeface="Gerbera Light" panose="02000300000000000000" pitchFamily="50" charset="-52"/>
            </a:endParaRPr>
          </a:p>
        </p:txBody>
      </p:sp>
      <p:pic>
        <p:nvPicPr>
          <p:cNvPr id="1026" name="Picture 2" descr="https://avatars.mds.yandex.net/i?id=ae7d03b69ad13977cd8c3c201064fbec8fefabb4-10917150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6149" y="2129631"/>
            <a:ext cx="6104467" cy="3433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75803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Профориентация во внеурочной деятельности</a:t>
            </a: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26" y="2129631"/>
            <a:ext cx="3171824" cy="34750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Творческие конкурсы и выставки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Gerbera Light" panose="02000300000000000000" pitchFamily="50" charset="-52"/>
            </a:endParaRPr>
          </a:p>
          <a:p>
            <a:pPr marL="0" indent="0">
              <a:buNone/>
            </a:pPr>
            <a:endParaRPr lang="ru-RU" dirty="0">
              <a:latin typeface="Gerbera Light" panose="02000300000000000000" pitchFamily="50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40826" y="2417816"/>
            <a:ext cx="4276974" cy="32077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221" y="1883194"/>
            <a:ext cx="5702632" cy="4276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7693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633</TotalTime>
  <Words>125</Words>
  <Application>Microsoft Office PowerPoint</Application>
  <PresentationFormat>Широкоэкранный</PresentationFormat>
  <Paragraphs>31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Times New Roman</vt:lpstr>
      <vt:lpstr>Gerbera Light</vt:lpstr>
      <vt:lpstr>Calibri Light</vt:lpstr>
      <vt:lpstr>Arial</vt:lpstr>
      <vt:lpstr>Gerbera</vt:lpstr>
      <vt:lpstr>Calibri</vt:lpstr>
      <vt:lpstr>TomskObl2104</vt:lpstr>
      <vt:lpstr>Тема Office</vt:lpstr>
      <vt:lpstr>Организация урочной и внеурочной деятельности учителя биологии как условие успешной профориентации школьников</vt:lpstr>
      <vt:lpstr>Профориентация в жизни школьника</vt:lpstr>
      <vt:lpstr>Профориентация на уроке биологии</vt:lpstr>
      <vt:lpstr>Профориентация на уроке биологии</vt:lpstr>
      <vt:lpstr>Профориентация на уроке биологии</vt:lpstr>
      <vt:lpstr>Профориентация на уроке биологии</vt:lpstr>
      <vt:lpstr>Профориентация на уроке биологии</vt:lpstr>
      <vt:lpstr>Профориентация на уроке биологии</vt:lpstr>
      <vt:lpstr>Профориентация во внеурочной деятельности</vt:lpstr>
      <vt:lpstr>Профориентация во внеурочной деятельности</vt:lpstr>
      <vt:lpstr>Профориентация во внеурочной деятельности</vt:lpstr>
      <vt:lpstr>Ольга павлова учитель биологии мбоу северская гимназия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User</cp:lastModifiedBy>
  <cp:revision>118</cp:revision>
  <dcterms:created xsi:type="dcterms:W3CDTF">2025-07-14T10:33:41Z</dcterms:created>
  <dcterms:modified xsi:type="dcterms:W3CDTF">2025-08-20T18:06:34Z</dcterms:modified>
</cp:coreProperties>
</file>