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68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pbmolokov\AppData\Local\Microsoft\Windows\INetCache\IE\SGCXVC3I\&#1052;&#1086;&#1076;&#1091;&#1083;&#1100;_2_&#1057;&#1072;&#1093;&#1072;&#1088;&#1086;&#1079;&#1072;%5b1%5d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pbmolokov\Downloads\&#1055;&#1088;&#1086;&#1073;&#1072;%20H3PO4.csv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/>
              <a:t>Градуировочный график по плотности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9.3503034848925387E-2"/>
                  <c:y val="-3.3269360510901308E-3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trendlineLbl>
          </c:trendline>
          <c:xVal>
            <c:numRef>
              <c:f>'[Модуль_2_Сахароза(1).xlsx]Лист1'!$B$46:$B$49</c:f>
              <c:numCache>
                <c:formatCode>General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20</c:v>
                </c:pt>
              </c:numCache>
            </c:numRef>
          </c:xVal>
          <c:yVal>
            <c:numRef>
              <c:f>'[Модуль_2_Сахароза(1).xlsx]Лист1'!$C$46:$C$49</c:f>
              <c:numCache>
                <c:formatCode>0</c:formatCode>
                <c:ptCount val="4"/>
                <c:pt idx="0">
                  <c:v>1018.983665691839</c:v>
                </c:pt>
                <c:pt idx="1">
                  <c:v>1038.7020379333985</c:v>
                </c:pt>
                <c:pt idx="2">
                  <c:v>1059.2098294672176</c:v>
                </c:pt>
                <c:pt idx="3">
                  <c:v>1080.5320539833815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C0E-46B5-9AB8-E7E658AFABF9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'[Модуль_2_Сахароза(1).xlsx]Лист1'!$B$50</c:f>
              <c:numCache>
                <c:formatCode>0.0</c:formatCode>
                <c:ptCount val="1"/>
                <c:pt idx="0">
                  <c:v>20.971509219159735</c:v>
                </c:pt>
              </c:numCache>
            </c:numRef>
          </c:xVal>
          <c:yVal>
            <c:numRef>
              <c:f>'[Модуль_2_Сахароза(1).xlsx]Лист1'!$C$50</c:f>
              <c:numCache>
                <c:formatCode>0</c:formatCode>
                <c:ptCount val="1"/>
                <c:pt idx="0">
                  <c:v>1084.116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C0E-46B5-9AB8-E7E658AFAB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712448"/>
        <c:axId val="36714752"/>
      </c:scatterChart>
      <c:valAx>
        <c:axId val="367124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Концентрация,</a:t>
                </a:r>
                <a:r>
                  <a:rPr lang="ru-RU" baseline="0"/>
                  <a:t> %</a:t>
                </a:r>
                <a:endParaRPr lang="ru-RU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714752"/>
        <c:crosses val="autoZero"/>
        <c:crossBetween val="midCat"/>
      </c:valAx>
      <c:valAx>
        <c:axId val="36714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Плотность, кг/м</a:t>
                </a:r>
                <a:r>
                  <a:rPr lang="ru-RU" baseline="30000"/>
                  <a:t>3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7124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Кривая</a:t>
            </a:r>
            <a:r>
              <a:rPr lang="ru-RU" baseline="0" dirty="0"/>
              <a:t> </a:t>
            </a:r>
            <a:r>
              <a:rPr lang="ru-RU" baseline="0" dirty="0" smtClean="0"/>
              <a:t>титрования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'Проба H3PO4'!$E$2:$E$62</c:f>
              <c:numCache>
                <c:formatCode>General</c:formatCode>
                <c:ptCount val="61"/>
                <c:pt idx="0">
                  <c:v>0</c:v>
                </c:pt>
                <c:pt idx="1">
                  <c:v>0.49999999999991118</c:v>
                </c:pt>
                <c:pt idx="2">
                  <c:v>1</c:v>
                </c:pt>
                <c:pt idx="3">
                  <c:v>1.5000000000000107</c:v>
                </c:pt>
                <c:pt idx="4">
                  <c:v>2</c:v>
                </c:pt>
                <c:pt idx="5">
                  <c:v>2.5000000000000107</c:v>
                </c:pt>
                <c:pt idx="6">
                  <c:v>3</c:v>
                </c:pt>
                <c:pt idx="7">
                  <c:v>3.5000000000000107</c:v>
                </c:pt>
                <c:pt idx="8">
                  <c:v>4</c:v>
                </c:pt>
                <c:pt idx="9">
                  <c:v>4.5000000000000107</c:v>
                </c:pt>
                <c:pt idx="10">
                  <c:v>5</c:v>
                </c:pt>
                <c:pt idx="11">
                  <c:v>5.5000000000000107</c:v>
                </c:pt>
                <c:pt idx="12">
                  <c:v>6</c:v>
                </c:pt>
                <c:pt idx="13">
                  <c:v>6.5000000000000107</c:v>
                </c:pt>
                <c:pt idx="14">
                  <c:v>7</c:v>
                </c:pt>
                <c:pt idx="15">
                  <c:v>7.5000000000000107</c:v>
                </c:pt>
                <c:pt idx="16">
                  <c:v>8</c:v>
                </c:pt>
                <c:pt idx="17">
                  <c:v>8.5000000000000107</c:v>
                </c:pt>
                <c:pt idx="18">
                  <c:v>9</c:v>
                </c:pt>
                <c:pt idx="19">
                  <c:v>9.5000000000000107</c:v>
                </c:pt>
                <c:pt idx="20">
                  <c:v>10</c:v>
                </c:pt>
                <c:pt idx="21">
                  <c:v>10.500000000000011</c:v>
                </c:pt>
                <c:pt idx="22">
                  <c:v>11</c:v>
                </c:pt>
                <c:pt idx="23">
                  <c:v>11.500000000000011</c:v>
                </c:pt>
                <c:pt idx="24">
                  <c:v>12</c:v>
                </c:pt>
                <c:pt idx="25">
                  <c:v>12.500000000000011</c:v>
                </c:pt>
                <c:pt idx="26">
                  <c:v>13</c:v>
                </c:pt>
                <c:pt idx="27">
                  <c:v>13.500000000000011</c:v>
                </c:pt>
                <c:pt idx="28">
                  <c:v>14</c:v>
                </c:pt>
                <c:pt idx="29">
                  <c:v>14.500000000000011</c:v>
                </c:pt>
                <c:pt idx="30">
                  <c:v>15</c:v>
                </c:pt>
                <c:pt idx="31">
                  <c:v>15.500000000000011</c:v>
                </c:pt>
                <c:pt idx="32">
                  <c:v>16</c:v>
                </c:pt>
                <c:pt idx="33">
                  <c:v>16.500000000000011</c:v>
                </c:pt>
                <c:pt idx="34">
                  <c:v>17</c:v>
                </c:pt>
                <c:pt idx="35">
                  <c:v>17.500000000000011</c:v>
                </c:pt>
                <c:pt idx="36">
                  <c:v>18</c:v>
                </c:pt>
                <c:pt idx="37">
                  <c:v>18.500000000000011</c:v>
                </c:pt>
                <c:pt idx="38">
                  <c:v>19</c:v>
                </c:pt>
                <c:pt idx="39">
                  <c:v>19.500000000000011</c:v>
                </c:pt>
                <c:pt idx="40">
                  <c:v>20</c:v>
                </c:pt>
                <c:pt idx="41">
                  <c:v>20.500000000000011</c:v>
                </c:pt>
                <c:pt idx="42">
                  <c:v>21</c:v>
                </c:pt>
                <c:pt idx="43">
                  <c:v>21.500000000000011</c:v>
                </c:pt>
                <c:pt idx="44">
                  <c:v>22</c:v>
                </c:pt>
                <c:pt idx="45">
                  <c:v>22.500000000000011</c:v>
                </c:pt>
                <c:pt idx="46">
                  <c:v>23</c:v>
                </c:pt>
                <c:pt idx="47">
                  <c:v>23.500000000000011</c:v>
                </c:pt>
                <c:pt idx="48">
                  <c:v>24</c:v>
                </c:pt>
                <c:pt idx="49">
                  <c:v>24.500000000000011</c:v>
                </c:pt>
                <c:pt idx="50">
                  <c:v>25</c:v>
                </c:pt>
                <c:pt idx="51">
                  <c:v>25.500000000000011</c:v>
                </c:pt>
                <c:pt idx="52">
                  <c:v>26</c:v>
                </c:pt>
                <c:pt idx="53">
                  <c:v>26.500000000000011</c:v>
                </c:pt>
                <c:pt idx="54">
                  <c:v>27</c:v>
                </c:pt>
                <c:pt idx="55">
                  <c:v>27.500000000000011</c:v>
                </c:pt>
                <c:pt idx="56">
                  <c:v>28</c:v>
                </c:pt>
                <c:pt idx="57">
                  <c:v>28.500000000000011</c:v>
                </c:pt>
                <c:pt idx="58">
                  <c:v>29</c:v>
                </c:pt>
                <c:pt idx="59">
                  <c:v>29.500000000000011</c:v>
                </c:pt>
                <c:pt idx="60">
                  <c:v>30</c:v>
                </c:pt>
              </c:numCache>
            </c:numRef>
          </c:xVal>
          <c:yVal>
            <c:numRef>
              <c:f>'Проба H3PO4'!$G$2:$G$62</c:f>
              <c:numCache>
                <c:formatCode>General</c:formatCode>
                <c:ptCount val="61"/>
                <c:pt idx="0">
                  <c:v>1.6212523868008599</c:v>
                </c:pt>
                <c:pt idx="1">
                  <c:v>1.68509803574371</c:v>
                </c:pt>
                <c:pt idx="2">
                  <c:v>1.74860082707608</c:v>
                </c:pt>
                <c:pt idx="3">
                  <c:v>1.81185941658468</c:v>
                </c:pt>
                <c:pt idx="4">
                  <c:v>1.87501516589534</c:v>
                </c:pt>
                <c:pt idx="5">
                  <c:v>1.9382646182226799</c:v>
                </c:pt>
                <c:pt idx="6">
                  <c:v>2.0018704388627602</c:v>
                </c:pt>
                <c:pt idx="7">
                  <c:v>2.0661563700660301</c:v>
                </c:pt>
                <c:pt idx="8">
                  <c:v>2.1315342338471299</c:v>
                </c:pt>
                <c:pt idx="9">
                  <c:v>2.1985184573390502</c:v>
                </c:pt>
                <c:pt idx="10">
                  <c:v>2.2677725334694401</c:v>
                </c:pt>
                <c:pt idx="11">
                  <c:v>2.34012584071235</c:v>
                </c:pt>
                <c:pt idx="12">
                  <c:v>2.4166847982580899</c:v>
                </c:pt>
                <c:pt idx="13">
                  <c:v>2.4989585491224702</c:v>
                </c:pt>
                <c:pt idx="14">
                  <c:v>2.5891319112516298</c:v>
                </c:pt>
                <c:pt idx="15">
                  <c:v>2.6905565069094299</c:v>
                </c:pt>
                <c:pt idx="16">
                  <c:v>2.80878318942155</c:v>
                </c:pt>
                <c:pt idx="17">
                  <c:v>2.9541236961350301</c:v>
                </c:pt>
                <c:pt idx="18">
                  <c:v>3.1496736153003599</c:v>
                </c:pt>
                <c:pt idx="19">
                  <c:v>3.4684013644129901</c:v>
                </c:pt>
                <c:pt idx="20">
                  <c:v>4.6957605401803502</c:v>
                </c:pt>
                <c:pt idx="21">
                  <c:v>5.9268252543709199</c:v>
                </c:pt>
                <c:pt idx="22">
                  <c:v>6.2501006008817299</c:v>
                </c:pt>
                <c:pt idx="23">
                  <c:v>6.4507720693539401</c:v>
                </c:pt>
                <c:pt idx="24">
                  <c:v>6.60194548806043</c:v>
                </c:pt>
                <c:pt idx="25">
                  <c:v>6.7268291821571697</c:v>
                </c:pt>
                <c:pt idx="26">
                  <c:v>6.8359438823464496</c:v>
                </c:pt>
                <c:pt idx="27">
                  <c:v>6.9350546442195302</c:v>
                </c:pt>
                <c:pt idx="28">
                  <c:v>7.0277880233612198</c:v>
                </c:pt>
                <c:pt idx="29">
                  <c:v>7.1167148852500004</c:v>
                </c:pt>
                <c:pt idx="30">
                  <c:v>7.2038504527924303</c:v>
                </c:pt>
                <c:pt idx="31">
                  <c:v>7.2909877789147899</c:v>
                </c:pt>
                <c:pt idx="32">
                  <c:v>7.37991583233784</c:v>
                </c:pt>
                <c:pt idx="33">
                  <c:v>7.4726547373499796</c:v>
                </c:pt>
                <c:pt idx="34">
                  <c:v>7.5717719758028599</c:v>
                </c:pt>
                <c:pt idx="35">
                  <c:v>7.6808949280415497</c:v>
                </c:pt>
                <c:pt idx="36">
                  <c:v>7.8057969031722099</c:v>
                </c:pt>
                <c:pt idx="37">
                  <c:v>7.9569894173849303</c:v>
                </c:pt>
                <c:pt idx="38">
                  <c:v>8.1576941909165708</c:v>
                </c:pt>
                <c:pt idx="39">
                  <c:v>8.48108663484172</c:v>
                </c:pt>
                <c:pt idx="40">
                  <c:v>9.7342494697856097</c:v>
                </c:pt>
                <c:pt idx="41">
                  <c:v>10.9658687255783</c:v>
                </c:pt>
                <c:pt idx="42">
                  <c:v>11.265263382197</c:v>
                </c:pt>
                <c:pt idx="43">
                  <c:v>11.440484521620199</c:v>
                </c:pt>
                <c:pt idx="44">
                  <c:v>11.564563025187001</c:v>
                </c:pt>
                <c:pt idx="45">
                  <c:v>11.660535732619</c:v>
                </c:pt>
                <c:pt idx="46">
                  <c:v>11.7386597157327</c:v>
                </c:pt>
                <c:pt idx="47">
                  <c:v>11.8044301124262</c:v>
                </c:pt>
                <c:pt idx="48">
                  <c:v>11.861154985704699</c:v>
                </c:pt>
                <c:pt idx="49">
                  <c:v>11.910925007879399</c:v>
                </c:pt>
                <c:pt idx="50">
                  <c:v>11.955184315957201</c:v>
                </c:pt>
                <c:pt idx="51">
                  <c:v>11.995006668361899</c:v>
                </c:pt>
                <c:pt idx="52">
                  <c:v>12.031156609720799</c:v>
                </c:pt>
                <c:pt idx="53">
                  <c:v>12.0641767318298</c:v>
                </c:pt>
                <c:pt idx="54">
                  <c:v>12.094627188406999</c:v>
                </c:pt>
                <c:pt idx="55">
                  <c:v>12.122689901778299</c:v>
                </c:pt>
                <c:pt idx="56">
                  <c:v>12.148754114168799</c:v>
                </c:pt>
                <c:pt idx="57">
                  <c:v>12.173068295685299</c:v>
                </c:pt>
                <c:pt idx="58">
                  <c:v>12.1958597339648</c:v>
                </c:pt>
                <c:pt idx="59">
                  <c:v>12.217211227648001</c:v>
                </c:pt>
                <c:pt idx="60">
                  <c:v>12.2373178374589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25E7-4B41-BD08-6A33645172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806656"/>
        <c:axId val="36808576"/>
      </c:scatterChart>
      <c:valAx>
        <c:axId val="36806656"/>
        <c:scaling>
          <c:orientation val="minMax"/>
          <c:max val="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Объем 0,1 М </a:t>
                </a:r>
                <a:r>
                  <a:rPr lang="en-US"/>
                  <a:t>NaOH</a:t>
                </a:r>
                <a:endParaRPr lang="ru-RU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808576"/>
        <c:crosses val="autoZero"/>
        <c:crossBetween val="midCat"/>
      </c:valAx>
      <c:valAx>
        <c:axId val="36808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pH</a:t>
                </a:r>
                <a:endParaRPr lang="ru-RU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8066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BB1E32C-B138-4561-819F-FE10C69D1324}"/>
              </a:ext>
            </a:extLst>
          </p:cNvPr>
          <p:cNvSpPr txBox="1"/>
          <p:nvPr/>
        </p:nvSpPr>
        <p:spPr>
          <a:xfrm>
            <a:off x="874643" y="1988672"/>
            <a:ext cx="63875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atin typeface="+mj-lt"/>
              </a:rPr>
              <a:t>Проведение виртуальных </a:t>
            </a:r>
          </a:p>
          <a:p>
            <a:pPr algn="ctr"/>
            <a:r>
              <a:rPr lang="ru-RU" sz="4800" b="1" dirty="0">
                <a:latin typeface="+mj-lt"/>
              </a:rPr>
              <a:t>лабораторных работ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FA9353-472A-4E6D-A9B4-11D768095F48}"/>
              </a:ext>
            </a:extLst>
          </p:cNvPr>
          <p:cNvSpPr txBox="1"/>
          <p:nvPr/>
        </p:nvSpPr>
        <p:spPr>
          <a:xfrm>
            <a:off x="7262191" y="4200939"/>
            <a:ext cx="44924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Молоков Петр </a:t>
            </a:r>
            <a:r>
              <a:rPr lang="ru-RU" b="1" dirty="0" smtClean="0"/>
              <a:t>Борисович,</a:t>
            </a:r>
            <a:endParaRPr lang="ru-RU" b="1" dirty="0" smtClean="0"/>
          </a:p>
          <a:p>
            <a:r>
              <a:rPr lang="ru-RU" dirty="0"/>
              <a:t>з</a:t>
            </a:r>
            <a:r>
              <a:rPr lang="ru-RU" dirty="0" smtClean="0"/>
              <a:t>ав. кафедрой «Химии и технологий материалов современной энергетики»</a:t>
            </a:r>
            <a:br>
              <a:rPr lang="ru-RU" dirty="0" smtClean="0"/>
            </a:br>
            <a:r>
              <a:rPr lang="ru-RU" dirty="0" smtClean="0"/>
              <a:t>СТИ НИЯУ МИФИ»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7640" y="5818921"/>
            <a:ext cx="3248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https://chemcollective.org/vlabs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9311" y="823606"/>
            <a:ext cx="7979041" cy="5214027"/>
          </a:xfrm>
          <a:prstGeom prst="rect">
            <a:avLst/>
          </a:prstGeom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9943397"/>
              </p:ext>
            </p:extLst>
          </p:nvPr>
        </p:nvGraphicFramePr>
        <p:xfrm>
          <a:off x="217640" y="3070343"/>
          <a:ext cx="3429001" cy="2481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06476" y="1763948"/>
            <a:ext cx="3166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Приготовление растворов, определение концентрации через плотность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35076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7640" y="5818921"/>
            <a:ext cx="3248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https://chemcollective.org/vlabs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6476" y="1763948"/>
            <a:ext cx="3166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Потенциометрическое титрование</a:t>
            </a:r>
            <a:endParaRPr lang="ru-RU" b="1" dirty="0"/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3997911"/>
              </p:ext>
            </p:extLst>
          </p:nvPr>
        </p:nvGraphicFramePr>
        <p:xfrm>
          <a:off x="0" y="2663918"/>
          <a:ext cx="3880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 flipH="1">
            <a:off x="1061125" y="3959375"/>
            <a:ext cx="1053656" cy="280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061125" y="4310123"/>
            <a:ext cx="1053656" cy="280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610615" y="3930571"/>
            <a:ext cx="0" cy="66352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9312" y="819166"/>
            <a:ext cx="7977600" cy="521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93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944" y="1501274"/>
            <a:ext cx="6273056" cy="43127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7"/>
          <a:stretch/>
        </p:blipFill>
        <p:spPr>
          <a:xfrm>
            <a:off x="1" y="1501274"/>
            <a:ext cx="6213600" cy="431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004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51</Words>
  <Application>Microsoft Office PowerPoint</Application>
  <PresentationFormat>Произвольный</PresentationFormat>
  <Paragraphs>14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User</cp:lastModifiedBy>
  <cp:revision>7</cp:revision>
  <dcterms:created xsi:type="dcterms:W3CDTF">2024-10-29T07:24:50Z</dcterms:created>
  <dcterms:modified xsi:type="dcterms:W3CDTF">2024-11-05T03:16:51Z</dcterms:modified>
</cp:coreProperties>
</file>