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6" r:id="rId3"/>
    <p:sldId id="259" r:id="rId4"/>
    <p:sldId id="258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037" autoAdjust="0"/>
  </p:normalViewPr>
  <p:slideViewPr>
    <p:cSldViewPr snapToGrid="0">
      <p:cViewPr varScale="1">
        <p:scale>
          <a:sx n="41" d="100"/>
          <a:sy n="41" d="100"/>
        </p:scale>
        <p:origin x="-86" y="-69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A7D99F-6488-4013-830E-69977112F02E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49D669-4CF8-4557-8E0C-CEA7E634E1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08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Оказывается, Леонардо да Винчи был не только художником, анатомом и изобретателем, но и но и химиком-новатором. Оказалось, он добавлял в краску редкое специальное вещество.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9D669-4CF8-4557-8E0C-CEA7E634E13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283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9D669-4CF8-4557-8E0C-CEA7E634E13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283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9D669-4CF8-4557-8E0C-CEA7E634E13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283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9D669-4CF8-4557-8E0C-CEA7E634E13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283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9D669-4CF8-4557-8E0C-CEA7E634E13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2833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Оказывается, Леонардо да Винчи был не только художником, анатомом и изобретателем, но и но и химиком-новатором. Оказалось, он добавлял в краску редкое специальное вещество.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9D669-4CF8-4557-8E0C-CEA7E634E13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283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ABD81A-C6E1-4E23-8AAA-20E037BD67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78F77F5-4970-41DB-9C35-CD8742333F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45FB636-5FD7-4D08-ACE3-CE4B59E6A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110C72C-B6D2-4A44-A75F-8FBF369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A82F5DB-1E25-4533-8C26-DD4405685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996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9CA6D4-E06A-49BF-AD4A-584CA5E2D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FB07A7C-35E8-4D6E-97DD-BDA345938A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2C30097-83D4-485D-8552-E2F13E672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385CEFE-A8C8-43D2-97FE-3B98AB89F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A161954-714B-4268-8019-84C4BA449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222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02CFC41B-19D2-4783-B18F-023168DF23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7F034EE-C125-4580-9799-714D6D19DF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B8CD214-BB24-400B-AD26-09427F240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1669522-E80A-4FA0-A9B7-D00711548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2CFEE3B-E186-483C-858F-2F38BABCA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053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2A198D-E4D4-4048-A3C5-FB02032CF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6EA3265-5C3C-436D-8611-EA7AB4470F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1404A31-7504-440A-BE8B-BDA985BF7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BD30B22-1218-4C38-BB61-7C3501290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290DAB1-1BB1-4086-9D92-4C12880B0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275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323276-4E27-49E5-B8A4-34F238A43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5E37446-0B1D-4D54-8D40-D5B91CE3F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66F8840-A5B4-4462-B74C-446169A2C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2A3F7D7-F561-4CF2-A69E-443294ABA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B2DE49F-8B30-447F-B152-F5114310F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055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2A9FAE-65AE-4DF9-A472-A43571174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465D85A-8985-44AA-A683-36B5134D82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71FE14F-CFC6-4601-8BD0-78F0A1D4E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477B201-54E5-4DAF-8A7C-3F14E6C69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4683355-7E77-4AE0-A89A-989B05196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EDE3F18-4C94-4589-B000-4959455F7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648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705F71-9AF2-432B-B64C-E7FF5C134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1412485-EA29-4D05-B433-825A13E36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3A6A536-D34A-4C74-96A0-C33AACA47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BC68CFF-F2F3-40A5-BBF3-2EBAE6B99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D7E24B71-C03D-4A32-A6CB-7A749EC4C0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6AF98CBA-8D71-424C-ABC7-30070876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A041756-5E6B-4F5F-9382-1A04E23D1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EE59CFA3-04D8-4E02-9539-925D29F48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039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AB17C3-6D7F-4504-8AC5-316E66459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B6BC9B4-1FCF-419E-9C6B-FE9C001C3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C6C9E55-5F23-4A16-8C75-02BAD253A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EFABB05-13FB-4BF0-87E4-612AD844C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75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FF50C19-396D-4E8F-97E5-AA8DBDEE8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84AEA9B-A105-4CDE-9201-EB4219BD1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9A0DEEB-EF0C-4FB9-AE15-6C169CCA7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42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755B81-640B-4A69-95B6-60CA1CF94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8ADA700-7129-46AB-A7F9-7DD9A1D9A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7FB90A3-9740-40AF-BBA0-B0A0F7BFAA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621EDCB-A892-472F-95F6-18BE85A1C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B91627C-9EBB-41DA-BA44-7776D18B8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570D199-FA3C-4F11-B73C-40DF88733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62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716263-22CF-4816-B97D-7CBC47074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29AAC9B-867B-4BE9-AEC9-616AA9B1AB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C496FEF-431D-4267-A292-06D497279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BB7B135-7FF1-4220-9E95-08BA680DE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227D22A-67DC-41F2-B889-4BC22B6E9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BDBB7C4-C6CA-43FE-BF17-4A580D2FF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240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D36060-1CD2-4FBA-889C-E5DAAE1BF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5D1BDC6-DB82-4B26-B6F5-F6D0DA8C5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FF4843A-DAF4-402A-AA26-E9CD79AD92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0AC35-FA74-4EAE-8564-08ADF6AD982A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87CE548-845A-46DB-8EBC-7D35784A21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831D365-DF7D-4618-A918-08F410A566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00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5C6D8A6-AE9E-4808-9933-509767BC3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BB1E32C-B138-4561-819F-FE10C69D1324}"/>
              </a:ext>
            </a:extLst>
          </p:cNvPr>
          <p:cNvSpPr txBox="1"/>
          <p:nvPr/>
        </p:nvSpPr>
        <p:spPr>
          <a:xfrm>
            <a:off x="874643" y="2637183"/>
            <a:ext cx="63875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 Black" panose="020B0A04020102020204" pitchFamily="34" charset="0"/>
              </a:rPr>
              <a:t>Однажды в </a:t>
            </a:r>
          </a:p>
          <a:p>
            <a:r>
              <a:rPr lang="ru-RU" sz="6000" dirty="0">
                <a:latin typeface="Arial Black" panose="020B0A04020102020204" pitchFamily="34" charset="0"/>
              </a:rPr>
              <a:t> </a:t>
            </a:r>
            <a:r>
              <a:rPr lang="ru-RU" sz="6000" dirty="0" smtClean="0">
                <a:latin typeface="Arial Black" panose="020B0A04020102020204" pitchFamily="34" charset="0"/>
              </a:rPr>
              <a:t>     НИИ</a:t>
            </a:r>
            <a:endParaRPr lang="ru-RU" sz="6000" dirty="0">
              <a:latin typeface="Arial Black" panose="020B0A040201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FFA9353-472A-4E6D-A9B4-11D768095F48}"/>
              </a:ext>
            </a:extLst>
          </p:cNvPr>
          <p:cNvSpPr txBox="1"/>
          <p:nvPr/>
        </p:nvSpPr>
        <p:spPr>
          <a:xfrm>
            <a:off x="7262191" y="4200939"/>
            <a:ext cx="44924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Кузякин Дмитрий </a:t>
            </a:r>
            <a:r>
              <a:rPr lang="ru-RU" b="1" dirty="0" smtClean="0"/>
              <a:t>Витальевич,</a:t>
            </a:r>
          </a:p>
          <a:p>
            <a:r>
              <a:rPr lang="ru-RU" dirty="0"/>
              <a:t>Учитель химии  Гимназии № 5»</a:t>
            </a:r>
          </a:p>
          <a:p>
            <a:r>
              <a:rPr lang="ru-RU" dirty="0"/>
              <a:t>Полуфиналист телешоу «Классная тема»</a:t>
            </a:r>
          </a:p>
          <a:p>
            <a:r>
              <a:rPr lang="ru-RU" dirty="0"/>
              <a:t>Лектор Российского общества «Знание»</a:t>
            </a:r>
          </a:p>
          <a:p>
            <a:r>
              <a:rPr lang="ru-RU" dirty="0"/>
              <a:t>Руководитель проекта «ЛУНА»</a:t>
            </a:r>
          </a:p>
          <a:p>
            <a:endParaRPr lang="ru-RU" dirty="0"/>
          </a:p>
        </p:txBody>
      </p:sp>
      <p:pic>
        <p:nvPicPr>
          <p:cNvPr id="10" name="Picture 4" descr="https://sun9-20.userapi.com/impg/9sjVWk0_fcX2z6Go1c2RIGnQ1c_HyTU91Nj3aQ/FsBO4f_RUw0.jpg?size=718x696&amp;quality=95&amp;sign=d410c4de57c03718b8a01654705ff677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8" t="4892" r="13906" b="13573"/>
          <a:stretch/>
        </p:blipFill>
        <p:spPr bwMode="auto">
          <a:xfrm>
            <a:off x="10562551" y="3374487"/>
            <a:ext cx="1192127" cy="11556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678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102" y="1268963"/>
            <a:ext cx="11943183" cy="53197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6700" indent="3670300" algn="just">
              <a:tabLst>
                <a:tab pos="8788400" algn="l"/>
              </a:tabLst>
            </a:pPr>
            <a:r>
              <a:rPr lang="ru-RU" sz="2800" i="1" dirty="0" smtClean="0">
                <a:solidFill>
                  <a:schemeClr val="tx1"/>
                </a:solidFill>
              </a:rPr>
              <a:t>Ночью в лаборатории были</a:t>
            </a:r>
          </a:p>
          <a:p>
            <a:pPr marL="266700" indent="3670300" algn="just">
              <a:tabLst>
                <a:tab pos="8788400" algn="l"/>
              </a:tabLst>
            </a:pPr>
            <a:r>
              <a:rPr lang="ru-RU" sz="2800" i="1" dirty="0" smtClean="0">
                <a:solidFill>
                  <a:schemeClr val="tx1"/>
                </a:solidFill>
              </a:rPr>
              <a:t>похищены секретные научные</a:t>
            </a:r>
          </a:p>
          <a:p>
            <a:pPr marL="266700" indent="3670300" algn="just">
              <a:tabLst>
                <a:tab pos="8788400" algn="l"/>
              </a:tabLst>
            </a:pPr>
            <a:r>
              <a:rPr lang="ru-RU" sz="2800" i="1" dirty="0" smtClean="0">
                <a:solidFill>
                  <a:schemeClr val="tx1"/>
                </a:solidFill>
              </a:rPr>
              <a:t>исследования о химических </a:t>
            </a:r>
          </a:p>
          <a:p>
            <a:pPr marL="266700" indent="3670300" algn="just">
              <a:tabLst>
                <a:tab pos="8788400" algn="l"/>
              </a:tabLst>
            </a:pPr>
            <a:r>
              <a:rPr lang="ru-RU" sz="2800" i="1" dirty="0" smtClean="0">
                <a:solidFill>
                  <a:schemeClr val="tx1"/>
                </a:solidFill>
              </a:rPr>
              <a:t>опытах Леонардо да </a:t>
            </a:r>
            <a:r>
              <a:rPr lang="ru-RU" sz="2800" i="1" dirty="0" smtClean="0">
                <a:solidFill>
                  <a:schemeClr val="tx1"/>
                </a:solidFill>
              </a:rPr>
              <a:t>Винчи!</a:t>
            </a:r>
            <a:endParaRPr lang="ru-RU" sz="2000" i="1" dirty="0" smtClean="0">
              <a:solidFill>
                <a:schemeClr val="tx1"/>
              </a:solidFill>
            </a:endParaRPr>
          </a:p>
          <a:p>
            <a:pPr marL="266700" indent="2870200" algn="just">
              <a:tabLst>
                <a:tab pos="8788400" algn="l"/>
              </a:tabLst>
            </a:pPr>
            <a:r>
              <a:rPr lang="ru-RU" sz="1600" i="1" dirty="0" smtClean="0">
                <a:solidFill>
                  <a:schemeClr val="tx1"/>
                </a:solidFill>
              </a:rPr>
              <a:t> </a:t>
            </a:r>
            <a:endParaRPr lang="ru-RU" sz="1100" i="1" dirty="0" smtClean="0">
              <a:solidFill>
                <a:schemeClr val="tx1"/>
              </a:solidFill>
            </a:endParaRPr>
          </a:p>
          <a:p>
            <a:pPr marL="266700" algn="just">
              <a:tabLst>
                <a:tab pos="8788400" algn="l"/>
              </a:tabLst>
            </a:pPr>
            <a:r>
              <a:rPr lang="ru-RU" sz="2600" dirty="0" smtClean="0">
                <a:solidFill>
                  <a:schemeClr val="tx1"/>
                </a:solidFill>
              </a:rPr>
              <a:t>      Папка со всеми документами находилась в сейфе, доступ к которому имели лишь сотрудники лаборатории. </a:t>
            </a:r>
          </a:p>
          <a:p>
            <a:pPr marL="266700" algn="just">
              <a:tabLst>
                <a:tab pos="8788400" algn="l"/>
              </a:tabLst>
            </a:pPr>
            <a:r>
              <a:rPr lang="ru-RU" sz="2600" dirty="0" smtClean="0">
                <a:solidFill>
                  <a:schemeClr val="tx1"/>
                </a:solidFill>
              </a:rPr>
              <a:t>      К счастью, преступник оставил за собой множество улик. </a:t>
            </a:r>
            <a:endParaRPr lang="ru-RU" sz="2600" dirty="0" smtClean="0">
              <a:solidFill>
                <a:schemeClr val="tx1"/>
              </a:solidFill>
            </a:endParaRPr>
          </a:p>
          <a:p>
            <a:pPr marL="266700" algn="just">
              <a:tabLst>
                <a:tab pos="8788400" algn="l"/>
              </a:tabLst>
            </a:pPr>
            <a:r>
              <a:rPr lang="ru-RU" sz="2600" dirty="0">
                <a:solidFill>
                  <a:schemeClr val="tx1"/>
                </a:solidFill>
              </a:rPr>
              <a:t> </a:t>
            </a:r>
            <a:r>
              <a:rPr lang="ru-RU" sz="2600" dirty="0" smtClean="0">
                <a:solidFill>
                  <a:schemeClr val="tx1"/>
                </a:solidFill>
              </a:rPr>
              <a:t>     </a:t>
            </a:r>
            <a:r>
              <a:rPr lang="ru-RU" sz="2600" dirty="0" smtClean="0">
                <a:solidFill>
                  <a:schemeClr val="tx1"/>
                </a:solidFill>
              </a:rPr>
              <a:t>В буквальном смысле -  «наследил»!</a:t>
            </a:r>
            <a:endParaRPr lang="ru-RU" sz="2600" dirty="0" smtClean="0">
              <a:solidFill>
                <a:schemeClr val="tx1"/>
              </a:solidFill>
            </a:endParaRPr>
          </a:p>
          <a:p>
            <a:pPr marL="266700" algn="just">
              <a:tabLst>
                <a:tab pos="8788400" algn="l"/>
              </a:tabLst>
            </a:pPr>
            <a:r>
              <a:rPr lang="ru-RU" sz="2600" dirty="0" smtClean="0">
                <a:solidFill>
                  <a:schemeClr val="tx1"/>
                </a:solidFill>
              </a:rPr>
              <a:t>      На данный момент все подозреваемые опрошены, их 4. </a:t>
            </a:r>
            <a:endParaRPr lang="ru-RU" sz="2600" dirty="0" smtClean="0">
              <a:solidFill>
                <a:schemeClr val="tx1"/>
              </a:solidFill>
            </a:endParaRPr>
          </a:p>
          <a:p>
            <a:pPr marL="266700" algn="just">
              <a:tabLst>
                <a:tab pos="8788400" algn="l"/>
              </a:tabLst>
            </a:pPr>
            <a:r>
              <a:rPr lang="ru-RU" sz="2600" dirty="0" smtClean="0">
                <a:solidFill>
                  <a:schemeClr val="tx1"/>
                </a:solidFill>
              </a:rPr>
              <a:t>      И теперь вам, молодые криминалисты, предстоит разобраться в этом деле!</a:t>
            </a:r>
            <a:endParaRPr lang="ru-RU" sz="2600" dirty="0">
              <a:solidFill>
                <a:schemeClr val="tx1"/>
              </a:solidFill>
            </a:endParaRPr>
          </a:p>
        </p:txBody>
      </p:sp>
      <p:pic>
        <p:nvPicPr>
          <p:cNvPr id="4" name="Picture 2" descr="7 лучших сайтов для чтения новостей на английском языке ‹ Инглекс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87" y="1940767"/>
            <a:ext cx="3378672" cy="162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534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61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497" y="2332653"/>
            <a:ext cx="12156503" cy="44986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4572000" algn="ctr">
              <a:lnSpc>
                <a:spcPct val="115000"/>
              </a:lnSpc>
            </a:pPr>
            <a:endParaRPr lang="ru-RU" sz="3200" dirty="0" smtClean="0">
              <a:solidFill>
                <a:schemeClr val="tx1"/>
              </a:solidFill>
            </a:endParaRPr>
          </a:p>
          <a:p>
            <a:pPr marL="4572000" algn="ctr">
              <a:lnSpc>
                <a:spcPct val="115000"/>
              </a:lnSpc>
            </a:pPr>
            <a:r>
              <a:rPr lang="ru-RU" sz="3200" dirty="0" smtClean="0">
                <a:solidFill>
                  <a:schemeClr val="tx1"/>
                </a:solidFill>
              </a:rPr>
              <a:t>Верный код:</a:t>
            </a:r>
          </a:p>
          <a:p>
            <a:pPr marL="4572000" algn="ctr">
              <a:lnSpc>
                <a:spcPct val="115000"/>
              </a:lnSpc>
            </a:pPr>
            <a:r>
              <a:rPr lang="ru-RU" sz="6600" b="1" dirty="0" smtClean="0">
                <a:solidFill>
                  <a:schemeClr val="tx1"/>
                </a:solidFill>
              </a:rPr>
              <a:t>КОКОС</a:t>
            </a:r>
            <a:endParaRPr lang="ru-RU" sz="6600" b="1" dirty="0">
              <a:solidFill>
                <a:schemeClr val="tx1"/>
              </a:solidFill>
            </a:endParaRPr>
          </a:p>
          <a:p>
            <a:pPr marL="4572000" algn="ctr">
              <a:lnSpc>
                <a:spcPct val="115000"/>
              </a:lnSpc>
              <a:spcAft>
                <a:spcPts val="0"/>
              </a:spcAft>
            </a:pPr>
            <a:endParaRPr lang="ru-RU" sz="105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9210" y="844215"/>
            <a:ext cx="11650823" cy="4876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Бланк экспертов-криминалистов №1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4662015"/>
              </p:ext>
            </p:extLst>
          </p:nvPr>
        </p:nvGraphicFramePr>
        <p:xfrm>
          <a:off x="182148" y="1659777"/>
          <a:ext cx="5885291" cy="456882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20530"/>
                <a:gridCol w="933626"/>
                <a:gridCol w="3331135"/>
              </a:tblGrid>
              <a:tr h="229229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</a:rPr>
                        <a:t>Задание</a:t>
                      </a:r>
                      <a:r>
                        <a:rPr lang="ru-RU" sz="1400" b="0" baseline="0" dirty="0" smtClean="0">
                          <a:effectLst/>
                        </a:rPr>
                        <a:t> 1</a:t>
                      </a:r>
                      <a:endParaRPr lang="ru-RU" sz="105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4193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На месте преступления был вскрытый кодовый сейф. </a:t>
                      </a:r>
                      <a:endParaRPr lang="ru-RU" sz="1050" b="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</a:rPr>
                        <a:t>На код сейфа </a:t>
                      </a:r>
                      <a:r>
                        <a:rPr lang="ru-RU" sz="1400" b="0" dirty="0" smtClean="0">
                          <a:effectLst/>
                        </a:rPr>
                        <a:t>могут указывать</a:t>
                      </a:r>
                      <a:r>
                        <a:rPr lang="ru-RU" sz="1400" b="0" baseline="0" dirty="0" smtClean="0">
                          <a:effectLst/>
                        </a:rPr>
                        <a:t> зашифрованные записи в блокнотах подозреваемых. Разгадайте их по первым буквам классов веществ.</a:t>
                      </a:r>
                      <a:r>
                        <a:rPr lang="ru-RU" sz="1400" b="0" dirty="0" smtClean="0">
                          <a:effectLst/>
                        </a:rPr>
                        <a:t>  </a:t>
                      </a:r>
                      <a:endParaRPr lang="ru-RU" sz="1050" b="0" i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606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</a:rPr>
                        <a:t>Решение: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 smtClean="0">
                        <a:effectLst/>
                      </a:endParaRPr>
                    </a:p>
                  </a:txBody>
                  <a:tcPr marL="61494" marR="6149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13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№1</a:t>
                      </a:r>
                      <a:endParaRPr lang="ru-RU" sz="1600" b="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 </a:t>
                      </a:r>
                      <a:endParaRPr lang="ru-RU" sz="105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</a:rPr>
                        <a:t>Стол:</a:t>
                      </a:r>
                      <a:r>
                        <a:rPr lang="ru-RU" sz="1200" b="0" baseline="0" dirty="0" smtClean="0">
                          <a:effectLst/>
                        </a:rPr>
                        <a:t> 1: </a:t>
                      </a:r>
                      <a:r>
                        <a:rPr lang="ru-RU" sz="1200" b="1" baseline="0" dirty="0" smtClean="0">
                          <a:effectLst/>
                        </a:rPr>
                        <a:t>Химическая криптография</a:t>
                      </a:r>
                      <a:endParaRPr lang="ru-RU" sz="1200" b="1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</a:rPr>
                        <a:t>Выдано: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</a:rPr>
                        <a:t>Набор </a:t>
                      </a:r>
                      <a:r>
                        <a:rPr lang="ru-RU" sz="1200" b="0" dirty="0" smtClean="0">
                          <a:effectLst/>
                        </a:rPr>
                        <a:t>1: 5 </a:t>
                      </a:r>
                      <a:r>
                        <a:rPr lang="ru-RU" sz="1200" b="0" dirty="0" err="1" smtClean="0">
                          <a:effectLst/>
                        </a:rPr>
                        <a:t>стикеров</a:t>
                      </a:r>
                      <a:r>
                        <a:rPr lang="ru-RU" sz="1200" b="0" dirty="0" smtClean="0">
                          <a:effectLst/>
                        </a:rPr>
                        <a:t> с формулами веществ.</a:t>
                      </a:r>
                      <a:endParaRPr lang="ru-RU" sz="1200" b="0" dirty="0" smtClean="0">
                        <a:effectLst/>
                      </a:endParaRPr>
                    </a:p>
                  </a:txBody>
                  <a:tcPr marL="61494" marR="61494" marT="0" marB="0"/>
                </a:tc>
              </a:tr>
              <a:tr h="5213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№2</a:t>
                      </a:r>
                      <a:endParaRPr lang="ru-RU" sz="1600" b="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 </a:t>
                      </a:r>
                      <a:endParaRPr lang="ru-RU" sz="105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13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№3</a:t>
                      </a:r>
                      <a:endParaRPr lang="ru-RU" sz="1600" b="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 </a:t>
                      </a:r>
                      <a:endParaRPr lang="ru-RU" sz="105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13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№4</a:t>
                      </a:r>
                      <a:endParaRPr lang="ru-RU" sz="1600" b="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 </a:t>
                      </a:r>
                      <a:endParaRPr lang="ru-RU" sz="105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13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№5</a:t>
                      </a:r>
                      <a:endParaRPr lang="ru-RU" sz="1600" b="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 </a:t>
                      </a:r>
                      <a:endParaRPr lang="ru-RU" sz="105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449047" y="4936539"/>
            <a:ext cx="549937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400" i="1" dirty="0"/>
              <a:t>И</a:t>
            </a:r>
            <a:r>
              <a:rPr lang="ru-RU" sz="2400" i="1" dirty="0" smtClean="0"/>
              <a:t>зучить записи </a:t>
            </a:r>
            <a:r>
              <a:rPr lang="ru-RU" sz="2400" i="1" dirty="0" smtClean="0"/>
              <a:t>на </a:t>
            </a:r>
            <a:r>
              <a:rPr lang="ru-RU" sz="2400" i="1" dirty="0" err="1" smtClean="0"/>
              <a:t>стикерах</a:t>
            </a:r>
            <a:r>
              <a:rPr lang="ru-RU" sz="2400" i="1" dirty="0"/>
              <a:t> </a:t>
            </a:r>
            <a:r>
              <a:rPr lang="ru-RU" sz="2400" i="1" dirty="0" smtClean="0"/>
              <a:t>и определить, кто знал  код сейфа.</a:t>
            </a:r>
            <a:r>
              <a:rPr lang="ru-RU" sz="2400" i="1" dirty="0" smtClean="0"/>
              <a:t> 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3742838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61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497" y="2332653"/>
            <a:ext cx="12156503" cy="44986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4572000" algn="ctr">
              <a:lnSpc>
                <a:spcPct val="115000"/>
              </a:lnSpc>
            </a:pPr>
            <a:endParaRPr lang="ru-RU" sz="3200" dirty="0" smtClean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9210" y="844215"/>
            <a:ext cx="11650823" cy="4876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Бланк экспертов-криминалистов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№2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3082169"/>
              </p:ext>
            </p:extLst>
          </p:nvPr>
        </p:nvGraphicFramePr>
        <p:xfrm>
          <a:off x="182148" y="1659777"/>
          <a:ext cx="5885291" cy="466725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20530"/>
                <a:gridCol w="933626"/>
                <a:gridCol w="3331135"/>
              </a:tblGrid>
              <a:tr h="229229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</a:rPr>
                        <a:t>Задание</a:t>
                      </a:r>
                      <a:r>
                        <a:rPr lang="ru-RU" sz="1400" b="0" baseline="0" dirty="0" smtClean="0">
                          <a:effectLst/>
                        </a:rPr>
                        <a:t> </a:t>
                      </a:r>
                      <a:r>
                        <a:rPr lang="ru-RU" sz="1400" b="0" baseline="0" dirty="0" smtClean="0">
                          <a:effectLst/>
                        </a:rPr>
                        <a:t>2</a:t>
                      </a:r>
                      <a:endParaRPr lang="ru-RU" sz="105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4193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</a:rPr>
                        <a:t>На месте преступления (на столе, дверной ручке) были найдены следы щелочи, скорее всего, оставшихся от перчаток, в которых находился преступник.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</a:rPr>
                        <a:t>Проведите анализ перчаток подозреваемых на наличие следов щелочи.</a:t>
                      </a:r>
                      <a:endParaRPr lang="ru-RU" sz="1400" b="0" dirty="0">
                        <a:effectLst/>
                      </a:endParaRPr>
                    </a:p>
                  </a:txBody>
                  <a:tcPr marL="61494" marR="6149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606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</a:rPr>
                        <a:t>Решение: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 smtClean="0">
                        <a:effectLst/>
                      </a:endParaRPr>
                    </a:p>
                  </a:txBody>
                  <a:tcPr marL="61494" marR="6149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13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№1</a:t>
                      </a:r>
                      <a:endParaRPr lang="ru-RU" sz="1600" b="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 </a:t>
                      </a:r>
                      <a:endParaRPr lang="ru-RU" sz="105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 row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effectLst/>
                        </a:rPr>
                        <a:t>Стол:</a:t>
                      </a:r>
                      <a:r>
                        <a:rPr lang="ru-RU" sz="1200" b="0" baseline="0" dirty="0" smtClean="0">
                          <a:effectLst/>
                        </a:rPr>
                        <a:t> 2: </a:t>
                      </a:r>
                      <a:r>
                        <a:rPr lang="ru-RU" sz="1200" b="1" baseline="0" dirty="0" smtClean="0">
                          <a:effectLst/>
                        </a:rPr>
                        <a:t>Анализ следов щелочи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</a:rPr>
                        <a:t>Выдано: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Набор 2: ф\ф</a:t>
                      </a:r>
                      <a:r>
                        <a:rPr lang="ru-RU" sz="105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</a:t>
                      </a:r>
                      <a:r>
                        <a:rPr lang="ru-RU" sz="105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пипеткой,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стаканчиков, 5 пронумерованных перчаток (предположительно </a:t>
                      </a:r>
                      <a:r>
                        <a:rPr lang="en-US" sz="105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 </a:t>
                      </a:r>
                      <a:r>
                        <a:rPr lang="en-US" sz="105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NaOH</a:t>
                      </a:r>
                      <a:r>
                        <a:rPr lang="ru-RU" sz="105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);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шпаргалка</a:t>
                      </a:r>
                      <a:r>
                        <a:rPr lang="ru-RU" sz="105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 инструкцией.</a:t>
                      </a:r>
                      <a:endParaRPr lang="ru-RU" sz="105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494" marR="61494" marT="0" marB="0"/>
                </a:tc>
              </a:tr>
              <a:tr h="5213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№2</a:t>
                      </a:r>
                      <a:endParaRPr lang="ru-RU" sz="1600" b="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 </a:t>
                      </a:r>
                      <a:endParaRPr lang="ru-RU" sz="105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13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№3</a:t>
                      </a:r>
                      <a:endParaRPr lang="ru-RU" sz="1600" b="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 </a:t>
                      </a:r>
                      <a:endParaRPr lang="ru-RU" sz="105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13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№4</a:t>
                      </a:r>
                      <a:endParaRPr lang="ru-RU" sz="1600" b="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 </a:t>
                      </a:r>
                      <a:endParaRPr lang="ru-RU" sz="105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13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№5</a:t>
                      </a:r>
                      <a:endParaRPr lang="ru-RU" sz="1600" b="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 </a:t>
                      </a:r>
                      <a:endParaRPr lang="ru-RU" sz="105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" name="Picture 2" descr="https://sun9-9.userapi.com/impg/uxpykVo52z8JvZR1vqpM3xlzHlCEJ12j5K4-Og/N-6TU7eeew0.jpg?size=1600x900&amp;quality=95&amp;sign=cf8a6206d20f5a2591da8c6277f33daf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66" b="50000"/>
          <a:stretch/>
        </p:blipFill>
        <p:spPr bwMode="auto">
          <a:xfrm>
            <a:off x="6279029" y="2238692"/>
            <a:ext cx="2705648" cy="1216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sun9-84.userapi.com/impg/DAbg5RTq73FcyneJ9HfsC4av9r1Ik21gLLqXMw/kdoRhmS9150.jpg?size=1600x900&amp;quality=95&amp;sign=fbcf07ed488f8ac798f6d0b3b63bb349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621" y="3579278"/>
            <a:ext cx="4273476" cy="2403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16"/>
          <a:stretch/>
        </p:blipFill>
        <p:spPr bwMode="auto">
          <a:xfrm>
            <a:off x="9128693" y="2237576"/>
            <a:ext cx="1399404" cy="1217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550" y="3606928"/>
            <a:ext cx="17145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0728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61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497" y="2332653"/>
            <a:ext cx="12156503" cy="44986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4572000" algn="ctr">
              <a:lnSpc>
                <a:spcPct val="115000"/>
              </a:lnSpc>
            </a:pPr>
            <a:endParaRPr lang="ru-RU" sz="3200" dirty="0" smtClean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9210" y="844215"/>
            <a:ext cx="11650823" cy="4876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Бланк экспертов-криминалистов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№3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8713664"/>
              </p:ext>
            </p:extLst>
          </p:nvPr>
        </p:nvGraphicFramePr>
        <p:xfrm>
          <a:off x="182148" y="1659777"/>
          <a:ext cx="5885291" cy="466725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20530"/>
                <a:gridCol w="933626"/>
                <a:gridCol w="3331135"/>
              </a:tblGrid>
              <a:tr h="229229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</a:rPr>
                        <a:t>Задание</a:t>
                      </a:r>
                      <a:r>
                        <a:rPr lang="ru-RU" sz="1400" b="0" baseline="0" dirty="0" smtClean="0">
                          <a:effectLst/>
                        </a:rPr>
                        <a:t> </a:t>
                      </a:r>
                      <a:r>
                        <a:rPr lang="ru-RU" sz="1400" b="0" baseline="0" dirty="0" smtClean="0">
                          <a:effectLst/>
                        </a:rPr>
                        <a:t>3</a:t>
                      </a:r>
                      <a:endParaRPr lang="ru-RU" sz="105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4193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</a:rPr>
                        <a:t>На месте преступления были замечены следы от обуви преступника, и даже удалось взять пробу земли со следов – карбонатная почва.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</a:rPr>
                        <a:t>Проверьте остатки почвы,</a:t>
                      </a:r>
                      <a:r>
                        <a:rPr lang="ru-RU" sz="1400" b="0" baseline="0" dirty="0" smtClean="0">
                          <a:effectLst/>
                        </a:rPr>
                        <a:t> взятые с</a:t>
                      </a:r>
                      <a:r>
                        <a:rPr lang="ru-RU" sz="1400" b="0" dirty="0" smtClean="0">
                          <a:effectLst/>
                        </a:rPr>
                        <a:t> обуви подозреваемых на наличие карбонатов.</a:t>
                      </a:r>
                    </a:p>
                  </a:txBody>
                  <a:tcPr marL="61494" marR="6149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606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</a:rPr>
                        <a:t>Решение: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 smtClean="0">
                        <a:effectLst/>
                      </a:endParaRPr>
                    </a:p>
                  </a:txBody>
                  <a:tcPr marL="61494" marR="6149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13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№1</a:t>
                      </a:r>
                      <a:endParaRPr lang="ru-RU" sz="1600" b="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 </a:t>
                      </a:r>
                      <a:endParaRPr lang="ru-RU" sz="105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 row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effectLst/>
                        </a:rPr>
                        <a:t>Стол:</a:t>
                      </a:r>
                      <a:r>
                        <a:rPr lang="ru-RU" sz="1200" b="0" baseline="0" dirty="0" smtClean="0">
                          <a:effectLst/>
                        </a:rPr>
                        <a:t> 3: </a:t>
                      </a:r>
                      <a:r>
                        <a:rPr lang="ru-RU" sz="1200" b="1" baseline="0" dirty="0" smtClean="0">
                          <a:effectLst/>
                        </a:rPr>
                        <a:t>Анализ земли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</a:rPr>
                        <a:t>Выдано: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Набор 3:</a:t>
                      </a:r>
                      <a:r>
                        <a:rPr lang="ru-RU" sz="105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5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пронумерованных проб земли</a:t>
                      </a:r>
                      <a:r>
                        <a:rPr lang="ru-RU" sz="105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(какие-то из которых предположительно с карбонатной почвой)</a:t>
                      </a:r>
                      <a:r>
                        <a:rPr lang="ru-RU" sz="105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5 стаканчиков, р-р HCl;</a:t>
                      </a:r>
                      <a:r>
                        <a:rPr lang="ru-RU" sz="105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5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шпаргалка</a:t>
                      </a:r>
                      <a:r>
                        <a:rPr lang="ru-RU" sz="105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 инструкцией</a:t>
                      </a:r>
                      <a:r>
                        <a:rPr lang="ru-RU" sz="105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105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494" marR="61494" marT="0" marB="0"/>
                </a:tc>
              </a:tr>
              <a:tr h="5213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№2</a:t>
                      </a:r>
                      <a:endParaRPr lang="ru-RU" sz="1600" b="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 </a:t>
                      </a:r>
                      <a:endParaRPr lang="ru-RU" sz="105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13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№3</a:t>
                      </a:r>
                      <a:endParaRPr lang="ru-RU" sz="1600" b="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 </a:t>
                      </a:r>
                      <a:endParaRPr lang="ru-RU" sz="105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13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№4</a:t>
                      </a:r>
                      <a:endParaRPr lang="ru-RU" sz="1600" b="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 </a:t>
                      </a:r>
                      <a:endParaRPr lang="ru-RU" sz="105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13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№5</a:t>
                      </a:r>
                      <a:endParaRPr lang="ru-RU" sz="1600" b="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 </a:t>
                      </a:r>
                      <a:endParaRPr lang="ru-RU" sz="105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4" name="Picture 6" descr="https://sun9-75.userapi.com/impg/oEBbkiTVQsOw5YLMvyUcLyVVFo-2XlWIPCcpkQ/fswd-bhn5Fk.jpg?size=1600x900&amp;quality=95&amp;sign=c68b335a92d95144a18062f6fa189af9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81"/>
          <a:stretch/>
        </p:blipFill>
        <p:spPr bwMode="auto">
          <a:xfrm>
            <a:off x="6254621" y="1910189"/>
            <a:ext cx="3240000" cy="1733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2" r="21474"/>
          <a:stretch/>
        </p:blipFill>
        <p:spPr bwMode="auto">
          <a:xfrm>
            <a:off x="9213455" y="4004012"/>
            <a:ext cx="2181597" cy="2020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621" y="3291094"/>
            <a:ext cx="2248843" cy="2973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227691" y="3278062"/>
            <a:ext cx="2282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</a:t>
            </a:r>
            <a:r>
              <a:rPr lang="en-US" baseline="-25000" dirty="0" smtClean="0"/>
              <a:t>3</a:t>
            </a:r>
            <a:r>
              <a:rPr lang="en-US" baseline="30000" dirty="0" smtClean="0"/>
              <a:t>2-</a:t>
            </a:r>
            <a:r>
              <a:rPr lang="en-US" dirty="0" smtClean="0"/>
              <a:t>+2H</a:t>
            </a:r>
            <a:r>
              <a:rPr lang="en-US" baseline="30000" dirty="0" smtClean="0"/>
              <a:t>+</a:t>
            </a:r>
            <a:r>
              <a:rPr lang="en-US" dirty="0" smtClean="0"/>
              <a:t>=H</a:t>
            </a:r>
            <a:r>
              <a:rPr lang="en-US" baseline="-25000" dirty="0" smtClean="0"/>
              <a:t>2</a:t>
            </a:r>
            <a:r>
              <a:rPr lang="en-US" dirty="0" smtClean="0"/>
              <a:t>O+CO</a:t>
            </a:r>
            <a:r>
              <a:rPr lang="en-US" baseline="-25000" dirty="0" smtClean="0"/>
              <a:t>2</a:t>
            </a:r>
            <a:r>
              <a:rPr lang="en-US" dirty="0"/>
              <a:t>↑</a:t>
            </a:r>
            <a:endParaRPr lang="ru-RU" dirty="0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6587" y="2379186"/>
            <a:ext cx="1900431" cy="1264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9119" y="3740064"/>
            <a:ext cx="1075143" cy="1037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362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61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497" y="2332653"/>
            <a:ext cx="12156503" cy="44986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4572000" algn="ctr">
              <a:lnSpc>
                <a:spcPct val="115000"/>
              </a:lnSpc>
            </a:pPr>
            <a:endParaRPr lang="ru-RU" sz="3200" dirty="0" smtClean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9210" y="844215"/>
            <a:ext cx="11650823" cy="4876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Бланк экспертов-криминалистов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№4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9288708"/>
              </p:ext>
            </p:extLst>
          </p:nvPr>
        </p:nvGraphicFramePr>
        <p:xfrm>
          <a:off x="182148" y="1659777"/>
          <a:ext cx="5885291" cy="466725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20530"/>
                <a:gridCol w="933626"/>
                <a:gridCol w="3331135"/>
              </a:tblGrid>
              <a:tr h="229229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</a:rPr>
                        <a:t>Задание</a:t>
                      </a:r>
                      <a:r>
                        <a:rPr lang="ru-RU" sz="1400" b="0" baseline="0" dirty="0" smtClean="0">
                          <a:effectLst/>
                        </a:rPr>
                        <a:t> </a:t>
                      </a:r>
                      <a:r>
                        <a:rPr lang="ru-RU" sz="1400" b="0" baseline="0" dirty="0" smtClean="0">
                          <a:effectLst/>
                        </a:rPr>
                        <a:t>4</a:t>
                      </a:r>
                      <a:endParaRPr lang="ru-RU" sz="105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4193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</a:rPr>
                        <a:t>На месте преступления был оставлен образец неизвестного вещества.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</a:rPr>
                        <a:t>Проанализируйте вещества, конфискованные из </a:t>
                      </a:r>
                      <a:r>
                        <a:rPr lang="ru-RU" sz="1400" b="0" dirty="0" err="1" smtClean="0">
                          <a:effectLst/>
                        </a:rPr>
                        <a:t>корманов</a:t>
                      </a:r>
                      <a:r>
                        <a:rPr lang="ru-RU" sz="1400" b="0" dirty="0" smtClean="0">
                          <a:effectLst/>
                        </a:rPr>
                        <a:t> подозреваемых и сравните результаты. сделайте вывод.</a:t>
                      </a:r>
                    </a:p>
                  </a:txBody>
                  <a:tcPr marL="61494" marR="6149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606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</a:rPr>
                        <a:t>Решение: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0" dirty="0" smtClean="0">
                        <a:effectLst/>
                      </a:endParaRPr>
                    </a:p>
                  </a:txBody>
                  <a:tcPr marL="61494" marR="6149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13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№1</a:t>
                      </a:r>
                      <a:endParaRPr lang="ru-RU" sz="1600" b="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 </a:t>
                      </a:r>
                      <a:endParaRPr lang="ru-RU" sz="105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 row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effectLst/>
                        </a:rPr>
                        <a:t>Стол:</a:t>
                      </a:r>
                      <a:r>
                        <a:rPr lang="ru-RU" sz="1200" b="0" baseline="0" dirty="0" smtClean="0">
                          <a:effectLst/>
                        </a:rPr>
                        <a:t> 4: </a:t>
                      </a:r>
                      <a:r>
                        <a:rPr lang="ru-RU" sz="1200" b="1" baseline="0" dirty="0" smtClean="0">
                          <a:effectLst/>
                        </a:rPr>
                        <a:t>Анализ неизвестного вещества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</a:rPr>
                        <a:t>Выдано: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Набор 4: стаканчик, пробирка, склянка с веществами, AgNO</a:t>
                      </a:r>
                      <a:r>
                        <a:rPr lang="ru-RU" sz="1050" b="0" kern="1200" baseline="-250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ru-RU" sz="105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 пипеткой; </a:t>
                      </a:r>
                      <a:r>
                        <a:rPr lang="en-US" sz="105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NaOH</a:t>
                      </a:r>
                      <a:r>
                        <a:rPr lang="en-US" sz="105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105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5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шпаргалка</a:t>
                      </a:r>
                      <a:r>
                        <a:rPr lang="ru-RU" sz="105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 инструкцией</a:t>
                      </a:r>
                      <a:r>
                        <a:rPr lang="ru-RU" sz="105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105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494" marR="61494" marT="0" marB="0"/>
                </a:tc>
              </a:tr>
              <a:tr h="5213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№2</a:t>
                      </a:r>
                      <a:endParaRPr lang="ru-RU" sz="1600" b="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 </a:t>
                      </a:r>
                      <a:endParaRPr lang="ru-RU" sz="105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13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№3</a:t>
                      </a:r>
                      <a:endParaRPr lang="ru-RU" sz="1600" b="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 </a:t>
                      </a:r>
                      <a:endParaRPr lang="ru-RU" sz="105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13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№4</a:t>
                      </a:r>
                      <a:endParaRPr lang="ru-RU" sz="1600" b="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 </a:t>
                      </a:r>
                      <a:endParaRPr lang="ru-RU" sz="105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131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№5</a:t>
                      </a:r>
                      <a:endParaRPr lang="ru-RU" sz="1600" b="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 </a:t>
                      </a:r>
                      <a:endParaRPr lang="ru-RU" sz="105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1494" marR="61494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6032828" y="1924167"/>
            <a:ext cx="4248472" cy="15234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   ДОКАЗАНО:</a:t>
            </a:r>
            <a:endParaRPr lang="ru-RU" sz="700" b="1" dirty="0"/>
          </a:p>
          <a:p>
            <a:r>
              <a:rPr lang="ru-RU" sz="700" dirty="0" smtClean="0"/>
              <a:t> </a:t>
            </a:r>
            <a:endParaRPr lang="ru-RU" sz="100" dirty="0" smtClean="0"/>
          </a:p>
          <a:p>
            <a:pPr algn="ctr"/>
            <a:r>
              <a:rPr lang="ru-RU" dirty="0" smtClean="0"/>
              <a:t>  </a:t>
            </a:r>
            <a:r>
              <a:rPr lang="ru-RU" dirty="0"/>
              <a:t>Н</a:t>
            </a:r>
            <a:r>
              <a:rPr lang="ru-RU" dirty="0" smtClean="0"/>
              <a:t>айденный образец вещества – это </a:t>
            </a:r>
            <a:r>
              <a:rPr lang="en-US" sz="3200" dirty="0" smtClean="0"/>
              <a:t>FeCl</a:t>
            </a:r>
            <a:r>
              <a:rPr lang="en-US" sz="3200" baseline="-25000" dirty="0" smtClean="0"/>
              <a:t>3</a:t>
            </a:r>
            <a:r>
              <a:rPr lang="ru-RU" sz="3200" baseline="-25000" dirty="0" smtClean="0"/>
              <a:t>.</a:t>
            </a:r>
          </a:p>
          <a:p>
            <a:endParaRPr lang="ru-RU" dirty="0"/>
          </a:p>
        </p:txBody>
      </p:sp>
      <p:pic>
        <p:nvPicPr>
          <p:cNvPr id="15" name="Picture 2" descr="https://sun9-53.userapi.com/impg/5g2pX-VcWyNhRBQq1JKQVLkXGIxGWJn1Klajvw/CZhAgt0uXJU.jpg?size=1600x900&amp;quality=95&amp;sign=31737f83f0447539483cc73abee0f1f1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69"/>
          <a:stretch/>
        </p:blipFill>
        <p:spPr bwMode="auto">
          <a:xfrm>
            <a:off x="6442531" y="3168532"/>
            <a:ext cx="3429066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34"/>
          <a:stretch/>
        </p:blipFill>
        <p:spPr bwMode="auto">
          <a:xfrm>
            <a:off x="6442531" y="3720957"/>
            <a:ext cx="2467453" cy="249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8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08"/>
          <a:stretch/>
        </p:blipFill>
        <p:spPr bwMode="auto">
          <a:xfrm>
            <a:off x="8997489" y="4711980"/>
            <a:ext cx="2567621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9836918" y="5710800"/>
            <a:ext cx="1795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Ag</a:t>
            </a:r>
            <a:r>
              <a:rPr lang="en-US" baseline="30000" dirty="0" smtClean="0"/>
              <a:t>+</a:t>
            </a:r>
            <a:r>
              <a:rPr lang="en-US" dirty="0" smtClean="0"/>
              <a:t> + Cl</a:t>
            </a:r>
            <a:r>
              <a:rPr lang="en-US" baseline="30000" dirty="0" smtClean="0"/>
              <a:t>-</a:t>
            </a:r>
            <a:r>
              <a:rPr lang="en-US" dirty="0" smtClean="0"/>
              <a:t> = </a:t>
            </a:r>
            <a:r>
              <a:rPr lang="en-US" dirty="0" err="1" smtClean="0"/>
              <a:t>AgCl</a:t>
            </a:r>
            <a:r>
              <a:rPr lang="en-US" dirty="0" smtClean="0"/>
              <a:t>↓</a:t>
            </a:r>
            <a:endParaRPr lang="ru-RU" dirty="0"/>
          </a:p>
        </p:txBody>
      </p:sp>
      <p:pic>
        <p:nvPicPr>
          <p:cNvPr id="19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326"/>
          <a:stretch/>
        </p:blipFill>
        <p:spPr bwMode="auto">
          <a:xfrm>
            <a:off x="9873706" y="2317870"/>
            <a:ext cx="1786298" cy="249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997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102" y="1268963"/>
            <a:ext cx="11943183" cy="53197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81300">
              <a:tabLst>
                <a:tab pos="9871075" algn="l"/>
              </a:tabLst>
            </a:pPr>
            <a:r>
              <a:rPr lang="ru-RU" sz="2000" dirty="0">
                <a:solidFill>
                  <a:schemeClr val="tx1"/>
                </a:solidFill>
              </a:rPr>
              <a:t>Леонардо да Винчи стал </a:t>
            </a:r>
            <a:r>
              <a:rPr lang="ru-RU" sz="2000" dirty="0" smtClean="0">
                <a:solidFill>
                  <a:schemeClr val="tx1"/>
                </a:solidFill>
              </a:rPr>
              <a:t>одним </a:t>
            </a:r>
            <a:r>
              <a:rPr lang="ru-RU" sz="2000" dirty="0">
                <a:solidFill>
                  <a:schemeClr val="tx1"/>
                </a:solidFill>
              </a:rPr>
              <a:t>из </a:t>
            </a:r>
            <a:r>
              <a:rPr lang="ru-RU" sz="2000" dirty="0" smtClean="0">
                <a:solidFill>
                  <a:schemeClr val="tx1"/>
                </a:solidFill>
              </a:rPr>
              <a:t>самых узнаваемых </a:t>
            </a:r>
          </a:p>
          <a:p>
            <a:pPr marL="2781300">
              <a:tabLst>
                <a:tab pos="9871075" algn="l"/>
              </a:tabLst>
            </a:pPr>
            <a:r>
              <a:rPr lang="ru-RU" sz="2000" dirty="0" smtClean="0">
                <a:solidFill>
                  <a:schemeClr val="tx1"/>
                </a:solidFill>
              </a:rPr>
              <a:t>людей</a:t>
            </a:r>
            <a:r>
              <a:rPr lang="ru-RU" sz="2000" dirty="0">
                <a:solidFill>
                  <a:schemeClr val="tx1"/>
                </a:solidFill>
              </a:rPr>
              <a:t>, живших в эпоху Возрождения. </a:t>
            </a:r>
            <a:endParaRPr lang="ru-RU" sz="2000" dirty="0" smtClean="0">
              <a:solidFill>
                <a:schemeClr val="tx1"/>
              </a:solidFill>
            </a:endParaRPr>
          </a:p>
          <a:p>
            <a:pPr marL="2781300">
              <a:tabLst>
                <a:tab pos="9871075" algn="l"/>
              </a:tabLst>
            </a:pPr>
            <a:r>
              <a:rPr lang="ru-RU" sz="2000" dirty="0" smtClean="0">
                <a:solidFill>
                  <a:schemeClr val="tx1"/>
                </a:solidFill>
              </a:rPr>
              <a:t>У </a:t>
            </a:r>
            <a:r>
              <a:rPr lang="ru-RU" sz="2000" dirty="0">
                <a:solidFill>
                  <a:schemeClr val="tx1"/>
                </a:solidFill>
              </a:rPr>
              <a:t>художника было множество талантов, которые он воплощал во вневременные </a:t>
            </a:r>
            <a:r>
              <a:rPr lang="ru-RU" sz="2000" dirty="0" smtClean="0">
                <a:solidFill>
                  <a:schemeClr val="tx1"/>
                </a:solidFill>
              </a:rPr>
              <a:t>произведения искусства </a:t>
            </a:r>
            <a:r>
              <a:rPr lang="ru-RU" sz="2000" dirty="0">
                <a:solidFill>
                  <a:schemeClr val="tx1"/>
                </a:solidFill>
              </a:rPr>
              <a:t>или изобретения. </a:t>
            </a:r>
          </a:p>
          <a:p>
            <a:pPr indent="2781300" algn="just">
              <a:tabLst>
                <a:tab pos="8788400" algn="l"/>
              </a:tabLst>
            </a:pPr>
            <a:r>
              <a:rPr lang="ru-RU" sz="2000" dirty="0">
                <a:solidFill>
                  <a:schemeClr val="tx1"/>
                </a:solidFill>
              </a:rPr>
              <a:t>Недавний анализ </a:t>
            </a:r>
            <a:r>
              <a:rPr lang="ru-RU" sz="2000" dirty="0" err="1">
                <a:solidFill>
                  <a:schemeClr val="tx1"/>
                </a:solidFill>
              </a:rPr>
              <a:t>микрообразцов</a:t>
            </a:r>
            <a:r>
              <a:rPr lang="ru-RU" sz="2000" dirty="0">
                <a:solidFill>
                  <a:schemeClr val="tx1"/>
                </a:solidFill>
              </a:rPr>
              <a:t> красок, использованных в его работах — 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«</a:t>
            </a:r>
            <a:r>
              <a:rPr lang="ru-RU" sz="2000" dirty="0" err="1">
                <a:solidFill>
                  <a:schemeClr val="tx1"/>
                </a:solidFill>
              </a:rPr>
              <a:t>Мона</a:t>
            </a:r>
            <a:r>
              <a:rPr lang="ru-RU" sz="2000" dirty="0">
                <a:solidFill>
                  <a:schemeClr val="tx1"/>
                </a:solidFill>
              </a:rPr>
              <a:t> Лиза» и «Тайная вечеря», — показывает, что да Винчи не только прекрасно рисовал, но и эффективно экспериментировал, добиваясь наилучших качеств своих ингредиентов.</a:t>
            </a:r>
          </a:p>
          <a:p>
            <a:pPr indent="355600" algn="just">
              <a:tabLst>
                <a:tab pos="8788400" algn="l"/>
              </a:tabLst>
            </a:pPr>
            <a:r>
              <a:rPr lang="ru-RU" sz="2000" dirty="0">
                <a:solidFill>
                  <a:schemeClr val="tx1"/>
                </a:solidFill>
              </a:rPr>
              <a:t>Международная группа ученых указала на присутствие </a:t>
            </a:r>
            <a:r>
              <a:rPr lang="ru-RU" sz="2000" b="1" dirty="0">
                <a:solidFill>
                  <a:schemeClr val="tx1"/>
                </a:solidFill>
              </a:rPr>
              <a:t>токсичных соединений свинца в базовом слое обоих изображений.</a:t>
            </a:r>
            <a:r>
              <a:rPr lang="ru-RU" sz="2000" dirty="0">
                <a:solidFill>
                  <a:schemeClr val="tx1"/>
                </a:solidFill>
              </a:rPr>
              <a:t> </a:t>
            </a:r>
          </a:p>
          <a:p>
            <a:pPr indent="355600" algn="just">
              <a:tabLst>
                <a:tab pos="8788400" algn="l"/>
              </a:tabLst>
            </a:pPr>
            <a:r>
              <a:rPr lang="ru-RU" sz="2000" dirty="0">
                <a:solidFill>
                  <a:schemeClr val="tx1"/>
                </a:solidFill>
              </a:rPr>
              <a:t>Вероятно, художник пытался нанести толстые полосы белого свинцового пигмента, дополнительно насыщая масло, которым был покрыт холст, оксидом свинца (</a:t>
            </a:r>
            <a:r>
              <a:rPr lang="ru-RU" sz="2000" dirty="0" err="1">
                <a:solidFill>
                  <a:schemeClr val="tx1"/>
                </a:solidFill>
              </a:rPr>
              <a:t>PbO</a:t>
            </a:r>
            <a:r>
              <a:rPr lang="ru-RU" sz="2000" dirty="0">
                <a:solidFill>
                  <a:schemeClr val="tx1"/>
                </a:solidFill>
              </a:rPr>
              <a:t>). Используя методы рентгеновской дифракции и инфракрасной спектроскопии, исследователи определили, что изображения содержат не только свинцовые белила, но и гораздо более редкое соединение: </a:t>
            </a:r>
            <a:r>
              <a:rPr lang="ru-RU" sz="2000" b="1" dirty="0" err="1">
                <a:solidFill>
                  <a:schemeClr val="tx1"/>
                </a:solidFill>
              </a:rPr>
              <a:t>плюмбонакрит</a:t>
            </a:r>
            <a:r>
              <a:rPr lang="ru-RU" sz="2000" b="1" dirty="0">
                <a:solidFill>
                  <a:schemeClr val="tx1"/>
                </a:solidFill>
              </a:rPr>
              <a:t> (Pb</a:t>
            </a:r>
            <a:r>
              <a:rPr lang="ru-RU" sz="2000" b="1" baseline="-25000" dirty="0">
                <a:solidFill>
                  <a:schemeClr val="tx1"/>
                </a:solidFill>
              </a:rPr>
              <a:t>5</a:t>
            </a:r>
            <a:r>
              <a:rPr lang="ru-RU" sz="2000" b="1" dirty="0">
                <a:solidFill>
                  <a:schemeClr val="tx1"/>
                </a:solidFill>
              </a:rPr>
              <a:t>(CO</a:t>
            </a:r>
            <a:r>
              <a:rPr lang="ru-RU" sz="2000" b="1" baseline="-25000" dirty="0">
                <a:solidFill>
                  <a:schemeClr val="tx1"/>
                </a:solidFill>
              </a:rPr>
              <a:t>3</a:t>
            </a:r>
            <a:r>
              <a:rPr lang="ru-RU" sz="2000" b="1" dirty="0">
                <a:solidFill>
                  <a:schemeClr val="tx1"/>
                </a:solidFill>
              </a:rPr>
              <a:t>)O(OH)</a:t>
            </a:r>
            <a:r>
              <a:rPr lang="ru-RU" sz="2000" b="1" baseline="-25000" dirty="0">
                <a:solidFill>
                  <a:schemeClr val="tx1"/>
                </a:solidFill>
              </a:rPr>
              <a:t>2</a:t>
            </a:r>
            <a:r>
              <a:rPr lang="ru-RU" sz="2000" b="1" dirty="0">
                <a:solidFill>
                  <a:schemeClr val="tx1"/>
                </a:solidFill>
              </a:rPr>
              <a:t>)</a:t>
            </a:r>
            <a:r>
              <a:rPr lang="ru-RU" sz="2000" dirty="0">
                <a:solidFill>
                  <a:schemeClr val="tx1"/>
                </a:solidFill>
              </a:rPr>
              <a:t>, которое стабильно только в щелочной среде. </a:t>
            </a:r>
            <a:endParaRPr lang="ru-RU" sz="2000" dirty="0" smtClean="0">
              <a:solidFill>
                <a:schemeClr val="tx1"/>
              </a:solidFill>
            </a:endParaRPr>
          </a:p>
          <a:p>
            <a:pPr indent="355600" algn="just">
              <a:tabLst>
                <a:tab pos="8788400" algn="l"/>
              </a:tabLst>
            </a:pPr>
            <a:r>
              <a:rPr lang="ru-RU" sz="2000" dirty="0" smtClean="0">
                <a:solidFill>
                  <a:schemeClr val="tx1"/>
                </a:solidFill>
              </a:rPr>
              <a:t>Это </a:t>
            </a:r>
            <a:r>
              <a:rPr lang="ru-RU" sz="2000" dirty="0">
                <a:solidFill>
                  <a:schemeClr val="tx1"/>
                </a:solidFill>
              </a:rPr>
              <a:t>открытие может указывать на то, что Леонардо был пионером этой техники </a:t>
            </a:r>
            <a:r>
              <a:rPr lang="ru-RU" sz="2000" dirty="0" smtClean="0">
                <a:solidFill>
                  <a:schemeClr val="tx1"/>
                </a:solidFill>
              </a:rPr>
              <a:t>живописи.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4" name="Picture 2" descr="7 лучших сайтов для чтения новостей на английском языке ‹ Инглекс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687" y="1530220"/>
            <a:ext cx="3378672" cy="162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29210" y="1012164"/>
            <a:ext cx="11650823" cy="4876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Подведем итоги: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469039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543</Words>
  <Application>Microsoft Office PowerPoint</Application>
  <PresentationFormat>Произвольный</PresentationFormat>
  <Paragraphs>122</Paragraphs>
  <Slides>7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 Сергеевна Федорова</dc:creator>
  <cp:lastModifiedBy>Анастасия Кузякина</cp:lastModifiedBy>
  <cp:revision>7</cp:revision>
  <dcterms:created xsi:type="dcterms:W3CDTF">2024-10-29T07:24:50Z</dcterms:created>
  <dcterms:modified xsi:type="dcterms:W3CDTF">2024-10-30T12:15:03Z</dcterms:modified>
</cp:coreProperties>
</file>