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7" r:id="rId2"/>
    <p:sldId id="256" r:id="rId3"/>
    <p:sldId id="258" r:id="rId4"/>
    <p:sldId id="259" r:id="rId5"/>
    <p:sldId id="260" r:id="rId6"/>
    <p:sldId id="261" r:id="rId7"/>
    <p:sldId id="271" r:id="rId8"/>
    <p:sldId id="272" r:id="rId9"/>
    <p:sldId id="273" r:id="rId10"/>
    <p:sldId id="274" r:id="rId11"/>
    <p:sldId id="275" r:id="rId12"/>
    <p:sldId id="276" r:id="rId13"/>
    <p:sldId id="262" r:id="rId14"/>
    <p:sldId id="263" r:id="rId15"/>
    <p:sldId id="277" r:id="rId16"/>
    <p:sldId id="265" r:id="rId17"/>
    <p:sldId id="266" r:id="rId18"/>
    <p:sldId id="278" r:id="rId19"/>
    <p:sldId id="279" r:id="rId20"/>
    <p:sldId id="267" r:id="rId21"/>
    <p:sldId id="280" r:id="rId22"/>
    <p:sldId id="268" r:id="rId23"/>
    <p:sldId id="281" r:id="rId2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919" autoAdjust="0"/>
  </p:normalViewPr>
  <p:slideViewPr>
    <p:cSldViewPr snapToGrid="0">
      <p:cViewPr varScale="1">
        <p:scale>
          <a:sx n="41" d="100"/>
          <a:sy n="41" d="100"/>
        </p:scale>
        <p:origin x="-86" y="-68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878D75-53BE-4597-A587-DFCE905BC723}" type="datetimeFigureOut">
              <a:rPr lang="ru-RU" smtClean="0"/>
              <a:t>30.10.2024</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058A6D2-0F57-47BE-9EE4-327BD5A04B47}" type="slidenum">
              <a:rPr lang="ru-RU" smtClean="0"/>
              <a:t>‹#›</a:t>
            </a:fld>
            <a:endParaRPr lang="ru-RU"/>
          </a:p>
        </p:txBody>
      </p:sp>
    </p:spTree>
    <p:extLst>
      <p:ext uri="{BB962C8B-B14F-4D97-AF65-F5344CB8AC3E}">
        <p14:creationId xmlns:p14="http://schemas.microsoft.com/office/powerpoint/2010/main" val="1337978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b="0" i="0" u="none" strike="noStrike" kern="1200" dirty="0" smtClean="0">
                <a:solidFill>
                  <a:schemeClr val="tx1"/>
                </a:solidFill>
                <a:effectLst/>
                <a:latin typeface="+mn-lt"/>
                <a:ea typeface="+mn-ea"/>
                <a:cs typeface="+mn-cs"/>
              </a:rPr>
              <a:t>Нефть – это маслянистая жидкость светло-желтого, янтарного, ярко зеленого, коричневого и черного цвета. На некоторых месторождениях, например, в Азербайджане, встречается красная и почти бесцветная нефть. В Томской области добывают черную нефть. Цвет нефти зависит от ее состава. С химической точки зрения нефть – это сложная смесь углеводородов с примесью различных соединений.</a:t>
            </a:r>
          </a:p>
        </p:txBody>
      </p:sp>
      <p:sp>
        <p:nvSpPr>
          <p:cNvPr id="4" name="Номер слайда 3"/>
          <p:cNvSpPr>
            <a:spLocks noGrp="1"/>
          </p:cNvSpPr>
          <p:nvPr>
            <p:ph type="sldNum" sz="quarter" idx="10"/>
          </p:nvPr>
        </p:nvSpPr>
        <p:spPr/>
        <p:txBody>
          <a:bodyPr/>
          <a:lstStyle/>
          <a:p>
            <a:fld id="{7058A6D2-0F57-47BE-9EE4-327BD5A04B47}" type="slidenum">
              <a:rPr lang="ru-RU" smtClean="0"/>
              <a:t>6</a:t>
            </a:fld>
            <a:endParaRPr lang="ru-RU"/>
          </a:p>
        </p:txBody>
      </p:sp>
    </p:spTree>
    <p:extLst>
      <p:ext uri="{BB962C8B-B14F-4D97-AF65-F5344CB8AC3E}">
        <p14:creationId xmlns:p14="http://schemas.microsoft.com/office/powerpoint/2010/main" val="2014107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fontAlgn="t"/>
            <a:r>
              <a:rPr lang="ru-RU" sz="1200" b="0" i="0" u="none" strike="noStrike" kern="1200" dirty="0" smtClean="0">
                <a:solidFill>
                  <a:schemeClr val="tx1"/>
                </a:solidFill>
                <a:effectLst/>
                <a:latin typeface="+mn-lt"/>
                <a:ea typeface="+mn-ea"/>
                <a:cs typeface="+mn-cs"/>
              </a:rPr>
              <a:t>"Баррель" переводится с английского как "бочка". Один нефтяной баррель равен 158,987 литра.</a:t>
            </a:r>
            <a:endParaRPr lang="ru-RU" sz="1200" b="0" i="0" u="none" strike="noStrike"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7058A6D2-0F57-47BE-9EE4-327BD5A04B47}" type="slidenum">
              <a:rPr lang="ru-RU" smtClean="0"/>
              <a:t>7</a:t>
            </a:fld>
            <a:endParaRPr lang="ru-RU"/>
          </a:p>
        </p:txBody>
      </p:sp>
    </p:spTree>
    <p:extLst>
      <p:ext uri="{BB962C8B-B14F-4D97-AF65-F5344CB8AC3E}">
        <p14:creationId xmlns:p14="http://schemas.microsoft.com/office/powerpoint/2010/main" val="20141074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fontAlgn="t"/>
            <a:r>
              <a:rPr lang="ru-RU" sz="1200" b="0" i="0" u="none" strike="noStrike" kern="1200" dirty="0" smtClean="0">
                <a:solidFill>
                  <a:schemeClr val="tx1"/>
                </a:solidFill>
                <a:effectLst/>
                <a:latin typeface="+mn-lt"/>
                <a:ea typeface="+mn-ea"/>
                <a:cs typeface="+mn-cs"/>
              </a:rPr>
              <a:t>"Зеленая" сейсмика – это сейсмические исследования с применением инновационной технологии, которая позволяет сохранять от вырубки значительные лесные массивы. Технология предполагает использование компактного беспроводного регистрирующего оборудования, которое можно доставить на место установки без специальной тяжелой техники, для прохода которой обычно приходится вырубать просеки. В 2015 году "Газпром нефть" выполнила "зеленую" сейсмику на Восточно-</a:t>
            </a:r>
            <a:r>
              <a:rPr lang="ru-RU" sz="1200" b="0" i="0" u="none" strike="noStrike" kern="1200" dirty="0" err="1" smtClean="0">
                <a:solidFill>
                  <a:schemeClr val="tx1"/>
                </a:solidFill>
                <a:effectLst/>
                <a:latin typeface="+mn-lt"/>
                <a:ea typeface="+mn-ea"/>
                <a:cs typeface="+mn-cs"/>
              </a:rPr>
              <a:t>Мыгинском</a:t>
            </a:r>
            <a:r>
              <a:rPr lang="ru-RU" sz="1200" b="0" i="0" u="none" strike="noStrike" kern="1200" dirty="0" smtClean="0">
                <a:solidFill>
                  <a:schemeClr val="tx1"/>
                </a:solidFill>
                <a:effectLst/>
                <a:latin typeface="+mn-lt"/>
                <a:ea typeface="+mn-ea"/>
                <a:cs typeface="+mn-cs"/>
              </a:rPr>
              <a:t> месторождении в Томской области.</a:t>
            </a:r>
            <a:endParaRPr lang="ru-RU" sz="1200" b="0" i="0" u="none" strike="noStrike"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7058A6D2-0F57-47BE-9EE4-327BD5A04B47}" type="slidenum">
              <a:rPr lang="ru-RU" smtClean="0"/>
              <a:t>8</a:t>
            </a:fld>
            <a:endParaRPr lang="ru-RU"/>
          </a:p>
        </p:txBody>
      </p:sp>
    </p:spTree>
    <p:extLst>
      <p:ext uri="{BB962C8B-B14F-4D97-AF65-F5344CB8AC3E}">
        <p14:creationId xmlns:p14="http://schemas.microsoft.com/office/powerpoint/2010/main" val="20141074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fontAlgn="t"/>
            <a:r>
              <a:rPr lang="ru-RU" sz="1200" b="0" i="0" u="none" strike="noStrike" kern="1200" dirty="0" smtClean="0">
                <a:solidFill>
                  <a:schemeClr val="tx1"/>
                </a:solidFill>
                <a:effectLst/>
                <a:latin typeface="+mn-lt"/>
                <a:ea typeface="+mn-ea"/>
                <a:cs typeface="+mn-cs"/>
              </a:rPr>
              <a:t>Министерство природных ресурсов РФ в 2015 году определило Арчинское месторождение (</a:t>
            </a:r>
            <a:r>
              <a:rPr lang="ru-RU" sz="1200" b="0" i="0" u="none" strike="noStrike" kern="1200" dirty="0" err="1" smtClean="0">
                <a:solidFill>
                  <a:schemeClr val="tx1"/>
                </a:solidFill>
                <a:effectLst/>
                <a:latin typeface="+mn-lt"/>
                <a:ea typeface="+mn-ea"/>
                <a:cs typeface="+mn-cs"/>
              </a:rPr>
              <a:t>Парабельский</a:t>
            </a:r>
            <a:r>
              <a:rPr lang="ru-RU" sz="1200" b="0" i="0" u="none" strike="noStrike" kern="1200" dirty="0" smtClean="0">
                <a:solidFill>
                  <a:schemeClr val="tx1"/>
                </a:solidFill>
                <a:effectLst/>
                <a:latin typeface="+mn-lt"/>
                <a:ea typeface="+mn-ea"/>
                <a:cs typeface="+mn-cs"/>
              </a:rPr>
              <a:t> район Томской области) "</a:t>
            </a:r>
            <a:r>
              <a:rPr lang="ru-RU" sz="1200" b="0" i="0" u="none" strike="noStrike" kern="1200" dirty="0" err="1" smtClean="0">
                <a:solidFill>
                  <a:schemeClr val="tx1"/>
                </a:solidFill>
                <a:effectLst/>
                <a:latin typeface="+mn-lt"/>
                <a:ea typeface="+mn-ea"/>
                <a:cs typeface="+mn-cs"/>
              </a:rPr>
              <a:t>Газпромнефть</a:t>
            </a:r>
            <a:r>
              <a:rPr lang="ru-RU" sz="1200" b="0" i="0" u="none" strike="noStrike" kern="1200" dirty="0" smtClean="0">
                <a:solidFill>
                  <a:schemeClr val="tx1"/>
                </a:solidFill>
                <a:effectLst/>
                <a:latin typeface="+mn-lt"/>
                <a:ea typeface="+mn-ea"/>
                <a:cs typeface="+mn-cs"/>
              </a:rPr>
              <a:t>-Востока" как первый полигон по отработке технологий добычи "трудной" нефти. В настоящее время компания является признанным международным экспертом в данном направлении.</a:t>
            </a:r>
            <a:endParaRPr lang="ru-RU" sz="1200" b="0" i="0" u="none" strike="noStrike"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7058A6D2-0F57-47BE-9EE4-327BD5A04B47}" type="slidenum">
              <a:rPr lang="ru-RU" smtClean="0"/>
              <a:t>9</a:t>
            </a:fld>
            <a:endParaRPr lang="ru-RU"/>
          </a:p>
        </p:txBody>
      </p:sp>
    </p:spTree>
    <p:extLst>
      <p:ext uri="{BB962C8B-B14F-4D97-AF65-F5344CB8AC3E}">
        <p14:creationId xmlns:p14="http://schemas.microsoft.com/office/powerpoint/2010/main" val="2014107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lvl="0"/>
            <a:r>
              <a:rPr lang="ru-RU" sz="1200" kern="1200" dirty="0" smtClean="0">
                <a:solidFill>
                  <a:schemeClr val="tx1"/>
                </a:solidFill>
                <a:effectLst/>
                <a:latin typeface="+mn-lt"/>
                <a:ea typeface="+mn-ea"/>
                <a:cs typeface="+mn-cs"/>
              </a:rPr>
              <a:t>Палеозой – это геологическая эра в истории Земли, во время которой формировались громадные запасы углеводородов, которые ныне считаются перспективными для добычи, однако для их эффективного освоения необходимо применять современные и дорогостоящие методы разработки.</a:t>
            </a:r>
          </a:p>
          <a:p>
            <a:r>
              <a:rPr lang="ru-RU" sz="1200" kern="1200" dirty="0" smtClean="0">
                <a:solidFill>
                  <a:schemeClr val="tx1"/>
                </a:solidFill>
                <a:effectLst/>
                <a:latin typeface="+mn-lt"/>
                <a:ea typeface="+mn-ea"/>
                <a:cs typeface="+mn-cs"/>
              </a:rPr>
              <a:t>«Газпром нефть» создала и успешно протестировала первый в России прототип промышленной технологии поиска палеозойских углеводородов. Геологические запасы палеозоя, который содержит самую древнюю нефть Западной Сибири, сформировавшуюся около 540 млн лет назад, превышают 26 млрд тонн нефти. До недавнего времени эффективных методов поиска палеозойской нефти не существовало – лишь пятая часть геологоразведочных проектов завершалась успехом.</a:t>
            </a:r>
          </a:p>
          <a:p>
            <a:r>
              <a:rPr lang="ru-RU" sz="1200" kern="1200" dirty="0" smtClean="0">
                <a:solidFill>
                  <a:schemeClr val="tx1"/>
                </a:solidFill>
                <a:effectLst/>
                <a:latin typeface="+mn-lt"/>
                <a:ea typeface="+mn-ea"/>
                <a:cs typeface="+mn-cs"/>
              </a:rPr>
              <a:t>В рамках проекта «Палеозой» «Газпром нефть» совместно с </a:t>
            </a:r>
            <a:r>
              <a:rPr lang="ru-RU" sz="1200" b="1" u="sng" kern="1200" dirty="0" smtClean="0">
                <a:solidFill>
                  <a:schemeClr val="tx1"/>
                </a:solidFill>
                <a:effectLst/>
                <a:latin typeface="+mn-lt"/>
                <a:ea typeface="+mn-ea"/>
                <a:cs typeface="+mn-cs"/>
              </a:rPr>
              <a:t>Томским политехническим университетом</a:t>
            </a:r>
            <a:r>
              <a:rPr lang="ru-RU" sz="1200" kern="1200" dirty="0" smtClean="0">
                <a:solidFill>
                  <a:schemeClr val="tx1"/>
                </a:solidFill>
                <a:effectLst/>
                <a:latin typeface="+mn-lt"/>
                <a:ea typeface="+mn-ea"/>
                <a:cs typeface="+mn-cs"/>
              </a:rPr>
              <a:t> и при поддержке Администрации Томской области создала первый в отрасли прототип промышленной технологии поиска палеозойской нефти.</a:t>
            </a:r>
          </a:p>
        </p:txBody>
      </p:sp>
      <p:sp>
        <p:nvSpPr>
          <p:cNvPr id="4" name="Номер слайда 3"/>
          <p:cNvSpPr>
            <a:spLocks noGrp="1"/>
          </p:cNvSpPr>
          <p:nvPr>
            <p:ph type="sldNum" sz="quarter" idx="10"/>
          </p:nvPr>
        </p:nvSpPr>
        <p:spPr/>
        <p:txBody>
          <a:bodyPr/>
          <a:lstStyle/>
          <a:p>
            <a:fld id="{7058A6D2-0F57-47BE-9EE4-327BD5A04B47}" type="slidenum">
              <a:rPr lang="ru-RU" smtClean="0"/>
              <a:t>10</a:t>
            </a:fld>
            <a:endParaRPr lang="ru-RU"/>
          </a:p>
        </p:txBody>
      </p:sp>
    </p:spTree>
    <p:extLst>
      <p:ext uri="{BB962C8B-B14F-4D97-AF65-F5344CB8AC3E}">
        <p14:creationId xmlns:p14="http://schemas.microsoft.com/office/powerpoint/2010/main" val="20141074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0" i="0" kern="1200" dirty="0" smtClean="0">
                <a:solidFill>
                  <a:schemeClr val="tx1"/>
                </a:solidFill>
                <a:effectLst/>
                <a:latin typeface="+mn-lt"/>
                <a:ea typeface="+mn-ea"/>
                <a:cs typeface="+mn-cs"/>
              </a:rPr>
              <a:t>Сообщалось, что запасы традиционных месторождений нефти в Томской области заканчиваются, в 2025 году это приведет к сокращению добычи с 10 до 5 миллионов тонн в год. При этом данный сектор обеспечивает львиную долю доходов областного бюджета. В 2017 году "Газпром нефть" запустила в регионе проект "Палеозой" по освоению </a:t>
            </a:r>
            <a:r>
              <a:rPr lang="ru-RU" sz="1200" b="0" i="0" kern="1200" dirty="0" err="1" smtClean="0">
                <a:solidFill>
                  <a:schemeClr val="tx1"/>
                </a:solidFill>
                <a:effectLst/>
                <a:latin typeface="+mn-lt"/>
                <a:ea typeface="+mn-ea"/>
                <a:cs typeface="+mn-cs"/>
              </a:rPr>
              <a:t>трудноизвлекаемых</a:t>
            </a:r>
            <a:r>
              <a:rPr lang="ru-RU" sz="1200" b="0" i="0" kern="1200" dirty="0" smtClean="0">
                <a:solidFill>
                  <a:schemeClr val="tx1"/>
                </a:solidFill>
                <a:effectLst/>
                <a:latin typeface="+mn-lt"/>
                <a:ea typeface="+mn-ea"/>
                <a:cs typeface="+mn-cs"/>
              </a:rPr>
              <a:t> запасов нефти из </a:t>
            </a:r>
            <a:r>
              <a:rPr lang="ru-RU" sz="1200" b="0" i="0" kern="1200" dirty="0" err="1" smtClean="0">
                <a:solidFill>
                  <a:schemeClr val="tx1"/>
                </a:solidFill>
                <a:effectLst/>
                <a:latin typeface="+mn-lt"/>
                <a:ea typeface="+mn-ea"/>
                <a:cs typeface="+mn-cs"/>
              </a:rPr>
              <a:t>доюрских</a:t>
            </a:r>
            <a:r>
              <a:rPr lang="ru-RU" sz="1200" b="0" i="0" kern="1200" dirty="0" smtClean="0">
                <a:solidFill>
                  <a:schemeClr val="tx1"/>
                </a:solidFill>
                <a:effectLst/>
                <a:latin typeface="+mn-lt"/>
                <a:ea typeface="+mn-ea"/>
                <a:cs typeface="+mn-cs"/>
              </a:rPr>
              <a:t> отложений.</a:t>
            </a:r>
            <a:endParaRPr lang="ru-RU" sz="1200" kern="1200" dirty="0" smtClean="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7058A6D2-0F57-47BE-9EE4-327BD5A04B47}" type="slidenum">
              <a:rPr lang="ru-RU" smtClean="0"/>
              <a:t>11</a:t>
            </a:fld>
            <a:endParaRPr lang="ru-RU"/>
          </a:p>
        </p:txBody>
      </p:sp>
    </p:spTree>
    <p:extLst>
      <p:ext uri="{BB962C8B-B14F-4D97-AF65-F5344CB8AC3E}">
        <p14:creationId xmlns:p14="http://schemas.microsoft.com/office/powerpoint/2010/main" val="20141074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lvl="0"/>
            <a:r>
              <a:rPr lang="ru-RU" sz="1200" b="0" i="0" kern="1200" dirty="0" smtClean="0">
                <a:solidFill>
                  <a:schemeClr val="tx1"/>
                </a:solidFill>
                <a:effectLst/>
                <a:latin typeface="+mn-lt"/>
                <a:ea typeface="+mn-ea"/>
                <a:cs typeface="+mn-cs"/>
              </a:rPr>
              <a:t>Историю промышленной добычи томской нефти принято отсчитывать с января 1966 года, с момента основания "</a:t>
            </a:r>
            <a:r>
              <a:rPr lang="ru-RU" sz="1200" b="0" i="0" kern="1200" dirty="0" err="1" smtClean="0">
                <a:solidFill>
                  <a:schemeClr val="tx1"/>
                </a:solidFill>
                <a:effectLst/>
                <a:latin typeface="+mn-lt"/>
                <a:ea typeface="+mn-ea"/>
                <a:cs typeface="+mn-cs"/>
              </a:rPr>
              <a:t>Томскнефти</a:t>
            </a:r>
            <a:r>
              <a:rPr lang="ru-RU" sz="1200" b="0" i="0" kern="1200" dirty="0" smtClean="0">
                <a:solidFill>
                  <a:schemeClr val="tx1"/>
                </a:solidFill>
                <a:effectLst/>
                <a:latin typeface="+mn-lt"/>
                <a:ea typeface="+mn-ea"/>
                <a:cs typeface="+mn-cs"/>
              </a:rPr>
              <a:t>". Однако до получения той самой первой тонны "черного золота" на Советском месторождении в Александровском районе прошло еще почти полгода – это случилось 8 июня.</a:t>
            </a:r>
          </a:p>
          <a:p>
            <a:pPr lvl="0"/>
            <a:endParaRPr lang="ru-RU" sz="1200" b="0" i="0" kern="1200" dirty="0" smtClean="0">
              <a:solidFill>
                <a:schemeClr val="tx1"/>
              </a:solidFill>
              <a:effectLst/>
              <a:latin typeface="+mn-lt"/>
              <a:ea typeface="+mn-ea"/>
              <a:cs typeface="+mn-cs"/>
            </a:endParaRPr>
          </a:p>
          <a:p>
            <a:pPr lvl="0"/>
            <a:r>
              <a:rPr lang="ru-RU" sz="1200" b="0" i="0" kern="1200" dirty="0" smtClean="0">
                <a:solidFill>
                  <a:schemeClr val="tx1"/>
                </a:solidFill>
                <a:effectLst/>
                <a:latin typeface="+mn-lt"/>
                <a:ea typeface="+mn-ea"/>
                <a:cs typeface="+mn-cs"/>
              </a:rPr>
              <a:t>Первые признаки сибирской нефти были получены из </a:t>
            </a:r>
            <a:r>
              <a:rPr lang="ru-RU" sz="1200" b="0" i="0" kern="1200" dirty="0" err="1" smtClean="0">
                <a:solidFill>
                  <a:schemeClr val="tx1"/>
                </a:solidFill>
                <a:effectLst/>
                <a:latin typeface="+mn-lt"/>
                <a:ea typeface="+mn-ea"/>
                <a:cs typeface="+mn-cs"/>
              </a:rPr>
              <a:t>колпашевской</a:t>
            </a:r>
            <a:r>
              <a:rPr lang="ru-RU" sz="1200" b="0" i="0" kern="1200" dirty="0" smtClean="0">
                <a:solidFill>
                  <a:schemeClr val="tx1"/>
                </a:solidFill>
                <a:effectLst/>
                <a:latin typeface="+mn-lt"/>
                <a:ea typeface="+mn-ea"/>
                <a:cs typeface="+mn-cs"/>
              </a:rPr>
              <a:t> скважины в 1954 году. Но по-настоящему фортуна повернулась лицом к разведчикам только в апреле 1962-го – было открыто первое в Томской области Устье-</a:t>
            </a:r>
            <a:r>
              <a:rPr lang="ru-RU" sz="1200" b="0" i="0" kern="1200" dirty="0" err="1" smtClean="0">
                <a:solidFill>
                  <a:schemeClr val="tx1"/>
                </a:solidFill>
                <a:effectLst/>
                <a:latin typeface="+mn-lt"/>
                <a:ea typeface="+mn-ea"/>
                <a:cs typeface="+mn-cs"/>
              </a:rPr>
              <a:t>Сильгинское</a:t>
            </a:r>
            <a:r>
              <a:rPr lang="ru-RU" sz="1200" b="0" i="0" kern="1200" dirty="0" smtClean="0">
                <a:solidFill>
                  <a:schemeClr val="tx1"/>
                </a:solidFill>
                <a:effectLst/>
                <a:latin typeface="+mn-lt"/>
                <a:ea typeface="+mn-ea"/>
                <a:cs typeface="+mn-cs"/>
              </a:rPr>
              <a:t> газоконденсатное месторождение промышленного значения. А 16 августа 1962 года первое нефтяное – </a:t>
            </a:r>
            <a:r>
              <a:rPr lang="ru-RU" sz="1200" b="0" i="0" kern="1200" dirty="0" err="1" smtClean="0">
                <a:solidFill>
                  <a:schemeClr val="tx1"/>
                </a:solidFill>
                <a:effectLst/>
                <a:latin typeface="+mn-lt"/>
                <a:ea typeface="+mn-ea"/>
                <a:cs typeface="+mn-cs"/>
              </a:rPr>
              <a:t>Соснинское</a:t>
            </a:r>
            <a:r>
              <a:rPr lang="ru-RU" sz="1200" b="0" i="0" kern="1200" dirty="0" smtClean="0">
                <a:solidFill>
                  <a:schemeClr val="tx1"/>
                </a:solidFill>
                <a:effectLst/>
                <a:latin typeface="+mn-lt"/>
                <a:ea typeface="+mn-ea"/>
                <a:cs typeface="+mn-cs"/>
              </a:rPr>
              <a:t>. </a:t>
            </a:r>
          </a:p>
          <a:p>
            <a:pPr lvl="0"/>
            <a:endParaRPr lang="ru-RU" sz="1200" b="0" i="0" kern="1200" dirty="0" smtClean="0">
              <a:solidFill>
                <a:schemeClr val="tx1"/>
              </a:solidFill>
              <a:effectLst/>
              <a:latin typeface="+mn-lt"/>
              <a:ea typeface="+mn-ea"/>
              <a:cs typeface="+mn-cs"/>
            </a:endParaRPr>
          </a:p>
          <a:p>
            <a:r>
              <a:rPr lang="ru-RU" sz="1200" b="0" i="0" kern="1200" dirty="0" smtClean="0">
                <a:solidFill>
                  <a:schemeClr val="tx1"/>
                </a:solidFill>
                <a:effectLst/>
                <a:latin typeface="+mn-lt"/>
                <a:ea typeface="+mn-ea"/>
                <a:cs typeface="+mn-cs"/>
              </a:rPr>
              <a:t>Официальной датой открытия нефти и газа в Томской области считается 16 августа 1962 года. В этот день на Советском месторождении был получен первый промышленный приток нефти и газа, положивший начало новой странице в истории региона. 13 января 1966 года создано нефтепромысловое управление "</a:t>
            </a:r>
            <a:r>
              <a:rPr lang="ru-RU" sz="1200" b="0" i="0" kern="1200" dirty="0" err="1" smtClean="0">
                <a:solidFill>
                  <a:schemeClr val="tx1"/>
                </a:solidFill>
                <a:effectLst/>
                <a:latin typeface="+mn-lt"/>
                <a:ea typeface="+mn-ea"/>
                <a:cs typeface="+mn-cs"/>
              </a:rPr>
              <a:t>Томскнефть</a:t>
            </a:r>
            <a:r>
              <a:rPr lang="ru-RU" sz="1200" b="0" i="0" kern="1200" dirty="0" smtClean="0">
                <a:solidFill>
                  <a:schemeClr val="tx1"/>
                </a:solidFill>
                <a:effectLst/>
                <a:latin typeface="+mn-lt"/>
                <a:ea typeface="+mn-ea"/>
                <a:cs typeface="+mn-cs"/>
              </a:rPr>
              <a:t>" "</a:t>
            </a:r>
            <a:r>
              <a:rPr lang="ru-RU" sz="1200" b="0" i="0" kern="1200" dirty="0" err="1" smtClean="0">
                <a:solidFill>
                  <a:schemeClr val="tx1"/>
                </a:solidFill>
                <a:effectLst/>
                <a:latin typeface="+mn-lt"/>
                <a:ea typeface="+mn-ea"/>
                <a:cs typeface="+mn-cs"/>
              </a:rPr>
              <a:t>Главтюменнефтегаза</a:t>
            </a:r>
            <a:r>
              <a:rPr lang="ru-RU" sz="1200" b="0" i="0" kern="1200" dirty="0" smtClean="0">
                <a:solidFill>
                  <a:schemeClr val="tx1"/>
                </a:solidFill>
                <a:effectLst/>
                <a:latin typeface="+mn-lt"/>
                <a:ea typeface="+mn-ea"/>
                <a:cs typeface="+mn-cs"/>
              </a:rPr>
              <a:t>".</a:t>
            </a:r>
          </a:p>
          <a:p>
            <a:r>
              <a:rPr lang="ru-RU" sz="1200" b="0" i="0" kern="1200" dirty="0" smtClean="0">
                <a:solidFill>
                  <a:schemeClr val="tx1"/>
                </a:solidFill>
                <a:effectLst/>
                <a:latin typeface="+mn-lt"/>
                <a:ea typeface="+mn-ea"/>
                <a:cs typeface="+mn-cs"/>
              </a:rPr>
              <a:t>Однако получение фонтана на разведочной, по сути, скважине, еще не означало, что добыча поставлена на поток. Бурение первых промысловых скважин и освоение первого месторождения началось только зимой 1966-го.</a:t>
            </a:r>
          </a:p>
          <a:p>
            <a:pPr lvl="0"/>
            <a:endParaRPr lang="ru-RU" sz="1200" kern="1200" dirty="0" smtClean="0">
              <a:solidFill>
                <a:schemeClr val="tx1"/>
              </a:solidFill>
              <a:effectLst/>
              <a:latin typeface="+mn-lt"/>
              <a:ea typeface="+mn-ea"/>
              <a:cs typeface="+mn-cs"/>
            </a:endParaRPr>
          </a:p>
          <a:p>
            <a:pPr lvl="0"/>
            <a:r>
              <a:rPr lang="ru-RU" sz="1200" b="0" i="0" kern="1200" dirty="0" smtClean="0">
                <a:solidFill>
                  <a:schemeClr val="tx1"/>
                </a:solidFill>
                <a:effectLst/>
                <a:latin typeface="+mn-lt"/>
                <a:ea typeface="+mn-ea"/>
                <a:cs typeface="+mn-cs"/>
              </a:rPr>
              <a:t>В момент открытия и подтверждения запасов Советское входило в число пяти крупнейших месторождений в стране. Первый фонтан (порядка 600 тонн в сутки) это подтверждал. Даже на </a:t>
            </a:r>
            <a:r>
              <a:rPr lang="ru-RU" sz="1200" b="0" i="0" kern="1200" dirty="0" err="1" smtClean="0">
                <a:solidFill>
                  <a:schemeClr val="tx1"/>
                </a:solidFill>
                <a:effectLst/>
                <a:latin typeface="+mn-lt"/>
                <a:ea typeface="+mn-ea"/>
                <a:cs typeface="+mn-cs"/>
              </a:rPr>
              <a:t>Самотлоре</a:t>
            </a:r>
            <a:r>
              <a:rPr lang="ru-RU" sz="1200" b="0" i="0" kern="1200" dirty="0" smtClean="0">
                <a:solidFill>
                  <a:schemeClr val="tx1"/>
                </a:solidFill>
                <a:effectLst/>
                <a:latin typeface="+mn-lt"/>
                <a:ea typeface="+mn-ea"/>
                <a:cs typeface="+mn-cs"/>
              </a:rPr>
              <a:t> из первой скважины получили в два раза меньше.</a:t>
            </a:r>
          </a:p>
          <a:p>
            <a:pPr lvl="0"/>
            <a:endParaRPr lang="ru-RU" sz="1200" b="0" i="0" kern="1200" dirty="0" smtClean="0">
              <a:solidFill>
                <a:schemeClr val="tx1"/>
              </a:solidFill>
              <a:effectLst/>
              <a:latin typeface="+mn-lt"/>
              <a:ea typeface="+mn-ea"/>
              <a:cs typeface="+mn-cs"/>
            </a:endParaRPr>
          </a:p>
          <a:p>
            <a:r>
              <a:rPr lang="ru-RU" sz="1200" b="0" i="0" kern="1200" dirty="0" smtClean="0">
                <a:solidFill>
                  <a:schemeClr val="tx1"/>
                </a:solidFill>
                <a:effectLst/>
                <a:latin typeface="+mn-lt"/>
                <a:ea typeface="+mn-ea"/>
                <a:cs typeface="+mn-cs"/>
              </a:rPr>
              <a:t>Уже 13 июня 1966 года в четыре часа дня пароход "Александр Матросов" завел в протоку Старица первую для Советского месторождения нефтеналивную баржу. Всего в первую навигацию с месторождения было отправлено почти 49 тысяч тонн нефти. </a:t>
            </a:r>
          </a:p>
          <a:p>
            <a:r>
              <a:rPr lang="ru-RU" sz="1200" b="0" i="0" kern="1200" dirty="0" smtClean="0">
                <a:solidFill>
                  <a:schemeClr val="tx1"/>
                </a:solidFill>
                <a:effectLst/>
                <a:latin typeface="+mn-lt"/>
                <a:ea typeface="+mn-ea"/>
                <a:cs typeface="+mn-cs"/>
              </a:rPr>
              <a:t>С этого момента словосочетание "томская нефть" обретает значение. Дальнейшая разработка месторождений на севере Томской области ведется уже силами местных специалистов, а в областном центре появляется новый социальный слой – "нефтяники". Те самые люди, чьими стараниями регион вошел в число нефтегазовых.</a:t>
            </a:r>
          </a:p>
          <a:p>
            <a:r>
              <a:rPr lang="ru-RU" sz="1200" b="0" i="0" kern="1200" dirty="0" smtClean="0">
                <a:solidFill>
                  <a:schemeClr val="tx1"/>
                </a:solidFill>
                <a:effectLst/>
                <a:latin typeface="+mn-lt"/>
                <a:ea typeface="+mn-ea"/>
                <a:cs typeface="+mn-cs"/>
              </a:rPr>
              <a:t>Следующим шагом в развитии отрасли стало строительство на далеком томском севере целого города нефтяников – Стрежевого. Но это уже другая страница в истории региона.</a:t>
            </a:r>
          </a:p>
          <a:p>
            <a:endParaRPr lang="ru-RU" sz="1200" b="0" i="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https://www.riatomsk.ru/article/20210608/tomskaya-neftj-istoriya/</a:t>
            </a:r>
            <a:r>
              <a:rPr lang="ru-RU"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https://ru.wikipedia.org/wiki/</a:t>
            </a:r>
            <a:r>
              <a:rPr lang="ru-RU" sz="1200" kern="1200" dirty="0" err="1" smtClean="0">
                <a:solidFill>
                  <a:schemeClr val="tx1"/>
                </a:solidFill>
                <a:effectLst/>
                <a:latin typeface="+mn-lt"/>
                <a:ea typeface="+mn-ea"/>
                <a:cs typeface="+mn-cs"/>
              </a:rPr>
              <a:t>Томскнефть</a:t>
            </a:r>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7058A6D2-0F57-47BE-9EE4-327BD5A04B47}" type="slidenum">
              <a:rPr lang="ru-RU" smtClean="0"/>
              <a:t>12</a:t>
            </a:fld>
            <a:endParaRPr lang="ru-RU"/>
          </a:p>
        </p:txBody>
      </p:sp>
    </p:spTree>
    <p:extLst>
      <p:ext uri="{BB962C8B-B14F-4D97-AF65-F5344CB8AC3E}">
        <p14:creationId xmlns:p14="http://schemas.microsoft.com/office/powerpoint/2010/main" val="2014107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058A6D2-0F57-47BE-9EE4-327BD5A04B47}" type="slidenum">
              <a:rPr lang="ru-RU" smtClean="0"/>
              <a:t>14</a:t>
            </a:fld>
            <a:endParaRPr lang="ru-RU"/>
          </a:p>
        </p:txBody>
      </p:sp>
    </p:spTree>
    <p:extLst>
      <p:ext uri="{BB962C8B-B14F-4D97-AF65-F5344CB8AC3E}">
        <p14:creationId xmlns:p14="http://schemas.microsoft.com/office/powerpoint/2010/main" val="28651743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058A6D2-0F57-47BE-9EE4-327BD5A04B47}" type="slidenum">
              <a:rPr lang="ru-RU" smtClean="0"/>
              <a:t>15</a:t>
            </a:fld>
            <a:endParaRPr lang="ru-RU"/>
          </a:p>
        </p:txBody>
      </p:sp>
    </p:spTree>
    <p:extLst>
      <p:ext uri="{BB962C8B-B14F-4D97-AF65-F5344CB8AC3E}">
        <p14:creationId xmlns:p14="http://schemas.microsoft.com/office/powerpoint/2010/main" val="28651743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2ABD81A-C6E1-4E23-8AAA-20E037BD679C}"/>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xmlns="" id="{C78F77F5-4970-41DB-9C35-CD8742333F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xmlns="" id="{545FB636-5FD7-4D08-ACE3-CE4B59E6AC1D}"/>
              </a:ext>
            </a:extLst>
          </p:cNvPr>
          <p:cNvSpPr>
            <a:spLocks noGrp="1"/>
          </p:cNvSpPr>
          <p:nvPr>
            <p:ph type="dt" sz="half" idx="10"/>
          </p:nvPr>
        </p:nvSpPr>
        <p:spPr/>
        <p:txBody>
          <a:bodyPr/>
          <a:lstStyle/>
          <a:p>
            <a:fld id="{5720AC35-FA74-4EAE-8564-08ADF6AD982A}"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xmlns="" id="{4110C72C-B6D2-4A44-A75F-8FBF3697FBA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EA82F5DB-1E25-4533-8C26-DD4405685424}"/>
              </a:ext>
            </a:extLst>
          </p:cNvPr>
          <p:cNvSpPr>
            <a:spLocks noGrp="1"/>
          </p:cNvSpPr>
          <p:nvPr>
            <p:ph type="sldNum" sz="quarter" idx="12"/>
          </p:nvPr>
        </p:nvSpPr>
        <p:spPr/>
        <p:txBody>
          <a:bodyPr/>
          <a:lstStyle/>
          <a:p>
            <a:fld id="{7024F341-DBEF-4B05-9FAD-EA375CB8B00D}" type="slidenum">
              <a:rPr lang="ru-RU" smtClean="0"/>
              <a:t>‹#›</a:t>
            </a:fld>
            <a:endParaRPr lang="ru-RU"/>
          </a:p>
        </p:txBody>
      </p:sp>
    </p:spTree>
    <p:extLst>
      <p:ext uri="{BB962C8B-B14F-4D97-AF65-F5344CB8AC3E}">
        <p14:creationId xmlns:p14="http://schemas.microsoft.com/office/powerpoint/2010/main" val="2005996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A9CA6D4-E06A-49BF-AD4A-584CA5E2DFBA}"/>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xmlns="" id="{EFB07A7C-35E8-4D6E-97DD-BDA345938AF3}"/>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F2C30097-83D4-485D-8552-E2F13E6725E9}"/>
              </a:ext>
            </a:extLst>
          </p:cNvPr>
          <p:cNvSpPr>
            <a:spLocks noGrp="1"/>
          </p:cNvSpPr>
          <p:nvPr>
            <p:ph type="dt" sz="half" idx="10"/>
          </p:nvPr>
        </p:nvSpPr>
        <p:spPr/>
        <p:txBody>
          <a:bodyPr/>
          <a:lstStyle/>
          <a:p>
            <a:fld id="{5720AC35-FA74-4EAE-8564-08ADF6AD982A}"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xmlns="" id="{4385CEFE-A8C8-43D2-97FE-3B98AB89F2B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3A161954-714B-4268-8019-84C4BA4491F8}"/>
              </a:ext>
            </a:extLst>
          </p:cNvPr>
          <p:cNvSpPr>
            <a:spLocks noGrp="1"/>
          </p:cNvSpPr>
          <p:nvPr>
            <p:ph type="sldNum" sz="quarter" idx="12"/>
          </p:nvPr>
        </p:nvSpPr>
        <p:spPr/>
        <p:txBody>
          <a:bodyPr/>
          <a:lstStyle/>
          <a:p>
            <a:fld id="{7024F341-DBEF-4B05-9FAD-EA375CB8B00D}" type="slidenum">
              <a:rPr lang="ru-RU" smtClean="0"/>
              <a:t>‹#›</a:t>
            </a:fld>
            <a:endParaRPr lang="ru-RU"/>
          </a:p>
        </p:txBody>
      </p:sp>
    </p:spTree>
    <p:extLst>
      <p:ext uri="{BB962C8B-B14F-4D97-AF65-F5344CB8AC3E}">
        <p14:creationId xmlns:p14="http://schemas.microsoft.com/office/powerpoint/2010/main" val="2946222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xmlns="" id="{02CFC41B-19D2-4783-B18F-023168DF2321}"/>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xmlns="" id="{C7F034EE-C125-4580-9799-714D6D19DF2D}"/>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3B8CD214-BB24-400B-AD26-09427F240244}"/>
              </a:ext>
            </a:extLst>
          </p:cNvPr>
          <p:cNvSpPr>
            <a:spLocks noGrp="1"/>
          </p:cNvSpPr>
          <p:nvPr>
            <p:ph type="dt" sz="half" idx="10"/>
          </p:nvPr>
        </p:nvSpPr>
        <p:spPr/>
        <p:txBody>
          <a:bodyPr/>
          <a:lstStyle/>
          <a:p>
            <a:fld id="{5720AC35-FA74-4EAE-8564-08ADF6AD982A}"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xmlns="" id="{51669522-E80A-4FA0-A9B7-D00711548A3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A2CFEE3B-E186-483C-858F-2F38BABCAEB9}"/>
              </a:ext>
            </a:extLst>
          </p:cNvPr>
          <p:cNvSpPr>
            <a:spLocks noGrp="1"/>
          </p:cNvSpPr>
          <p:nvPr>
            <p:ph type="sldNum" sz="quarter" idx="12"/>
          </p:nvPr>
        </p:nvSpPr>
        <p:spPr/>
        <p:txBody>
          <a:bodyPr/>
          <a:lstStyle/>
          <a:p>
            <a:fld id="{7024F341-DBEF-4B05-9FAD-EA375CB8B00D}" type="slidenum">
              <a:rPr lang="ru-RU" smtClean="0"/>
              <a:t>‹#›</a:t>
            </a:fld>
            <a:endParaRPr lang="ru-RU"/>
          </a:p>
        </p:txBody>
      </p:sp>
    </p:spTree>
    <p:extLst>
      <p:ext uri="{BB962C8B-B14F-4D97-AF65-F5344CB8AC3E}">
        <p14:creationId xmlns:p14="http://schemas.microsoft.com/office/powerpoint/2010/main" val="4050053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B2A198D-E4D4-4048-A3C5-FB02032CFF6F}"/>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86EA3265-5C3C-436D-8611-EA7AB4470F77}"/>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01404A31-7504-440A-BE8B-BDA985BF774F}"/>
              </a:ext>
            </a:extLst>
          </p:cNvPr>
          <p:cNvSpPr>
            <a:spLocks noGrp="1"/>
          </p:cNvSpPr>
          <p:nvPr>
            <p:ph type="dt" sz="half" idx="10"/>
          </p:nvPr>
        </p:nvSpPr>
        <p:spPr/>
        <p:txBody>
          <a:bodyPr/>
          <a:lstStyle/>
          <a:p>
            <a:fld id="{5720AC35-FA74-4EAE-8564-08ADF6AD982A}"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xmlns="" id="{EBD30B22-1218-4C38-BB61-7C350129007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2290DAB1-1BB1-4086-9D92-4C12880B05BA}"/>
              </a:ext>
            </a:extLst>
          </p:cNvPr>
          <p:cNvSpPr>
            <a:spLocks noGrp="1"/>
          </p:cNvSpPr>
          <p:nvPr>
            <p:ph type="sldNum" sz="quarter" idx="12"/>
          </p:nvPr>
        </p:nvSpPr>
        <p:spPr/>
        <p:txBody>
          <a:bodyPr/>
          <a:lstStyle/>
          <a:p>
            <a:fld id="{7024F341-DBEF-4B05-9FAD-EA375CB8B00D}" type="slidenum">
              <a:rPr lang="ru-RU" smtClean="0"/>
              <a:t>‹#›</a:t>
            </a:fld>
            <a:endParaRPr lang="ru-RU"/>
          </a:p>
        </p:txBody>
      </p:sp>
    </p:spTree>
    <p:extLst>
      <p:ext uri="{BB962C8B-B14F-4D97-AF65-F5344CB8AC3E}">
        <p14:creationId xmlns:p14="http://schemas.microsoft.com/office/powerpoint/2010/main" val="2479275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F323276-4E27-49E5-B8A4-34F238A4365A}"/>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xmlns="" id="{65E37446-0B1D-4D54-8D40-D5B91CE3FC4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xmlns="" id="{A66F8840-A5B4-4462-B74C-446169A2CA08}"/>
              </a:ext>
            </a:extLst>
          </p:cNvPr>
          <p:cNvSpPr>
            <a:spLocks noGrp="1"/>
          </p:cNvSpPr>
          <p:nvPr>
            <p:ph type="dt" sz="half" idx="10"/>
          </p:nvPr>
        </p:nvSpPr>
        <p:spPr/>
        <p:txBody>
          <a:bodyPr/>
          <a:lstStyle/>
          <a:p>
            <a:fld id="{5720AC35-FA74-4EAE-8564-08ADF6AD982A}"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xmlns="" id="{E2A3F7D7-F561-4CF2-A69E-443294ABABE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9B2DE49F-8B30-447F-B152-F5114310FE25}"/>
              </a:ext>
            </a:extLst>
          </p:cNvPr>
          <p:cNvSpPr>
            <a:spLocks noGrp="1"/>
          </p:cNvSpPr>
          <p:nvPr>
            <p:ph type="sldNum" sz="quarter" idx="12"/>
          </p:nvPr>
        </p:nvSpPr>
        <p:spPr/>
        <p:txBody>
          <a:bodyPr/>
          <a:lstStyle/>
          <a:p>
            <a:fld id="{7024F341-DBEF-4B05-9FAD-EA375CB8B00D}" type="slidenum">
              <a:rPr lang="ru-RU" smtClean="0"/>
              <a:t>‹#›</a:t>
            </a:fld>
            <a:endParaRPr lang="ru-RU"/>
          </a:p>
        </p:txBody>
      </p:sp>
    </p:spTree>
    <p:extLst>
      <p:ext uri="{BB962C8B-B14F-4D97-AF65-F5344CB8AC3E}">
        <p14:creationId xmlns:p14="http://schemas.microsoft.com/office/powerpoint/2010/main" val="446055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92A9FAE-65AE-4DF9-A472-A43571174546}"/>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3465D85A-8985-44AA-A683-36B5134D8264}"/>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xmlns="" id="{271FE14F-CFC6-4601-8BD0-78F0A1D4E9E4}"/>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xmlns="" id="{4477B201-54E5-4DAF-8A7C-3F14E6C6960F}"/>
              </a:ext>
            </a:extLst>
          </p:cNvPr>
          <p:cNvSpPr>
            <a:spLocks noGrp="1"/>
          </p:cNvSpPr>
          <p:nvPr>
            <p:ph type="dt" sz="half" idx="10"/>
          </p:nvPr>
        </p:nvSpPr>
        <p:spPr/>
        <p:txBody>
          <a:bodyPr/>
          <a:lstStyle/>
          <a:p>
            <a:fld id="{5720AC35-FA74-4EAE-8564-08ADF6AD982A}" type="datetimeFigureOut">
              <a:rPr lang="ru-RU" smtClean="0"/>
              <a:t>30.10.2024</a:t>
            </a:fld>
            <a:endParaRPr lang="ru-RU"/>
          </a:p>
        </p:txBody>
      </p:sp>
      <p:sp>
        <p:nvSpPr>
          <p:cNvPr id="6" name="Нижний колонтитул 5">
            <a:extLst>
              <a:ext uri="{FF2B5EF4-FFF2-40B4-BE49-F238E27FC236}">
                <a16:creationId xmlns:a16="http://schemas.microsoft.com/office/drawing/2014/main" xmlns="" id="{04683355-7E77-4AE0-A89A-989B05196EC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9EDE3F18-4C94-4589-B000-4959455F770E}"/>
              </a:ext>
            </a:extLst>
          </p:cNvPr>
          <p:cNvSpPr>
            <a:spLocks noGrp="1"/>
          </p:cNvSpPr>
          <p:nvPr>
            <p:ph type="sldNum" sz="quarter" idx="12"/>
          </p:nvPr>
        </p:nvSpPr>
        <p:spPr/>
        <p:txBody>
          <a:bodyPr/>
          <a:lstStyle/>
          <a:p>
            <a:fld id="{7024F341-DBEF-4B05-9FAD-EA375CB8B00D}" type="slidenum">
              <a:rPr lang="ru-RU" smtClean="0"/>
              <a:t>‹#›</a:t>
            </a:fld>
            <a:endParaRPr lang="ru-RU"/>
          </a:p>
        </p:txBody>
      </p:sp>
    </p:spTree>
    <p:extLst>
      <p:ext uri="{BB962C8B-B14F-4D97-AF65-F5344CB8AC3E}">
        <p14:creationId xmlns:p14="http://schemas.microsoft.com/office/powerpoint/2010/main" val="1035648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3705F71-9AF2-432B-B64C-E7FF5C13487A}"/>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xmlns="" id="{51412485-EA29-4D05-B433-825A13E3684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xmlns="" id="{03A6A536-D34A-4C74-96A0-C33AACA4774A}"/>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xmlns="" id="{DBC68CFF-F2F3-40A5-BBF3-2EBAE6B99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xmlns="" id="{D7E24B71-C03D-4A32-A6CB-7A749EC4C0EC}"/>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xmlns="" id="{6AF98CBA-8D71-424C-ABC7-30070876516C}"/>
              </a:ext>
            </a:extLst>
          </p:cNvPr>
          <p:cNvSpPr>
            <a:spLocks noGrp="1"/>
          </p:cNvSpPr>
          <p:nvPr>
            <p:ph type="dt" sz="half" idx="10"/>
          </p:nvPr>
        </p:nvSpPr>
        <p:spPr/>
        <p:txBody>
          <a:bodyPr/>
          <a:lstStyle/>
          <a:p>
            <a:fld id="{5720AC35-FA74-4EAE-8564-08ADF6AD982A}" type="datetimeFigureOut">
              <a:rPr lang="ru-RU" smtClean="0"/>
              <a:t>30.10.2024</a:t>
            </a:fld>
            <a:endParaRPr lang="ru-RU"/>
          </a:p>
        </p:txBody>
      </p:sp>
      <p:sp>
        <p:nvSpPr>
          <p:cNvPr id="8" name="Нижний колонтитул 7">
            <a:extLst>
              <a:ext uri="{FF2B5EF4-FFF2-40B4-BE49-F238E27FC236}">
                <a16:creationId xmlns:a16="http://schemas.microsoft.com/office/drawing/2014/main" xmlns="" id="{1A041756-5E6B-4F5F-9382-1A04E23D1499}"/>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xmlns="" id="{EE59CFA3-04D8-4E02-9539-925D29F48515}"/>
              </a:ext>
            </a:extLst>
          </p:cNvPr>
          <p:cNvSpPr>
            <a:spLocks noGrp="1"/>
          </p:cNvSpPr>
          <p:nvPr>
            <p:ph type="sldNum" sz="quarter" idx="12"/>
          </p:nvPr>
        </p:nvSpPr>
        <p:spPr/>
        <p:txBody>
          <a:bodyPr/>
          <a:lstStyle/>
          <a:p>
            <a:fld id="{7024F341-DBEF-4B05-9FAD-EA375CB8B00D}" type="slidenum">
              <a:rPr lang="ru-RU" smtClean="0"/>
              <a:t>‹#›</a:t>
            </a:fld>
            <a:endParaRPr lang="ru-RU"/>
          </a:p>
        </p:txBody>
      </p:sp>
    </p:spTree>
    <p:extLst>
      <p:ext uri="{BB962C8B-B14F-4D97-AF65-F5344CB8AC3E}">
        <p14:creationId xmlns:p14="http://schemas.microsoft.com/office/powerpoint/2010/main" val="707039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CAB17C3-6D7F-4504-8AC5-316E66459E57}"/>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xmlns="" id="{DB6BC9B4-1FCF-419E-9C6B-FE9C001C3299}"/>
              </a:ext>
            </a:extLst>
          </p:cNvPr>
          <p:cNvSpPr>
            <a:spLocks noGrp="1"/>
          </p:cNvSpPr>
          <p:nvPr>
            <p:ph type="dt" sz="half" idx="10"/>
          </p:nvPr>
        </p:nvSpPr>
        <p:spPr/>
        <p:txBody>
          <a:bodyPr/>
          <a:lstStyle/>
          <a:p>
            <a:fld id="{5720AC35-FA74-4EAE-8564-08ADF6AD982A}" type="datetimeFigureOut">
              <a:rPr lang="ru-RU" smtClean="0"/>
              <a:t>30.10.2024</a:t>
            </a:fld>
            <a:endParaRPr lang="ru-RU"/>
          </a:p>
        </p:txBody>
      </p:sp>
      <p:sp>
        <p:nvSpPr>
          <p:cNvPr id="4" name="Нижний колонтитул 3">
            <a:extLst>
              <a:ext uri="{FF2B5EF4-FFF2-40B4-BE49-F238E27FC236}">
                <a16:creationId xmlns:a16="http://schemas.microsoft.com/office/drawing/2014/main" xmlns="" id="{7C6C9E55-5F23-4A16-8C75-02BAD253A5CE}"/>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xmlns="" id="{DEFABB05-13FB-4BF0-87E4-612AD844C0F1}"/>
              </a:ext>
            </a:extLst>
          </p:cNvPr>
          <p:cNvSpPr>
            <a:spLocks noGrp="1"/>
          </p:cNvSpPr>
          <p:nvPr>
            <p:ph type="sldNum" sz="quarter" idx="12"/>
          </p:nvPr>
        </p:nvSpPr>
        <p:spPr/>
        <p:txBody>
          <a:bodyPr/>
          <a:lstStyle/>
          <a:p>
            <a:fld id="{7024F341-DBEF-4B05-9FAD-EA375CB8B00D}" type="slidenum">
              <a:rPr lang="ru-RU" smtClean="0"/>
              <a:t>‹#›</a:t>
            </a:fld>
            <a:endParaRPr lang="ru-RU"/>
          </a:p>
        </p:txBody>
      </p:sp>
    </p:spTree>
    <p:extLst>
      <p:ext uri="{BB962C8B-B14F-4D97-AF65-F5344CB8AC3E}">
        <p14:creationId xmlns:p14="http://schemas.microsoft.com/office/powerpoint/2010/main" val="1111775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xmlns="" id="{AFF50C19-396D-4E8F-97E5-AA8DBDEE8B58}"/>
              </a:ext>
            </a:extLst>
          </p:cNvPr>
          <p:cNvSpPr>
            <a:spLocks noGrp="1"/>
          </p:cNvSpPr>
          <p:nvPr>
            <p:ph type="dt" sz="half" idx="10"/>
          </p:nvPr>
        </p:nvSpPr>
        <p:spPr/>
        <p:txBody>
          <a:bodyPr/>
          <a:lstStyle/>
          <a:p>
            <a:fld id="{5720AC35-FA74-4EAE-8564-08ADF6AD982A}" type="datetimeFigureOut">
              <a:rPr lang="ru-RU" smtClean="0"/>
              <a:t>30.10.2024</a:t>
            </a:fld>
            <a:endParaRPr lang="ru-RU"/>
          </a:p>
        </p:txBody>
      </p:sp>
      <p:sp>
        <p:nvSpPr>
          <p:cNvPr id="3" name="Нижний колонтитул 2">
            <a:extLst>
              <a:ext uri="{FF2B5EF4-FFF2-40B4-BE49-F238E27FC236}">
                <a16:creationId xmlns:a16="http://schemas.microsoft.com/office/drawing/2014/main" xmlns="" id="{B84AEA9B-A105-4CDE-9201-EB4219BD17B6}"/>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xmlns="" id="{B9A0DEEB-EF0C-4FB9-AE15-6C169CCA730C}"/>
              </a:ext>
            </a:extLst>
          </p:cNvPr>
          <p:cNvSpPr>
            <a:spLocks noGrp="1"/>
          </p:cNvSpPr>
          <p:nvPr>
            <p:ph type="sldNum" sz="quarter" idx="12"/>
          </p:nvPr>
        </p:nvSpPr>
        <p:spPr/>
        <p:txBody>
          <a:bodyPr/>
          <a:lstStyle/>
          <a:p>
            <a:fld id="{7024F341-DBEF-4B05-9FAD-EA375CB8B00D}" type="slidenum">
              <a:rPr lang="ru-RU" smtClean="0"/>
              <a:t>‹#›</a:t>
            </a:fld>
            <a:endParaRPr lang="ru-RU"/>
          </a:p>
        </p:txBody>
      </p:sp>
    </p:spTree>
    <p:extLst>
      <p:ext uri="{BB962C8B-B14F-4D97-AF65-F5344CB8AC3E}">
        <p14:creationId xmlns:p14="http://schemas.microsoft.com/office/powerpoint/2010/main" val="1487429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0755B81-640B-4A69-95B6-60CA1CF947E1}"/>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xmlns="" id="{38ADA700-7129-46AB-A7F9-7DD9A1D9ACE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xmlns="" id="{F7FB90A3-9740-40AF-BBA0-B0A0F7BFAA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6621EDCB-A892-472F-95F6-18BE85A1CD6B}"/>
              </a:ext>
            </a:extLst>
          </p:cNvPr>
          <p:cNvSpPr>
            <a:spLocks noGrp="1"/>
          </p:cNvSpPr>
          <p:nvPr>
            <p:ph type="dt" sz="half" idx="10"/>
          </p:nvPr>
        </p:nvSpPr>
        <p:spPr/>
        <p:txBody>
          <a:bodyPr/>
          <a:lstStyle/>
          <a:p>
            <a:fld id="{5720AC35-FA74-4EAE-8564-08ADF6AD982A}" type="datetimeFigureOut">
              <a:rPr lang="ru-RU" smtClean="0"/>
              <a:t>30.10.2024</a:t>
            </a:fld>
            <a:endParaRPr lang="ru-RU"/>
          </a:p>
        </p:txBody>
      </p:sp>
      <p:sp>
        <p:nvSpPr>
          <p:cNvPr id="6" name="Нижний колонтитул 5">
            <a:extLst>
              <a:ext uri="{FF2B5EF4-FFF2-40B4-BE49-F238E27FC236}">
                <a16:creationId xmlns:a16="http://schemas.microsoft.com/office/drawing/2014/main" xmlns="" id="{BB91627C-9EBB-41DA-BA44-7776D18B818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4570D199-FA3C-4F11-B73C-40DF887339D1}"/>
              </a:ext>
            </a:extLst>
          </p:cNvPr>
          <p:cNvSpPr>
            <a:spLocks noGrp="1"/>
          </p:cNvSpPr>
          <p:nvPr>
            <p:ph type="sldNum" sz="quarter" idx="12"/>
          </p:nvPr>
        </p:nvSpPr>
        <p:spPr/>
        <p:txBody>
          <a:bodyPr/>
          <a:lstStyle/>
          <a:p>
            <a:fld id="{7024F341-DBEF-4B05-9FAD-EA375CB8B00D}" type="slidenum">
              <a:rPr lang="ru-RU" smtClean="0"/>
              <a:t>‹#›</a:t>
            </a:fld>
            <a:endParaRPr lang="ru-RU"/>
          </a:p>
        </p:txBody>
      </p:sp>
    </p:spTree>
    <p:extLst>
      <p:ext uri="{BB962C8B-B14F-4D97-AF65-F5344CB8AC3E}">
        <p14:creationId xmlns:p14="http://schemas.microsoft.com/office/powerpoint/2010/main" val="172962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3716263-22CF-4816-B97D-7CBC47074CD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xmlns="" id="{029AAC9B-867B-4BE9-AEC9-616AA9B1AB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xmlns="" id="{9C496FEF-431D-4267-A292-06D4972798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6BB7B135-7FF1-4220-9E95-08BA680DE6F5}"/>
              </a:ext>
            </a:extLst>
          </p:cNvPr>
          <p:cNvSpPr>
            <a:spLocks noGrp="1"/>
          </p:cNvSpPr>
          <p:nvPr>
            <p:ph type="dt" sz="half" idx="10"/>
          </p:nvPr>
        </p:nvSpPr>
        <p:spPr/>
        <p:txBody>
          <a:bodyPr/>
          <a:lstStyle/>
          <a:p>
            <a:fld id="{5720AC35-FA74-4EAE-8564-08ADF6AD982A}" type="datetimeFigureOut">
              <a:rPr lang="ru-RU" smtClean="0"/>
              <a:t>30.10.2024</a:t>
            </a:fld>
            <a:endParaRPr lang="ru-RU"/>
          </a:p>
        </p:txBody>
      </p:sp>
      <p:sp>
        <p:nvSpPr>
          <p:cNvPr id="6" name="Нижний колонтитул 5">
            <a:extLst>
              <a:ext uri="{FF2B5EF4-FFF2-40B4-BE49-F238E27FC236}">
                <a16:creationId xmlns:a16="http://schemas.microsoft.com/office/drawing/2014/main" xmlns="" id="{A227D22A-67DC-41F2-B889-4BC22B6E9713}"/>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ABDBB7C4-C6CA-43FE-BF17-4A580D2FFF45}"/>
              </a:ext>
            </a:extLst>
          </p:cNvPr>
          <p:cNvSpPr>
            <a:spLocks noGrp="1"/>
          </p:cNvSpPr>
          <p:nvPr>
            <p:ph type="sldNum" sz="quarter" idx="12"/>
          </p:nvPr>
        </p:nvSpPr>
        <p:spPr/>
        <p:txBody>
          <a:bodyPr/>
          <a:lstStyle/>
          <a:p>
            <a:fld id="{7024F341-DBEF-4B05-9FAD-EA375CB8B00D}" type="slidenum">
              <a:rPr lang="ru-RU" smtClean="0"/>
              <a:t>‹#›</a:t>
            </a:fld>
            <a:endParaRPr lang="ru-RU"/>
          </a:p>
        </p:txBody>
      </p:sp>
    </p:spTree>
    <p:extLst>
      <p:ext uri="{BB962C8B-B14F-4D97-AF65-F5344CB8AC3E}">
        <p14:creationId xmlns:p14="http://schemas.microsoft.com/office/powerpoint/2010/main" val="13232404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FD36060-1CD2-4FBA-889C-E5DAAE1BF2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xmlns="" id="{65D1BDC6-DB82-4B26-B6F5-F6D0DA8C5C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CFF4843A-DAF4-402A-AA26-E9CD79AD92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20AC35-FA74-4EAE-8564-08ADF6AD982A}"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xmlns="" id="{387CE548-845A-46DB-8EBC-7D35784A21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xmlns="" id="{C831D365-DF7D-4618-A918-08F410A566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24F341-DBEF-4B05-9FAD-EA375CB8B00D}" type="slidenum">
              <a:rPr lang="ru-RU" smtClean="0"/>
              <a:t>‹#›</a:t>
            </a:fld>
            <a:endParaRPr lang="ru-RU"/>
          </a:p>
        </p:txBody>
      </p:sp>
    </p:spTree>
    <p:extLst>
      <p:ext uri="{BB962C8B-B14F-4D97-AF65-F5344CB8AC3E}">
        <p14:creationId xmlns:p14="http://schemas.microsoft.com/office/powerpoint/2010/main" val="37263009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6.jpeg"/><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31.jpeg"/><Relationship Id="rId5" Type="http://schemas.openxmlformats.org/officeDocument/2006/relationships/image" Target="../media/image30.jpe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png"/><Relationship Id="rId7"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43.png"/><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2.png"/><Relationship Id="rId7" Type="http://schemas.openxmlformats.org/officeDocument/2006/relationships/image" Target="../media/image55.png"/><Relationship Id="rId12" Type="http://schemas.openxmlformats.org/officeDocument/2006/relationships/image" Target="../media/image60.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54.png"/><Relationship Id="rId11" Type="http://schemas.openxmlformats.org/officeDocument/2006/relationships/image" Target="../media/image59.png"/><Relationship Id="rId5" Type="http://schemas.openxmlformats.org/officeDocument/2006/relationships/image" Target="../media/image53.png"/><Relationship Id="rId10" Type="http://schemas.openxmlformats.org/officeDocument/2006/relationships/image" Target="../media/image58.png"/><Relationship Id="rId4" Type="http://schemas.microsoft.com/office/2007/relationships/hdphoto" Target="../media/hdphoto1.wdp"/><Relationship Id="rId9" Type="http://schemas.openxmlformats.org/officeDocument/2006/relationships/image" Target="../media/image57.png"/></Relationships>
</file>

<file path=ppt/slides/_rels/slide2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62.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4.jpeg"/><Relationship Id="rId5" Type="http://schemas.openxmlformats.org/officeDocument/2006/relationships/image" Target="../media/image8.png"/><Relationship Id="rId10" Type="http://schemas.openxmlformats.org/officeDocument/2006/relationships/image" Target="../media/image13.jpeg"/><Relationship Id="rId4" Type="http://schemas.openxmlformats.org/officeDocument/2006/relationships/image" Target="../media/image7.png"/><Relationship Id="rId9"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25C6D8A6-AE9E-4808-9933-509767BC34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xmlns="" id="{DBB1E32C-B138-4561-819F-FE10C69D1324}"/>
              </a:ext>
            </a:extLst>
          </p:cNvPr>
          <p:cNvSpPr txBox="1"/>
          <p:nvPr/>
        </p:nvSpPr>
        <p:spPr>
          <a:xfrm>
            <a:off x="874643" y="2637183"/>
            <a:ext cx="6387548" cy="2862322"/>
          </a:xfrm>
          <a:prstGeom prst="rect">
            <a:avLst/>
          </a:prstGeom>
          <a:noFill/>
        </p:spPr>
        <p:txBody>
          <a:bodyPr wrap="square" rtlCol="0">
            <a:spAutoFit/>
          </a:bodyPr>
          <a:lstStyle/>
          <a:p>
            <a:r>
              <a:rPr lang="ru-RU" sz="6000" dirty="0">
                <a:latin typeface="Arial Black" panose="020B0A04020102020204" pitchFamily="34" charset="0"/>
              </a:rPr>
              <a:t>Нефть: </a:t>
            </a:r>
            <a:endParaRPr lang="ru-RU" sz="6000" dirty="0" smtClean="0">
              <a:latin typeface="Arial Black" panose="020B0A04020102020204" pitchFamily="34" charset="0"/>
            </a:endParaRPr>
          </a:p>
          <a:p>
            <a:r>
              <a:rPr lang="ru-RU" sz="6000" dirty="0" smtClean="0">
                <a:latin typeface="Arial Black" panose="020B0A04020102020204" pitchFamily="34" charset="0"/>
              </a:rPr>
              <a:t>всё </a:t>
            </a:r>
            <a:r>
              <a:rPr lang="ru-RU" sz="6000" dirty="0">
                <a:latin typeface="Arial Black" panose="020B0A04020102020204" pitchFamily="34" charset="0"/>
              </a:rPr>
              <a:t>ли мы о ней знаем?</a:t>
            </a:r>
            <a:endParaRPr lang="ru-RU" sz="6000" dirty="0">
              <a:latin typeface="Arial Black" panose="020B0A04020102020204" pitchFamily="34" charset="0"/>
            </a:endParaRPr>
          </a:p>
        </p:txBody>
      </p:sp>
      <p:sp>
        <p:nvSpPr>
          <p:cNvPr id="7" name="TextBox 6">
            <a:extLst>
              <a:ext uri="{FF2B5EF4-FFF2-40B4-BE49-F238E27FC236}">
                <a16:creationId xmlns:a16="http://schemas.microsoft.com/office/drawing/2014/main" xmlns="" id="{1FFA9353-472A-4E6D-A9B4-11D768095F48}"/>
              </a:ext>
            </a:extLst>
          </p:cNvPr>
          <p:cNvSpPr txBox="1"/>
          <p:nvPr/>
        </p:nvSpPr>
        <p:spPr>
          <a:xfrm>
            <a:off x="7262191" y="4200939"/>
            <a:ext cx="4492487" cy="1754326"/>
          </a:xfrm>
          <a:prstGeom prst="rect">
            <a:avLst/>
          </a:prstGeom>
          <a:noFill/>
        </p:spPr>
        <p:txBody>
          <a:bodyPr wrap="square" rtlCol="0">
            <a:spAutoFit/>
          </a:bodyPr>
          <a:lstStyle/>
          <a:p>
            <a:r>
              <a:rPr lang="ru-RU" b="1" dirty="0"/>
              <a:t>Кузякин Дмитрий </a:t>
            </a:r>
            <a:r>
              <a:rPr lang="ru-RU" b="1" dirty="0" smtClean="0"/>
              <a:t>Витальевич,</a:t>
            </a:r>
          </a:p>
          <a:p>
            <a:r>
              <a:rPr lang="ru-RU" dirty="0"/>
              <a:t>Учитель химии  Гимназии № 5»</a:t>
            </a:r>
          </a:p>
          <a:p>
            <a:r>
              <a:rPr lang="ru-RU" dirty="0"/>
              <a:t>Полуфиналист телешоу «Классная тема»</a:t>
            </a:r>
          </a:p>
          <a:p>
            <a:r>
              <a:rPr lang="ru-RU" dirty="0"/>
              <a:t>Лектор Российского общества «Знание»</a:t>
            </a:r>
          </a:p>
          <a:p>
            <a:r>
              <a:rPr lang="ru-RU" dirty="0"/>
              <a:t>Руководитель проекта «ЛУНА»</a:t>
            </a:r>
          </a:p>
          <a:p>
            <a:endParaRPr lang="ru-RU" dirty="0"/>
          </a:p>
        </p:txBody>
      </p:sp>
      <p:pic>
        <p:nvPicPr>
          <p:cNvPr id="8" name="Picture 4" descr="https://sun9-20.userapi.com/impg/9sjVWk0_fcX2z6Go1c2RIGnQ1c_HyTU91Nj3aQ/FsBO4f_RUw0.jpg?size=718x696&amp;quality=95&amp;sign=d410c4de57c03718b8a01654705ff677&amp;type=album"/>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848" t="4892" r="13906" b="13573"/>
          <a:stretch/>
        </p:blipFill>
        <p:spPr bwMode="auto">
          <a:xfrm>
            <a:off x="10562551" y="3374487"/>
            <a:ext cx="1192127" cy="1155600"/>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678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8317A6A1-05BE-41F5-A426-CF8D76C40B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Прямоугольник 3"/>
          <p:cNvSpPr/>
          <p:nvPr/>
        </p:nvSpPr>
        <p:spPr>
          <a:xfrm>
            <a:off x="167429" y="1523871"/>
            <a:ext cx="11359328" cy="1569660"/>
          </a:xfrm>
          <a:prstGeom prst="rect">
            <a:avLst/>
          </a:prstGeom>
        </p:spPr>
        <p:txBody>
          <a:bodyPr wrap="none">
            <a:spAutoFit/>
          </a:bodyPr>
          <a:lstStyle/>
          <a:p>
            <a:r>
              <a:rPr lang="ru-RU" sz="3200" b="1" dirty="0" smtClean="0"/>
              <a:t>Какое название носит совместный </a:t>
            </a:r>
            <a:r>
              <a:rPr lang="ru-RU" sz="3200" b="1" dirty="0"/>
              <a:t>проект </a:t>
            </a:r>
            <a:endParaRPr lang="ru-RU" sz="3200" b="1" dirty="0" smtClean="0"/>
          </a:p>
          <a:p>
            <a:r>
              <a:rPr lang="ru-RU" sz="3200" b="1" dirty="0" smtClean="0"/>
              <a:t>"</a:t>
            </a:r>
            <a:r>
              <a:rPr lang="ru-RU" sz="3200" b="1" dirty="0" err="1"/>
              <a:t>Газпромнефть</a:t>
            </a:r>
            <a:r>
              <a:rPr lang="ru-RU" sz="3200" b="1" dirty="0"/>
              <a:t>-Востока" и администрации Томской области </a:t>
            </a:r>
            <a:endParaRPr lang="ru-RU" sz="3200" b="1" dirty="0" smtClean="0"/>
          </a:p>
          <a:p>
            <a:r>
              <a:rPr lang="ru-RU" sz="3200" b="1" dirty="0" smtClean="0"/>
              <a:t>по </a:t>
            </a:r>
            <a:r>
              <a:rPr lang="ru-RU" sz="3200" b="1" dirty="0"/>
              <a:t>отработке технологий добычи </a:t>
            </a:r>
            <a:r>
              <a:rPr lang="ru-RU" sz="3200" b="1" dirty="0" err="1"/>
              <a:t>трудноизвлекаемых</a:t>
            </a:r>
            <a:r>
              <a:rPr lang="ru-RU" sz="3200" b="1" dirty="0"/>
              <a:t> </a:t>
            </a:r>
            <a:r>
              <a:rPr lang="ru-RU" sz="3200" b="1" dirty="0" smtClean="0"/>
              <a:t>запасов</a:t>
            </a:r>
            <a:endParaRPr lang="ru-RU" sz="3200" dirty="0"/>
          </a:p>
        </p:txBody>
      </p:sp>
      <p:sp>
        <p:nvSpPr>
          <p:cNvPr id="6" name="Прямоугольник 5"/>
          <p:cNvSpPr/>
          <p:nvPr/>
        </p:nvSpPr>
        <p:spPr>
          <a:xfrm>
            <a:off x="6307495" y="3340676"/>
            <a:ext cx="4609322" cy="2554545"/>
          </a:xfrm>
          <a:prstGeom prst="rect">
            <a:avLst/>
          </a:prstGeom>
        </p:spPr>
        <p:txBody>
          <a:bodyPr wrap="square">
            <a:spAutoFit/>
          </a:bodyPr>
          <a:lstStyle/>
          <a:p>
            <a:pPr fontAlgn="t"/>
            <a:r>
              <a:rPr lang="ru-RU" sz="3200" dirty="0" smtClean="0"/>
              <a:t>1</a:t>
            </a:r>
            <a:r>
              <a:rPr lang="ru-RU" sz="3200" dirty="0"/>
              <a:t>. </a:t>
            </a:r>
            <a:r>
              <a:rPr lang="ru-RU" sz="3200" dirty="0" smtClean="0"/>
              <a:t>Мезозой</a:t>
            </a:r>
          </a:p>
          <a:p>
            <a:pPr fontAlgn="t"/>
            <a:endParaRPr lang="ru-RU" sz="3200" dirty="0"/>
          </a:p>
          <a:p>
            <a:pPr fontAlgn="t"/>
            <a:r>
              <a:rPr lang="ru-RU" sz="3200" dirty="0" smtClean="0"/>
              <a:t>2</a:t>
            </a:r>
            <a:r>
              <a:rPr lang="ru-RU" sz="3200" dirty="0"/>
              <a:t>. Палеозой</a:t>
            </a:r>
          </a:p>
          <a:p>
            <a:pPr fontAlgn="t"/>
            <a:endParaRPr lang="ru-RU" sz="3200" dirty="0" smtClean="0"/>
          </a:p>
          <a:p>
            <a:pPr fontAlgn="t"/>
            <a:r>
              <a:rPr lang="ru-RU" sz="3200" dirty="0" smtClean="0"/>
              <a:t>3</a:t>
            </a:r>
            <a:r>
              <a:rPr lang="ru-RU" sz="3200" dirty="0"/>
              <a:t>. Юрский период</a:t>
            </a:r>
            <a:endParaRPr lang="ru-RU" sz="3200" dirty="0"/>
          </a:p>
        </p:txBody>
      </p:sp>
      <p:pic>
        <p:nvPicPr>
          <p:cNvPr id="6146" name="Picture 2" descr="https://www.riatomsk.ru/Upload/sub-6/31870_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7" y="3018887"/>
            <a:ext cx="5735151" cy="3252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062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8317A6A1-05BE-41F5-A426-CF8D76C40B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170" name="Picture 2" descr="https://www.riatomsk.ru/Upload/sub-16/82042_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65" y="1523999"/>
            <a:ext cx="8447249" cy="4738449"/>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8859438" y="2479226"/>
            <a:ext cx="3190682" cy="923330"/>
          </a:xfrm>
          <a:prstGeom prst="rect">
            <a:avLst/>
          </a:prstGeom>
        </p:spPr>
        <p:txBody>
          <a:bodyPr wrap="none">
            <a:spAutoFit/>
          </a:bodyPr>
          <a:lstStyle/>
          <a:p>
            <a:r>
              <a:rPr lang="ru-RU" dirty="0"/>
              <a:t>© Из презентации </a:t>
            </a:r>
            <a:endParaRPr lang="ru-RU" dirty="0" smtClean="0"/>
          </a:p>
          <a:p>
            <a:r>
              <a:rPr lang="ru-RU" dirty="0" err="1" smtClean="0"/>
              <a:t>замгубернатора</a:t>
            </a:r>
            <a:r>
              <a:rPr lang="ru-RU" dirty="0"/>
              <a:t> по экономике</a:t>
            </a:r>
            <a:endParaRPr lang="ru-RU" dirty="0" smtClean="0"/>
          </a:p>
          <a:p>
            <a:r>
              <a:rPr lang="ru-RU" dirty="0" smtClean="0"/>
              <a:t>Андрея Антонова, 2023 г.</a:t>
            </a:r>
            <a:endParaRPr lang="ru-RU" dirty="0"/>
          </a:p>
        </p:txBody>
      </p:sp>
      <p:pic>
        <p:nvPicPr>
          <p:cNvPr id="7173" name="Picture 5" descr="https://avatars.mds.yandex.net/i?id=2206d3eedd68cb772c782964f9e325e851ffaa37-4345430-images-thumbs&amp;n=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79205" y="3533183"/>
            <a:ext cx="2676503" cy="2676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54891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8317A6A1-05BE-41F5-A426-CF8D76C40B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Прямоугольник 3"/>
          <p:cNvSpPr/>
          <p:nvPr/>
        </p:nvSpPr>
        <p:spPr>
          <a:xfrm>
            <a:off x="167429" y="1523871"/>
            <a:ext cx="8147680" cy="1077218"/>
          </a:xfrm>
          <a:prstGeom prst="rect">
            <a:avLst/>
          </a:prstGeom>
        </p:spPr>
        <p:txBody>
          <a:bodyPr wrap="none">
            <a:spAutoFit/>
          </a:bodyPr>
          <a:lstStyle/>
          <a:p>
            <a:r>
              <a:rPr lang="ru-RU" sz="3200" b="1" dirty="0" smtClean="0"/>
              <a:t>С какого года принято отсчитывать историю </a:t>
            </a:r>
          </a:p>
          <a:p>
            <a:r>
              <a:rPr lang="ru-RU" sz="3200" b="1" dirty="0" smtClean="0"/>
              <a:t>промышленной добычи томской нефти?</a:t>
            </a:r>
            <a:endParaRPr lang="ru-RU" sz="3200" dirty="0"/>
          </a:p>
        </p:txBody>
      </p:sp>
      <p:sp>
        <p:nvSpPr>
          <p:cNvPr id="6" name="Прямоугольник 5"/>
          <p:cNvSpPr/>
          <p:nvPr/>
        </p:nvSpPr>
        <p:spPr>
          <a:xfrm>
            <a:off x="6755364" y="3266027"/>
            <a:ext cx="4609322" cy="2554545"/>
          </a:xfrm>
          <a:prstGeom prst="rect">
            <a:avLst/>
          </a:prstGeom>
        </p:spPr>
        <p:txBody>
          <a:bodyPr wrap="square">
            <a:spAutoFit/>
          </a:bodyPr>
          <a:lstStyle/>
          <a:p>
            <a:pPr fontAlgn="t"/>
            <a:r>
              <a:rPr lang="ru-RU" sz="3200" dirty="0" smtClean="0"/>
              <a:t>1</a:t>
            </a:r>
            <a:r>
              <a:rPr lang="ru-RU" sz="3200" dirty="0"/>
              <a:t>. </a:t>
            </a:r>
            <a:r>
              <a:rPr lang="ru-RU" sz="3200" dirty="0" smtClean="0"/>
              <a:t>1966</a:t>
            </a:r>
          </a:p>
          <a:p>
            <a:pPr fontAlgn="t"/>
            <a:endParaRPr lang="ru-RU" sz="3200" dirty="0"/>
          </a:p>
          <a:p>
            <a:pPr fontAlgn="t"/>
            <a:r>
              <a:rPr lang="ru-RU" sz="3200" dirty="0" smtClean="0"/>
              <a:t>2</a:t>
            </a:r>
            <a:r>
              <a:rPr lang="ru-RU" sz="3200" dirty="0"/>
              <a:t>. </a:t>
            </a:r>
            <a:r>
              <a:rPr lang="ru-RU" sz="3200" dirty="0" smtClean="0"/>
              <a:t>1934</a:t>
            </a:r>
            <a:endParaRPr lang="ru-RU" sz="3200" dirty="0"/>
          </a:p>
          <a:p>
            <a:pPr fontAlgn="t"/>
            <a:endParaRPr lang="ru-RU" sz="3200" dirty="0" smtClean="0"/>
          </a:p>
          <a:p>
            <a:pPr fontAlgn="t"/>
            <a:r>
              <a:rPr lang="ru-RU" sz="3200" dirty="0" smtClean="0"/>
              <a:t>3</a:t>
            </a:r>
            <a:r>
              <a:rPr lang="ru-RU" sz="3200" dirty="0"/>
              <a:t>. </a:t>
            </a:r>
            <a:r>
              <a:rPr lang="ru-RU" sz="3200" dirty="0" smtClean="0"/>
              <a:t>1954</a:t>
            </a:r>
            <a:endParaRPr lang="ru-RU" sz="3200" dirty="0"/>
          </a:p>
        </p:txBody>
      </p:sp>
      <p:pic>
        <p:nvPicPr>
          <p:cNvPr id="8194" name="Picture 2" descr="Пошла, родная!: как в Томской области была получена первая нефть"/>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429" y="2601089"/>
            <a:ext cx="6326677" cy="358800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7255587" y="2601089"/>
            <a:ext cx="4423390" cy="523220"/>
          </a:xfrm>
          <a:prstGeom prst="rect">
            <a:avLst/>
          </a:prstGeom>
        </p:spPr>
        <p:txBody>
          <a:bodyPr wrap="none">
            <a:spAutoFit/>
          </a:bodyPr>
          <a:lstStyle/>
          <a:p>
            <a:r>
              <a:rPr lang="ru-RU" sz="2800" b="1" dirty="0"/>
              <a:t>(основание «</a:t>
            </a:r>
            <a:r>
              <a:rPr lang="ru-RU" sz="2800" b="1" dirty="0" err="1"/>
              <a:t>Томскнефти</a:t>
            </a:r>
            <a:r>
              <a:rPr lang="ru-RU" sz="2800" b="1" dirty="0"/>
              <a:t>»)</a:t>
            </a:r>
            <a:endParaRPr lang="ru-RU" sz="2800" dirty="0"/>
          </a:p>
        </p:txBody>
      </p:sp>
    </p:spTree>
    <p:extLst>
      <p:ext uri="{BB962C8B-B14F-4D97-AF65-F5344CB8AC3E}">
        <p14:creationId xmlns:p14="http://schemas.microsoft.com/office/powerpoint/2010/main" val="4339600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8317A6A1-05BE-41F5-A426-CF8D76C40B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 6"/>
          <p:cNvSpPr/>
          <p:nvPr/>
        </p:nvSpPr>
        <p:spPr>
          <a:xfrm>
            <a:off x="3068196" y="3627821"/>
            <a:ext cx="1561885" cy="202765"/>
          </a:xfrm>
          <a:prstGeom prst="rect">
            <a:avLst/>
          </a:prstGeom>
          <a:noFill/>
          <a:ln/>
        </p:spPr>
        <p:txBody>
          <a:bodyPr wrap="none" rtlCol="0" anchor="t"/>
          <a:lstStyle/>
          <a:p>
            <a:pPr algn="ctr">
              <a:lnSpc>
                <a:spcPts val="2734"/>
              </a:lnSpc>
            </a:pPr>
            <a:r>
              <a:rPr lang="ru-RU" sz="2187" dirty="0" smtClean="0">
                <a:solidFill>
                  <a:srgbClr val="002060"/>
                </a:solidFill>
                <a:latin typeface="Favorit Pro Book"/>
                <a:ea typeface="Poppins" pitchFamily="34" charset="-122"/>
                <a:cs typeface="Arial" panose="020B0604020202020204" pitchFamily="34" charset="0"/>
              </a:rPr>
              <a:t>Л.Г. </a:t>
            </a:r>
            <a:r>
              <a:rPr lang="vi-VN" sz="2187" dirty="0" smtClean="0">
                <a:solidFill>
                  <a:srgbClr val="002060"/>
                </a:solidFill>
                <a:latin typeface="Favorit Pro Book"/>
                <a:ea typeface="Poppins" pitchFamily="34" charset="-122"/>
                <a:cs typeface="Arial" panose="020B0604020202020204" pitchFamily="34" charset="0"/>
              </a:rPr>
              <a:t>Гу́рвич</a:t>
            </a:r>
            <a:endParaRPr lang="en-US" sz="2187" dirty="0">
              <a:solidFill>
                <a:srgbClr val="002060"/>
              </a:solidFill>
              <a:latin typeface="Favorit Pro Book"/>
              <a:cs typeface="Arial" panose="020B0604020202020204" pitchFamily="34" charset="0"/>
            </a:endParaRPr>
          </a:p>
        </p:txBody>
      </p:sp>
      <p:pic>
        <p:nvPicPr>
          <p:cNvPr id="4" name="Picture 2" descr="https://upload.wikimedia.org/wikipedia/ru/f/f6/%D0%9B%D0%B5%D0%B2_%D0%93%D0%B0%D0%B2%D1%80%D0%B8%D0%BB%D0%BE%D0%B2%D0%B8%D1%87_%D0%93%D1%83%D1%80%D0%B2%D0%B8%D1%8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4715" y="1650830"/>
            <a:ext cx="1346677" cy="186765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02835" y="1648723"/>
            <a:ext cx="1398938" cy="1867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6"/>
          <p:cNvSpPr/>
          <p:nvPr/>
        </p:nvSpPr>
        <p:spPr>
          <a:xfrm>
            <a:off x="5842881" y="3622701"/>
            <a:ext cx="1561885" cy="202765"/>
          </a:xfrm>
          <a:prstGeom prst="rect">
            <a:avLst/>
          </a:prstGeom>
          <a:noFill/>
          <a:ln/>
        </p:spPr>
        <p:txBody>
          <a:bodyPr wrap="none" rtlCol="0" anchor="t"/>
          <a:lstStyle/>
          <a:p>
            <a:pPr algn="ctr">
              <a:lnSpc>
                <a:spcPts val="2734"/>
              </a:lnSpc>
            </a:pPr>
            <a:r>
              <a:rPr lang="ru-RU" sz="2187" dirty="0" smtClean="0">
                <a:solidFill>
                  <a:srgbClr val="002060"/>
                </a:solidFill>
                <a:latin typeface="Favorit Pro Book"/>
                <a:ea typeface="Poppins" pitchFamily="34" charset="-122"/>
                <a:cs typeface="Arial" panose="020B0604020202020204" pitchFamily="34" charset="0"/>
              </a:rPr>
              <a:t>И.М. Губкин</a:t>
            </a:r>
            <a:endParaRPr lang="en-US" sz="2187" dirty="0">
              <a:solidFill>
                <a:srgbClr val="002060"/>
              </a:solidFill>
              <a:latin typeface="Favorit Pro Book"/>
              <a:cs typeface="Arial" panose="020B0604020202020204" pitchFamily="34" charset="0"/>
            </a:endParaRPr>
          </a:p>
        </p:txBody>
      </p:sp>
      <p:sp>
        <p:nvSpPr>
          <p:cNvPr id="8" name="Text 6"/>
          <p:cNvSpPr/>
          <p:nvPr/>
        </p:nvSpPr>
        <p:spPr>
          <a:xfrm>
            <a:off x="8657926" y="3622701"/>
            <a:ext cx="1561885" cy="202765"/>
          </a:xfrm>
          <a:prstGeom prst="rect">
            <a:avLst/>
          </a:prstGeom>
          <a:noFill/>
          <a:ln/>
        </p:spPr>
        <p:txBody>
          <a:bodyPr wrap="none" rtlCol="0" anchor="t"/>
          <a:lstStyle/>
          <a:p>
            <a:pPr algn="ctr">
              <a:lnSpc>
                <a:spcPts val="2734"/>
              </a:lnSpc>
            </a:pPr>
            <a:r>
              <a:rPr lang="vi-VN" sz="2187" dirty="0" smtClean="0">
                <a:solidFill>
                  <a:srgbClr val="002060"/>
                </a:solidFill>
                <a:latin typeface="Favorit Pro Book"/>
                <a:ea typeface="Poppins" pitchFamily="34" charset="-122"/>
                <a:cs typeface="Arial" panose="020B0604020202020204" pitchFamily="34" charset="0"/>
              </a:rPr>
              <a:t>А</a:t>
            </a:r>
            <a:r>
              <a:rPr lang="ru-RU" sz="2187" dirty="0" smtClean="0">
                <a:solidFill>
                  <a:srgbClr val="002060"/>
                </a:solidFill>
                <a:latin typeface="Favorit Pro Book"/>
                <a:ea typeface="Poppins" pitchFamily="34" charset="-122"/>
                <a:cs typeface="Arial" panose="020B0604020202020204" pitchFamily="34" charset="0"/>
              </a:rPr>
              <a:t>. </a:t>
            </a:r>
            <a:r>
              <a:rPr lang="vi-VN" sz="2187" dirty="0" smtClean="0">
                <a:solidFill>
                  <a:srgbClr val="002060"/>
                </a:solidFill>
                <a:latin typeface="Favorit Pro Book"/>
                <a:ea typeface="Poppins" pitchFamily="34" charset="-122"/>
                <a:cs typeface="Arial" panose="020B0604020202020204" pitchFamily="34" charset="0"/>
              </a:rPr>
              <a:t>Ле́тний</a:t>
            </a:r>
            <a:endParaRPr lang="en-US" sz="2187" dirty="0">
              <a:solidFill>
                <a:srgbClr val="002060"/>
              </a:solidFill>
              <a:latin typeface="Favorit Pro Book"/>
              <a:cs typeface="Arial" panose="020B0604020202020204" pitchFamily="34" charset="0"/>
            </a:endParaRPr>
          </a:p>
        </p:txBody>
      </p:sp>
      <p:pic>
        <p:nvPicPr>
          <p:cNvPr id="9" name="Picture 7" descr="https://upload.wikimedia.org/wikipedia/commons/thumb/b/b8/%D0%9B%D0%B5%D1%82%D0%BD%D0%B8%D0%B9_%D0%90%D0%BB%D0%B5%D0%BA%D1%81%D0%B0%D0%BD%D0%B4%D1%80_%D0%90%D0%BB%D0%B5%D0%BA%D1%81%D0%B0%D0%BD%D0%B4%D1%80%D0%BE%D0%B2%D0%B8%D1%87.jpg/200px-%D0%9B%D0%B5%D1%82%D0%BD%D0%B8%D0%B9_%D0%90%D0%BB%D0%B5%D0%BA%D1%81%D0%B0%D0%BD%D0%B4%D1%80_%D0%90%D0%BB%D0%B5%D0%BA%D1%81%D0%B0%D0%BD%D0%B4%D1%80%D0%BE%D0%B2%D0%B8%D1%87.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93647" y="1660845"/>
            <a:ext cx="1625593" cy="1918201"/>
          </a:xfrm>
          <a:prstGeom prst="rect">
            <a:avLst/>
          </a:prstGeom>
          <a:noFill/>
          <a:extLst>
            <a:ext uri="{909E8E84-426E-40DD-AFC4-6F175D3DCCD1}">
              <a14:hiddenFill xmlns:a14="http://schemas.microsoft.com/office/drawing/2010/main">
                <a:solidFill>
                  <a:srgbClr val="FFFFFF"/>
                </a:solidFill>
              </a14:hiddenFill>
            </a:ext>
          </a:extLst>
        </p:spPr>
      </p:pic>
      <p:sp>
        <p:nvSpPr>
          <p:cNvPr id="10" name="Text 6"/>
          <p:cNvSpPr/>
          <p:nvPr/>
        </p:nvSpPr>
        <p:spPr>
          <a:xfrm>
            <a:off x="1762409" y="5957873"/>
            <a:ext cx="1561885" cy="202765"/>
          </a:xfrm>
          <a:prstGeom prst="rect">
            <a:avLst/>
          </a:prstGeom>
          <a:noFill/>
          <a:ln/>
        </p:spPr>
        <p:txBody>
          <a:bodyPr wrap="none" rtlCol="0" anchor="t"/>
          <a:lstStyle/>
          <a:p>
            <a:pPr algn="ctr">
              <a:lnSpc>
                <a:spcPts val="2734"/>
              </a:lnSpc>
            </a:pPr>
            <a:r>
              <a:rPr lang="vi-VN" sz="2187" dirty="0" smtClean="0">
                <a:solidFill>
                  <a:srgbClr val="002060"/>
                </a:solidFill>
                <a:latin typeface="Favorit Pro Book"/>
                <a:ea typeface="Poppins" pitchFamily="34" charset="-122"/>
                <a:cs typeface="Arial" panose="020B0604020202020204" pitchFamily="34" charset="0"/>
              </a:rPr>
              <a:t>М</a:t>
            </a:r>
            <a:r>
              <a:rPr lang="ru-RU" sz="2187" dirty="0" smtClean="0">
                <a:solidFill>
                  <a:srgbClr val="002060"/>
                </a:solidFill>
                <a:latin typeface="Favorit Pro Book"/>
                <a:ea typeface="Poppins" pitchFamily="34" charset="-122"/>
                <a:cs typeface="Arial" panose="020B0604020202020204" pitchFamily="34" charset="0"/>
              </a:rPr>
              <a:t>.И. </a:t>
            </a:r>
            <a:r>
              <a:rPr lang="vi-VN" sz="2187" dirty="0" smtClean="0">
                <a:solidFill>
                  <a:srgbClr val="002060"/>
                </a:solidFill>
                <a:latin typeface="Favorit Pro Book"/>
                <a:ea typeface="Poppins" pitchFamily="34" charset="-122"/>
                <a:cs typeface="Arial" panose="020B0604020202020204" pitchFamily="34" charset="0"/>
              </a:rPr>
              <a:t>Конова́лов</a:t>
            </a:r>
            <a:endParaRPr lang="en-US" sz="2187" dirty="0">
              <a:solidFill>
                <a:srgbClr val="002060"/>
              </a:solidFill>
              <a:latin typeface="Favorit Pro Book"/>
              <a:cs typeface="Arial" panose="020B0604020202020204" pitchFamily="34" charset="0"/>
            </a:endParaRPr>
          </a:p>
        </p:txBody>
      </p:sp>
      <p:pic>
        <p:nvPicPr>
          <p:cNvPr id="11" name="Picture 9" descr="https://upload.wikimedia.org/wikipedia/commons/thumb/c/c7/Konovalov.jpg/220px-Konovalov.jpg"/>
          <p:cNvPicPr>
            <a:picLocks noChangeAspect="1" noChangeArrowheads="1"/>
          </p:cNvPicPr>
          <p:nvPr/>
        </p:nvPicPr>
        <p:blipFill rotWithShape="1">
          <a:blip r:embed="rId6">
            <a:extLst>
              <a:ext uri="{28A0092B-C50C-407E-A947-70E740481C1C}">
                <a14:useLocalDpi xmlns:a14="http://schemas.microsoft.com/office/drawing/2010/main" val="0"/>
              </a:ext>
            </a:extLst>
          </a:blip>
          <a:srcRect b="6432"/>
          <a:stretch/>
        </p:blipFill>
        <p:spPr bwMode="auto">
          <a:xfrm>
            <a:off x="1836875" y="4061954"/>
            <a:ext cx="1473626" cy="183636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0"/>
          <p:cNvPicPr>
            <a:picLocks noChangeAspect="1" noChangeArrowheads="1"/>
          </p:cNvPicPr>
          <p:nvPr/>
        </p:nvPicPr>
        <p:blipFill rotWithShape="1">
          <a:blip r:embed="rId7">
            <a:extLst>
              <a:ext uri="{28A0092B-C50C-407E-A947-70E740481C1C}">
                <a14:useLocalDpi xmlns:a14="http://schemas.microsoft.com/office/drawing/2010/main" val="0"/>
              </a:ext>
            </a:extLst>
          </a:blip>
          <a:srcRect b="2640"/>
          <a:stretch/>
        </p:blipFill>
        <p:spPr bwMode="auto">
          <a:xfrm>
            <a:off x="4544222" y="4053366"/>
            <a:ext cx="1331380" cy="18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 6"/>
          <p:cNvSpPr/>
          <p:nvPr/>
        </p:nvSpPr>
        <p:spPr>
          <a:xfrm>
            <a:off x="4290887" y="6005710"/>
            <a:ext cx="1561885" cy="202765"/>
          </a:xfrm>
          <a:prstGeom prst="rect">
            <a:avLst/>
          </a:prstGeom>
          <a:noFill/>
          <a:ln/>
        </p:spPr>
        <p:txBody>
          <a:bodyPr wrap="none" rtlCol="0" anchor="t"/>
          <a:lstStyle/>
          <a:p>
            <a:pPr algn="ctr">
              <a:lnSpc>
                <a:spcPts val="2734"/>
              </a:lnSpc>
            </a:pPr>
            <a:r>
              <a:rPr lang="ru-RU" sz="2187" dirty="0" smtClean="0">
                <a:solidFill>
                  <a:srgbClr val="002060"/>
                </a:solidFill>
                <a:latin typeface="Favorit Pro Book"/>
                <a:ea typeface="Poppins" pitchFamily="34" charset="-122"/>
                <a:cs typeface="Arial" panose="020B0604020202020204" pitchFamily="34" charset="0"/>
              </a:rPr>
              <a:t>К.В. Харичков</a:t>
            </a:r>
            <a:endParaRPr lang="en-US" sz="2187" dirty="0">
              <a:solidFill>
                <a:srgbClr val="002060"/>
              </a:solidFill>
              <a:latin typeface="Favorit Pro Book"/>
              <a:cs typeface="Arial" panose="020B0604020202020204" pitchFamily="34" charset="0"/>
            </a:endParaRPr>
          </a:p>
        </p:txBody>
      </p:sp>
      <p:sp>
        <p:nvSpPr>
          <p:cNvPr id="14" name="Text 6"/>
          <p:cNvSpPr/>
          <p:nvPr/>
        </p:nvSpPr>
        <p:spPr>
          <a:xfrm>
            <a:off x="7118231" y="6002324"/>
            <a:ext cx="1561885" cy="202765"/>
          </a:xfrm>
          <a:prstGeom prst="rect">
            <a:avLst/>
          </a:prstGeom>
          <a:noFill/>
          <a:ln/>
        </p:spPr>
        <p:txBody>
          <a:bodyPr wrap="none" rtlCol="0" anchor="t"/>
          <a:lstStyle/>
          <a:p>
            <a:pPr algn="ctr">
              <a:lnSpc>
                <a:spcPts val="2734"/>
              </a:lnSpc>
            </a:pPr>
            <a:r>
              <a:rPr lang="ru-RU" sz="2187" dirty="0" smtClean="0">
                <a:solidFill>
                  <a:srgbClr val="002060"/>
                </a:solidFill>
                <a:latin typeface="Favorit Pro Book"/>
                <a:ea typeface="Poppins" pitchFamily="34" charset="-122"/>
                <a:cs typeface="Arial" panose="020B0604020202020204" pitchFamily="34" charset="0"/>
              </a:rPr>
              <a:t>В.Г. </a:t>
            </a:r>
            <a:r>
              <a:rPr lang="vi-VN" sz="2187" dirty="0" smtClean="0">
                <a:solidFill>
                  <a:srgbClr val="002060"/>
                </a:solidFill>
                <a:latin typeface="Favorit Pro Book"/>
                <a:ea typeface="Poppins" pitchFamily="34" charset="-122"/>
                <a:cs typeface="Arial" panose="020B0604020202020204" pitchFamily="34" charset="0"/>
              </a:rPr>
              <a:t>Шу́хов</a:t>
            </a:r>
            <a:endParaRPr lang="en-US" sz="2187" dirty="0">
              <a:solidFill>
                <a:srgbClr val="002060"/>
              </a:solidFill>
              <a:latin typeface="Favorit Pro Book"/>
              <a:cs typeface="Arial" panose="020B0604020202020204" pitchFamily="34" charset="0"/>
            </a:endParaRPr>
          </a:p>
        </p:txBody>
      </p:sp>
      <p:pic>
        <p:nvPicPr>
          <p:cNvPr id="15" name="Picture 12" descr="В. Г. Шухов в 1891 году"/>
          <p:cNvPicPr>
            <a:picLocks noChangeAspect="1" noChangeArrowheads="1"/>
          </p:cNvPicPr>
          <p:nvPr/>
        </p:nvPicPr>
        <p:blipFill rotWithShape="1">
          <a:blip r:embed="rId8">
            <a:extLst>
              <a:ext uri="{28A0092B-C50C-407E-A947-70E740481C1C}">
                <a14:useLocalDpi xmlns:a14="http://schemas.microsoft.com/office/drawing/2010/main" val="0"/>
              </a:ext>
            </a:extLst>
          </a:blip>
          <a:srcRect t="3842"/>
          <a:stretch/>
        </p:blipFill>
        <p:spPr bwMode="auto">
          <a:xfrm>
            <a:off x="7274666" y="4053367"/>
            <a:ext cx="1283769" cy="186399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895669" y="4065783"/>
            <a:ext cx="1498655" cy="1863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 6"/>
          <p:cNvSpPr/>
          <p:nvPr/>
        </p:nvSpPr>
        <p:spPr>
          <a:xfrm>
            <a:off x="9802076" y="5960131"/>
            <a:ext cx="1561885" cy="202765"/>
          </a:xfrm>
          <a:prstGeom prst="rect">
            <a:avLst/>
          </a:prstGeom>
          <a:noFill/>
          <a:ln/>
        </p:spPr>
        <p:txBody>
          <a:bodyPr wrap="none" rtlCol="0" anchor="t"/>
          <a:lstStyle/>
          <a:p>
            <a:pPr algn="ctr">
              <a:lnSpc>
                <a:spcPts val="2734"/>
              </a:lnSpc>
            </a:pPr>
            <a:r>
              <a:rPr lang="ru-RU" sz="2187" dirty="0" smtClean="0">
                <a:solidFill>
                  <a:srgbClr val="002060"/>
                </a:solidFill>
                <a:latin typeface="Favorit Pro Book"/>
                <a:ea typeface="Poppins" pitchFamily="34" charset="-122"/>
                <a:cs typeface="Arial" panose="020B0604020202020204" pitchFamily="34" charset="0"/>
              </a:rPr>
              <a:t>А.М. Бутлеров</a:t>
            </a:r>
            <a:endParaRPr lang="en-US" sz="2187" dirty="0">
              <a:solidFill>
                <a:srgbClr val="002060"/>
              </a:solidFill>
              <a:latin typeface="Favorit Pro Book"/>
              <a:cs typeface="Arial" panose="020B0604020202020204" pitchFamily="34" charset="0"/>
            </a:endParaRPr>
          </a:p>
        </p:txBody>
      </p:sp>
      <p:pic>
        <p:nvPicPr>
          <p:cNvPr id="18" name="Picture 1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0298" y="1623321"/>
            <a:ext cx="1332773" cy="1867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Text 6"/>
          <p:cNvSpPr/>
          <p:nvPr/>
        </p:nvSpPr>
        <p:spPr>
          <a:xfrm>
            <a:off x="381495" y="3597301"/>
            <a:ext cx="1561885" cy="202765"/>
          </a:xfrm>
          <a:prstGeom prst="rect">
            <a:avLst/>
          </a:prstGeom>
          <a:noFill/>
          <a:ln/>
        </p:spPr>
        <p:txBody>
          <a:bodyPr wrap="none" rtlCol="0" anchor="t"/>
          <a:lstStyle/>
          <a:p>
            <a:pPr algn="ctr">
              <a:lnSpc>
                <a:spcPts val="2734"/>
              </a:lnSpc>
            </a:pPr>
            <a:r>
              <a:rPr lang="ru-RU" sz="2187" dirty="0" smtClean="0">
                <a:solidFill>
                  <a:srgbClr val="002060"/>
                </a:solidFill>
                <a:latin typeface="Favorit Pro Book"/>
                <a:ea typeface="Poppins" pitchFamily="34" charset="-122"/>
                <a:cs typeface="Arial" panose="020B0604020202020204" pitchFamily="34" charset="0"/>
              </a:rPr>
              <a:t>Д.И. Менделеев</a:t>
            </a:r>
            <a:endParaRPr lang="en-US" sz="2187" dirty="0">
              <a:solidFill>
                <a:srgbClr val="002060"/>
              </a:solidFill>
              <a:latin typeface="Favorit Pro Book"/>
              <a:cs typeface="Arial" panose="020B0604020202020204" pitchFamily="34" charset="0"/>
            </a:endParaRPr>
          </a:p>
        </p:txBody>
      </p:sp>
    </p:spTree>
    <p:extLst>
      <p:ext uri="{BB962C8B-B14F-4D97-AF65-F5344CB8AC3E}">
        <p14:creationId xmlns:p14="http://schemas.microsoft.com/office/powerpoint/2010/main" val="5015559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8317A6A1-05BE-41F5-A426-CF8D76C40B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a:extLst>
              <a:ext uri="{FF2B5EF4-FFF2-40B4-BE49-F238E27FC236}">
                <a16:creationId xmlns="" xmlns:a16="http://schemas.microsoft.com/office/drawing/2014/main" id="{CBD11F11-BA85-4045-95C9-6FFB210C3933}"/>
              </a:ext>
            </a:extLst>
          </p:cNvPr>
          <p:cNvSpPr txBox="1"/>
          <p:nvPr/>
        </p:nvSpPr>
        <p:spPr>
          <a:xfrm>
            <a:off x="4865155" y="1520392"/>
            <a:ext cx="2749471" cy="584775"/>
          </a:xfrm>
          <a:prstGeom prst="rect">
            <a:avLst/>
          </a:prstGeom>
          <a:noFill/>
        </p:spPr>
        <p:txBody>
          <a:bodyPr wrap="none" rtlCol="0">
            <a:spAutoFit/>
          </a:bodyPr>
          <a:lstStyle/>
          <a:p>
            <a:r>
              <a:rPr lang="ru-RU" sz="3200" b="1" dirty="0">
                <a:solidFill>
                  <a:srgbClr val="002060"/>
                </a:solidFill>
                <a:latin typeface="Favorit Pro Medium" panose="02000006030000020004" pitchFamily="2" charset="0"/>
                <a:ea typeface="Favorit Pro Medium" panose="02000006030000020004" pitchFamily="2" charset="0"/>
              </a:rPr>
              <a:t>Состав </a:t>
            </a:r>
            <a:r>
              <a:rPr lang="ru-RU" sz="3200" b="1" dirty="0" smtClean="0">
                <a:solidFill>
                  <a:srgbClr val="002060"/>
                </a:solidFill>
                <a:latin typeface="Favorit Pro Medium" panose="02000006030000020004" pitchFamily="2" charset="0"/>
                <a:ea typeface="Favorit Pro Medium" panose="02000006030000020004" pitchFamily="2" charset="0"/>
              </a:rPr>
              <a:t>нефти</a:t>
            </a:r>
            <a:endParaRPr lang="ru-RU" sz="3200" b="1" dirty="0">
              <a:solidFill>
                <a:srgbClr val="002060"/>
              </a:solidFill>
              <a:latin typeface="Favorit Pro Medium" panose="02000006030000020004" pitchFamily="2" charset="0"/>
              <a:ea typeface="Favorit Pro Medium" panose="02000006030000020004" pitchFamily="2" charset="0"/>
            </a:endParaRPr>
          </a:p>
        </p:txBody>
      </p:sp>
      <p:sp>
        <p:nvSpPr>
          <p:cNvPr id="4" name="TextBox 3">
            <a:extLst>
              <a:ext uri="{FF2B5EF4-FFF2-40B4-BE49-F238E27FC236}">
                <a16:creationId xmlns="" xmlns:a16="http://schemas.microsoft.com/office/drawing/2014/main" id="{F9AC3E2D-7537-4A6C-B79D-26C55F6C90EC}"/>
              </a:ext>
            </a:extLst>
          </p:cNvPr>
          <p:cNvSpPr txBox="1"/>
          <p:nvPr/>
        </p:nvSpPr>
        <p:spPr>
          <a:xfrm>
            <a:off x="4462627" y="2387808"/>
            <a:ext cx="7125993" cy="1631216"/>
          </a:xfrm>
          <a:prstGeom prst="rect">
            <a:avLst/>
          </a:prstGeom>
          <a:noFill/>
        </p:spPr>
        <p:txBody>
          <a:bodyPr wrap="square" rtlCol="0">
            <a:spAutoFit/>
          </a:bodyPr>
          <a:lstStyle/>
          <a:p>
            <a:pPr algn="just"/>
            <a:r>
              <a:rPr lang="ru-RU" sz="2800" b="1" dirty="0" smtClean="0">
                <a:solidFill>
                  <a:srgbClr val="002060"/>
                </a:solidFill>
                <a:latin typeface="Favorit Pro Book" panose="02000006030000020004" pitchFamily="2" charset="0"/>
                <a:ea typeface="Favorit Pro Book" panose="02000006030000020004" pitchFamily="2" charset="0"/>
              </a:rPr>
              <a:t>Нефть</a:t>
            </a:r>
            <a:r>
              <a:rPr lang="ru-RU" sz="2400" dirty="0" smtClean="0">
                <a:solidFill>
                  <a:srgbClr val="002060"/>
                </a:solidFill>
                <a:latin typeface="Favorit Pro Book" panose="02000006030000020004" pitchFamily="2" charset="0"/>
                <a:ea typeface="Favorit Pro Book" panose="02000006030000020004" pitchFamily="2" charset="0"/>
              </a:rPr>
              <a:t> – это жидкое горючее ископаемое, которое представляет собой смесь из углеводородов с примесью </a:t>
            </a:r>
            <a:r>
              <a:rPr lang="ru-RU" sz="2400" dirty="0" err="1" smtClean="0">
                <a:solidFill>
                  <a:srgbClr val="002060"/>
                </a:solidFill>
                <a:latin typeface="Favorit Pro Book" panose="02000006030000020004" pitchFamily="2" charset="0"/>
                <a:ea typeface="Favorit Pro Book" panose="02000006030000020004" pitchFamily="2" charset="0"/>
              </a:rPr>
              <a:t>неуглеводородных</a:t>
            </a:r>
            <a:r>
              <a:rPr lang="ru-RU" sz="2400" dirty="0" smtClean="0">
                <a:solidFill>
                  <a:srgbClr val="002060"/>
                </a:solidFill>
                <a:latin typeface="Favorit Pro Book" panose="02000006030000020004" pitchFamily="2" charset="0"/>
                <a:ea typeface="Favorit Pro Book" panose="02000006030000020004" pitchFamily="2" charset="0"/>
              </a:rPr>
              <a:t> соединений, содержащих серу, азот и кислород.</a:t>
            </a:r>
          </a:p>
        </p:txBody>
      </p:sp>
      <p:pic>
        <p:nvPicPr>
          <p:cNvPr id="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4600" t="4965" r="54665" b="51551"/>
          <a:stretch/>
        </p:blipFill>
        <p:spPr bwMode="auto">
          <a:xfrm>
            <a:off x="685039" y="2188443"/>
            <a:ext cx="3665620" cy="1995927"/>
          </a:xfrm>
          <a:prstGeom prst="roundRect">
            <a:avLst>
              <a:gd name="adj" fmla="val 8594"/>
            </a:avLst>
          </a:prstGeom>
          <a:solidFill>
            <a:srgbClr val="FFFFFF">
              <a:shade val="85000"/>
            </a:srgbClr>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pic>
      <p:graphicFrame>
        <p:nvGraphicFramePr>
          <p:cNvPr id="7" name="Таблица 6"/>
          <p:cNvGraphicFramePr>
            <a:graphicFrameLocks noGrp="1"/>
          </p:cNvGraphicFramePr>
          <p:nvPr>
            <p:extLst>
              <p:ext uri="{D42A27DB-BD31-4B8C-83A1-F6EECF244321}">
                <p14:modId xmlns:p14="http://schemas.microsoft.com/office/powerpoint/2010/main" val="3454915614"/>
              </p:ext>
            </p:extLst>
          </p:nvPr>
        </p:nvGraphicFramePr>
        <p:xfrm>
          <a:off x="663266" y="4326466"/>
          <a:ext cx="10919134" cy="2011680"/>
        </p:xfrm>
        <a:graphic>
          <a:graphicData uri="http://schemas.openxmlformats.org/drawingml/2006/table">
            <a:tbl>
              <a:tblPr firstRow="1" bandRow="1">
                <a:tableStyleId>{912C8C85-51F0-491E-9774-3900AFEF0FD7}</a:tableStyleId>
              </a:tblPr>
              <a:tblGrid>
                <a:gridCol w="5459567"/>
                <a:gridCol w="5459567"/>
              </a:tblGrid>
              <a:tr h="370840">
                <a:tc gridSpan="2">
                  <a:txBody>
                    <a:bodyPr/>
                    <a:lstStyle/>
                    <a:p>
                      <a:pPr algn="ctr"/>
                      <a:r>
                        <a:rPr lang="ru-RU" sz="2400" dirty="0" smtClean="0">
                          <a:solidFill>
                            <a:schemeClr val="bg1"/>
                          </a:solidFill>
                        </a:rPr>
                        <a:t>Классификация нефти</a:t>
                      </a:r>
                      <a:endParaRPr lang="ru-RU" sz="2400" dirty="0">
                        <a:solidFill>
                          <a:schemeClr val="bg1"/>
                        </a:solidFill>
                      </a:endParaRPr>
                    </a:p>
                  </a:txBody>
                  <a:tcPr>
                    <a:solidFill>
                      <a:srgbClr val="245456"/>
                    </a:solidFill>
                  </a:tcPr>
                </a:tc>
                <a:tc hMerge="1">
                  <a:txBody>
                    <a:bodyPr/>
                    <a:lstStyle/>
                    <a:p>
                      <a:endParaRPr lang="ru-RU" dirty="0"/>
                    </a:p>
                  </a:txBody>
                  <a:tcPr>
                    <a:solidFill>
                      <a:srgbClr val="245456"/>
                    </a:solidFill>
                  </a:tcPr>
                </a:tc>
              </a:tr>
              <a:tr h="370840">
                <a:tc>
                  <a:txBody>
                    <a:bodyPr/>
                    <a:lstStyle/>
                    <a:p>
                      <a:r>
                        <a:rPr lang="ru-RU" sz="2400" dirty="0" smtClean="0">
                          <a:solidFill>
                            <a:srgbClr val="002060"/>
                          </a:solidFill>
                        </a:rPr>
                        <a:t>По содержанию</a:t>
                      </a:r>
                      <a:r>
                        <a:rPr lang="ru-RU" sz="2400" baseline="0" dirty="0" smtClean="0">
                          <a:solidFill>
                            <a:srgbClr val="002060"/>
                          </a:solidFill>
                        </a:rPr>
                        <a:t> серы:</a:t>
                      </a:r>
                    </a:p>
                    <a:p>
                      <a:r>
                        <a:rPr lang="ru-RU" sz="2200" baseline="0" dirty="0" smtClean="0">
                          <a:solidFill>
                            <a:srgbClr val="002060"/>
                          </a:solidFill>
                        </a:rPr>
                        <a:t>1 класс – малосернистые (не более 0,6%)</a:t>
                      </a:r>
                    </a:p>
                    <a:p>
                      <a:r>
                        <a:rPr lang="ru-RU" sz="2200" baseline="0" dirty="0" smtClean="0">
                          <a:solidFill>
                            <a:srgbClr val="002060"/>
                          </a:solidFill>
                        </a:rPr>
                        <a:t>2 класс – сернистые (0,61-1,8%)</a:t>
                      </a:r>
                    </a:p>
                    <a:p>
                      <a:r>
                        <a:rPr lang="ru-RU" sz="2200" baseline="0" dirty="0" smtClean="0">
                          <a:solidFill>
                            <a:srgbClr val="002060"/>
                          </a:solidFill>
                        </a:rPr>
                        <a:t>3 класс – высокосернистые нефти (</a:t>
                      </a:r>
                      <a:r>
                        <a:rPr lang="en-US" sz="2200" baseline="0" dirty="0" smtClean="0">
                          <a:solidFill>
                            <a:srgbClr val="002060"/>
                          </a:solidFill>
                        </a:rPr>
                        <a:t>&gt;</a:t>
                      </a:r>
                      <a:r>
                        <a:rPr lang="ru-RU" sz="2200" baseline="0" dirty="0" smtClean="0">
                          <a:solidFill>
                            <a:srgbClr val="002060"/>
                          </a:solidFill>
                        </a:rPr>
                        <a:t>1,8%)</a:t>
                      </a:r>
                      <a:endParaRPr lang="ru-RU" sz="2200" dirty="0">
                        <a:solidFill>
                          <a:srgbClr val="002060"/>
                        </a:solidFill>
                      </a:endParaRPr>
                    </a:p>
                  </a:txBody>
                  <a:tcPr/>
                </a:tc>
                <a:tc>
                  <a:txBody>
                    <a:bodyPr/>
                    <a:lstStyle/>
                    <a:p>
                      <a:r>
                        <a:rPr lang="ru-RU" sz="2400" dirty="0" smtClean="0">
                          <a:solidFill>
                            <a:srgbClr val="002060"/>
                          </a:solidFill>
                        </a:rPr>
                        <a:t>По плотности при </a:t>
                      </a:r>
                      <a:r>
                        <a:rPr lang="en-US" sz="2400" dirty="0" smtClean="0">
                          <a:solidFill>
                            <a:srgbClr val="002060"/>
                          </a:solidFill>
                        </a:rPr>
                        <a:t>T=20</a:t>
                      </a:r>
                      <a:r>
                        <a:rPr lang="ru-RU" sz="2400" baseline="30000" dirty="0" smtClean="0">
                          <a:solidFill>
                            <a:srgbClr val="002060"/>
                          </a:solidFill>
                        </a:rPr>
                        <a:t>0</a:t>
                      </a:r>
                      <a:r>
                        <a:rPr lang="ru-RU" sz="2400" baseline="0" dirty="0" smtClean="0">
                          <a:solidFill>
                            <a:srgbClr val="002060"/>
                          </a:solidFill>
                        </a:rPr>
                        <a:t>С:</a:t>
                      </a:r>
                    </a:p>
                    <a:p>
                      <a:r>
                        <a:rPr lang="ru-RU" sz="2400" baseline="0" dirty="0" smtClean="0">
                          <a:solidFill>
                            <a:srgbClr val="002060"/>
                          </a:solidFill>
                        </a:rPr>
                        <a:t>1 тип – легкая (не более </a:t>
                      </a:r>
                      <a:r>
                        <a:rPr lang="en-US" sz="2400" baseline="0" dirty="0" smtClean="0">
                          <a:solidFill>
                            <a:srgbClr val="002060"/>
                          </a:solidFill>
                        </a:rPr>
                        <a:t>850 </a:t>
                      </a:r>
                      <a:r>
                        <a:rPr lang="ru-RU" sz="2400" baseline="0" dirty="0" smtClean="0">
                          <a:solidFill>
                            <a:srgbClr val="002060"/>
                          </a:solidFill>
                        </a:rPr>
                        <a:t>кг/м</a:t>
                      </a:r>
                      <a:r>
                        <a:rPr lang="ru-RU" sz="2400" baseline="30000" dirty="0" smtClean="0">
                          <a:solidFill>
                            <a:srgbClr val="002060"/>
                          </a:solidFill>
                        </a:rPr>
                        <a:t>3</a:t>
                      </a:r>
                      <a:r>
                        <a:rPr lang="ru-RU" sz="2400" baseline="0" dirty="0" smtClean="0">
                          <a:solidFill>
                            <a:srgbClr val="002060"/>
                          </a:solidFill>
                        </a:rPr>
                        <a:t>)</a:t>
                      </a:r>
                    </a:p>
                    <a:p>
                      <a:r>
                        <a:rPr lang="ru-RU" sz="2400" baseline="0" dirty="0" smtClean="0">
                          <a:solidFill>
                            <a:srgbClr val="002060"/>
                          </a:solidFill>
                        </a:rPr>
                        <a:t>2 тип – средняя (</a:t>
                      </a:r>
                      <a:r>
                        <a:rPr lang="en-US" sz="2400" baseline="0" dirty="0" smtClean="0">
                          <a:solidFill>
                            <a:srgbClr val="002060"/>
                          </a:solidFill>
                        </a:rPr>
                        <a:t>85</a:t>
                      </a:r>
                      <a:r>
                        <a:rPr lang="ru-RU" sz="2400" baseline="0" dirty="0" smtClean="0">
                          <a:solidFill>
                            <a:srgbClr val="002060"/>
                          </a:solidFill>
                        </a:rPr>
                        <a:t>1-885</a:t>
                      </a:r>
                      <a:r>
                        <a:rPr lang="en-US" sz="2400" baseline="0" dirty="0" smtClean="0">
                          <a:solidFill>
                            <a:srgbClr val="002060"/>
                          </a:solidFill>
                        </a:rPr>
                        <a:t> </a:t>
                      </a:r>
                      <a:r>
                        <a:rPr lang="ru-RU" sz="2400" baseline="0" dirty="0" smtClean="0">
                          <a:solidFill>
                            <a:srgbClr val="002060"/>
                          </a:solidFill>
                        </a:rPr>
                        <a:t>кг/м</a:t>
                      </a:r>
                      <a:r>
                        <a:rPr lang="ru-RU" sz="2400" baseline="30000" dirty="0" smtClean="0">
                          <a:solidFill>
                            <a:srgbClr val="002060"/>
                          </a:solidFill>
                        </a:rPr>
                        <a:t>3</a:t>
                      </a:r>
                      <a:r>
                        <a:rPr lang="ru-RU" sz="2400" baseline="0" dirty="0" smtClean="0">
                          <a:solidFill>
                            <a:srgbClr val="002060"/>
                          </a:solidFill>
                        </a:rPr>
                        <a:t>)</a:t>
                      </a:r>
                    </a:p>
                    <a:p>
                      <a:r>
                        <a:rPr lang="ru-RU" sz="2400" baseline="0" dirty="0" smtClean="0">
                          <a:solidFill>
                            <a:srgbClr val="002060"/>
                          </a:solidFill>
                        </a:rPr>
                        <a:t>3 тип – тяжелая (более </a:t>
                      </a:r>
                      <a:r>
                        <a:rPr lang="en-US" sz="2400" baseline="0" dirty="0" smtClean="0">
                          <a:solidFill>
                            <a:srgbClr val="002060"/>
                          </a:solidFill>
                        </a:rPr>
                        <a:t>8</a:t>
                      </a:r>
                      <a:r>
                        <a:rPr lang="ru-RU" sz="2400" baseline="0" dirty="0" smtClean="0">
                          <a:solidFill>
                            <a:srgbClr val="002060"/>
                          </a:solidFill>
                        </a:rPr>
                        <a:t>8</a:t>
                      </a:r>
                      <a:r>
                        <a:rPr lang="en-US" sz="2400" baseline="0" dirty="0" smtClean="0">
                          <a:solidFill>
                            <a:srgbClr val="002060"/>
                          </a:solidFill>
                        </a:rPr>
                        <a:t>5 </a:t>
                      </a:r>
                      <a:r>
                        <a:rPr lang="ru-RU" sz="2400" baseline="0" dirty="0" smtClean="0">
                          <a:solidFill>
                            <a:srgbClr val="002060"/>
                          </a:solidFill>
                        </a:rPr>
                        <a:t>кг/м</a:t>
                      </a:r>
                      <a:r>
                        <a:rPr lang="ru-RU" sz="2400" baseline="30000" dirty="0" smtClean="0">
                          <a:solidFill>
                            <a:srgbClr val="002060"/>
                          </a:solidFill>
                        </a:rPr>
                        <a:t>3</a:t>
                      </a:r>
                      <a:r>
                        <a:rPr lang="ru-RU" sz="2400" baseline="0" dirty="0" smtClean="0">
                          <a:solidFill>
                            <a:srgbClr val="002060"/>
                          </a:solidFill>
                        </a:rPr>
                        <a:t>)</a:t>
                      </a:r>
                      <a:endParaRPr lang="ru-RU" sz="2400" dirty="0">
                        <a:solidFill>
                          <a:srgbClr val="002060"/>
                        </a:solidFill>
                      </a:endParaRPr>
                    </a:p>
                  </a:txBody>
                  <a:tcPr/>
                </a:tc>
              </a:tr>
            </a:tbl>
          </a:graphicData>
        </a:graphic>
      </p:graphicFrame>
    </p:spTree>
    <p:extLst>
      <p:ext uri="{BB962C8B-B14F-4D97-AF65-F5344CB8AC3E}">
        <p14:creationId xmlns:p14="http://schemas.microsoft.com/office/powerpoint/2010/main" val="5015559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8317A6A1-05BE-41F5-A426-CF8D76C40B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a:extLst>
              <a:ext uri="{FF2B5EF4-FFF2-40B4-BE49-F238E27FC236}">
                <a16:creationId xmlns="" xmlns:a16="http://schemas.microsoft.com/office/drawing/2014/main" id="{CBD11F11-BA85-4045-95C9-6FFB210C3933}"/>
              </a:ext>
            </a:extLst>
          </p:cNvPr>
          <p:cNvSpPr txBox="1"/>
          <p:nvPr/>
        </p:nvSpPr>
        <p:spPr>
          <a:xfrm>
            <a:off x="4865155" y="1520392"/>
            <a:ext cx="2749471" cy="584775"/>
          </a:xfrm>
          <a:prstGeom prst="rect">
            <a:avLst/>
          </a:prstGeom>
          <a:noFill/>
        </p:spPr>
        <p:txBody>
          <a:bodyPr wrap="none" rtlCol="0">
            <a:spAutoFit/>
          </a:bodyPr>
          <a:lstStyle/>
          <a:p>
            <a:r>
              <a:rPr lang="ru-RU" sz="3200" b="1" dirty="0">
                <a:solidFill>
                  <a:srgbClr val="002060"/>
                </a:solidFill>
                <a:latin typeface="Favorit Pro Medium" panose="02000006030000020004" pitchFamily="2" charset="0"/>
                <a:ea typeface="Favorit Pro Medium" panose="02000006030000020004" pitchFamily="2" charset="0"/>
              </a:rPr>
              <a:t>Состав </a:t>
            </a:r>
            <a:r>
              <a:rPr lang="ru-RU" sz="3200" b="1" dirty="0" smtClean="0">
                <a:solidFill>
                  <a:srgbClr val="002060"/>
                </a:solidFill>
                <a:latin typeface="Favorit Pro Medium" panose="02000006030000020004" pitchFamily="2" charset="0"/>
                <a:ea typeface="Favorit Pro Medium" panose="02000006030000020004" pitchFamily="2" charset="0"/>
              </a:rPr>
              <a:t>нефти</a:t>
            </a:r>
            <a:endParaRPr lang="ru-RU" sz="3200" b="1" dirty="0">
              <a:solidFill>
                <a:srgbClr val="002060"/>
              </a:solidFill>
              <a:latin typeface="Favorit Pro Medium" panose="02000006030000020004" pitchFamily="2" charset="0"/>
              <a:ea typeface="Favorit Pro Medium" panose="02000006030000020004" pitchFamily="2" charset="0"/>
            </a:endParaRPr>
          </a:p>
        </p:txBody>
      </p:sp>
      <p:sp>
        <p:nvSpPr>
          <p:cNvPr id="4" name="TextBox 3">
            <a:extLst>
              <a:ext uri="{FF2B5EF4-FFF2-40B4-BE49-F238E27FC236}">
                <a16:creationId xmlns="" xmlns:a16="http://schemas.microsoft.com/office/drawing/2014/main" id="{F9AC3E2D-7537-4A6C-B79D-26C55F6C90EC}"/>
              </a:ext>
            </a:extLst>
          </p:cNvPr>
          <p:cNvSpPr txBox="1"/>
          <p:nvPr/>
        </p:nvSpPr>
        <p:spPr>
          <a:xfrm>
            <a:off x="4462627" y="2387808"/>
            <a:ext cx="7125993" cy="1631216"/>
          </a:xfrm>
          <a:prstGeom prst="rect">
            <a:avLst/>
          </a:prstGeom>
          <a:noFill/>
        </p:spPr>
        <p:txBody>
          <a:bodyPr wrap="square" rtlCol="0">
            <a:spAutoFit/>
          </a:bodyPr>
          <a:lstStyle/>
          <a:p>
            <a:pPr algn="just"/>
            <a:r>
              <a:rPr lang="ru-RU" sz="2800" b="1" dirty="0" smtClean="0">
                <a:solidFill>
                  <a:srgbClr val="002060"/>
                </a:solidFill>
                <a:latin typeface="Favorit Pro Book" panose="02000006030000020004" pitchFamily="2" charset="0"/>
                <a:ea typeface="Favorit Pro Book" panose="02000006030000020004" pitchFamily="2" charset="0"/>
              </a:rPr>
              <a:t>Нефть</a:t>
            </a:r>
            <a:r>
              <a:rPr lang="ru-RU" sz="2400" dirty="0" smtClean="0">
                <a:solidFill>
                  <a:srgbClr val="002060"/>
                </a:solidFill>
                <a:latin typeface="Favorit Pro Book" panose="02000006030000020004" pitchFamily="2" charset="0"/>
                <a:ea typeface="Favorit Pro Book" panose="02000006030000020004" pitchFamily="2" charset="0"/>
              </a:rPr>
              <a:t> – это жидкое горючее ископаемое, которое представляет собой смесь из углеводородов с примесью </a:t>
            </a:r>
            <a:r>
              <a:rPr lang="ru-RU" sz="2400" dirty="0" err="1" smtClean="0">
                <a:solidFill>
                  <a:srgbClr val="002060"/>
                </a:solidFill>
                <a:latin typeface="Favorit Pro Book" panose="02000006030000020004" pitchFamily="2" charset="0"/>
                <a:ea typeface="Favorit Pro Book" panose="02000006030000020004" pitchFamily="2" charset="0"/>
              </a:rPr>
              <a:t>неуглеводородных</a:t>
            </a:r>
            <a:r>
              <a:rPr lang="ru-RU" sz="2400" dirty="0" smtClean="0">
                <a:solidFill>
                  <a:srgbClr val="002060"/>
                </a:solidFill>
                <a:latin typeface="Favorit Pro Book" panose="02000006030000020004" pitchFamily="2" charset="0"/>
                <a:ea typeface="Favorit Pro Book" panose="02000006030000020004" pitchFamily="2" charset="0"/>
              </a:rPr>
              <a:t> соединений, содержащих серу, азот и кислород.</a:t>
            </a:r>
          </a:p>
        </p:txBody>
      </p:sp>
      <p:pic>
        <p:nvPicPr>
          <p:cNvPr id="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4600" t="4965" r="54665" b="51551"/>
          <a:stretch/>
        </p:blipFill>
        <p:spPr bwMode="auto">
          <a:xfrm>
            <a:off x="685039" y="2188443"/>
            <a:ext cx="3665620" cy="1995927"/>
          </a:xfrm>
          <a:prstGeom prst="roundRect">
            <a:avLst>
              <a:gd name="adj" fmla="val 8594"/>
            </a:avLst>
          </a:prstGeom>
          <a:solidFill>
            <a:srgbClr val="FFFFFF">
              <a:shade val="85000"/>
            </a:srgbClr>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pic>
      <p:pic>
        <p:nvPicPr>
          <p:cNvPr id="8" name="Picture 4" descr="Алканы — Википедия"/>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9505" y="4417454"/>
            <a:ext cx="1061175" cy="115668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Файл:Cyclopropane-3D-vdW.png — Википедия"/>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78833" y="4170459"/>
            <a:ext cx="1421641" cy="139276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40307" y="4237700"/>
            <a:ext cx="1651655" cy="150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 2"/>
          <p:cNvSpPr/>
          <p:nvPr/>
        </p:nvSpPr>
        <p:spPr>
          <a:xfrm>
            <a:off x="216573" y="5692176"/>
            <a:ext cx="2987040" cy="486013"/>
          </a:xfrm>
          <a:prstGeom prst="rect">
            <a:avLst/>
          </a:prstGeom>
          <a:noFill/>
          <a:ln/>
        </p:spPr>
        <p:txBody>
          <a:bodyPr wrap="square" rtlCol="0" anchor="t"/>
          <a:lstStyle/>
          <a:p>
            <a:pPr algn="ctr">
              <a:lnSpc>
                <a:spcPts val="3827"/>
              </a:lnSpc>
            </a:pPr>
            <a:r>
              <a:rPr lang="ru-RU" sz="3200" dirty="0" smtClean="0">
                <a:solidFill>
                  <a:srgbClr val="002060"/>
                </a:solidFill>
                <a:latin typeface="Arial" panose="020B0604020202020204" pitchFamily="34" charset="0"/>
                <a:ea typeface="Poppins" pitchFamily="34" charset="-122"/>
                <a:cs typeface="Arial" panose="020B0604020202020204" pitchFamily="34" charset="0"/>
              </a:rPr>
              <a:t>Парафины</a:t>
            </a:r>
            <a:endParaRPr lang="en-US" sz="3200" dirty="0">
              <a:solidFill>
                <a:srgbClr val="002060"/>
              </a:solidFill>
              <a:latin typeface="Favorit Pro Book"/>
              <a:cs typeface="Arial" panose="020B0604020202020204" pitchFamily="34" charset="0"/>
            </a:endParaRPr>
          </a:p>
        </p:txBody>
      </p:sp>
      <p:sp>
        <p:nvSpPr>
          <p:cNvPr id="12" name="Text 2"/>
          <p:cNvSpPr/>
          <p:nvPr/>
        </p:nvSpPr>
        <p:spPr>
          <a:xfrm>
            <a:off x="2942233" y="5717576"/>
            <a:ext cx="2987040" cy="486013"/>
          </a:xfrm>
          <a:prstGeom prst="rect">
            <a:avLst/>
          </a:prstGeom>
          <a:noFill/>
          <a:ln/>
        </p:spPr>
        <p:txBody>
          <a:bodyPr wrap="square" rtlCol="0" anchor="t"/>
          <a:lstStyle/>
          <a:p>
            <a:pPr algn="ctr">
              <a:lnSpc>
                <a:spcPts val="3827"/>
              </a:lnSpc>
            </a:pPr>
            <a:r>
              <a:rPr lang="ru-RU" sz="3200" dirty="0" smtClean="0">
                <a:solidFill>
                  <a:srgbClr val="002060"/>
                </a:solidFill>
                <a:latin typeface="Arial" panose="020B0604020202020204" pitchFamily="34" charset="0"/>
                <a:ea typeface="Poppins" pitchFamily="34" charset="-122"/>
                <a:cs typeface="Arial" panose="020B0604020202020204" pitchFamily="34" charset="0"/>
              </a:rPr>
              <a:t>Нафтены</a:t>
            </a:r>
            <a:endParaRPr lang="en-US" sz="3200" dirty="0">
              <a:solidFill>
                <a:srgbClr val="002060"/>
              </a:solidFill>
              <a:latin typeface="Favorit Pro Book"/>
              <a:cs typeface="Arial" panose="020B0604020202020204" pitchFamily="34" charset="0"/>
            </a:endParaRPr>
          </a:p>
        </p:txBody>
      </p:sp>
      <p:sp>
        <p:nvSpPr>
          <p:cNvPr id="13" name="Text 2"/>
          <p:cNvSpPr/>
          <p:nvPr/>
        </p:nvSpPr>
        <p:spPr>
          <a:xfrm>
            <a:off x="6285995" y="5737792"/>
            <a:ext cx="1756767" cy="486013"/>
          </a:xfrm>
          <a:prstGeom prst="rect">
            <a:avLst/>
          </a:prstGeom>
          <a:noFill/>
          <a:ln/>
        </p:spPr>
        <p:txBody>
          <a:bodyPr wrap="square" rtlCol="0" anchor="t"/>
          <a:lstStyle/>
          <a:p>
            <a:pPr algn="ctr">
              <a:lnSpc>
                <a:spcPts val="3827"/>
              </a:lnSpc>
            </a:pPr>
            <a:r>
              <a:rPr lang="ru-RU" sz="3200" dirty="0" smtClean="0">
                <a:solidFill>
                  <a:srgbClr val="002060"/>
                </a:solidFill>
                <a:latin typeface="Arial" panose="020B0604020202020204" pitchFamily="34" charset="0"/>
                <a:ea typeface="Poppins" pitchFamily="34" charset="-122"/>
                <a:cs typeface="Arial" panose="020B0604020202020204" pitchFamily="34" charset="0"/>
              </a:rPr>
              <a:t>Арены</a:t>
            </a:r>
            <a:endParaRPr lang="en-US" sz="3200" dirty="0">
              <a:solidFill>
                <a:srgbClr val="002060"/>
              </a:solidFill>
              <a:latin typeface="Favorit Pro Book"/>
              <a:cs typeface="Arial" panose="020B0604020202020204" pitchFamily="34" charset="0"/>
            </a:endParaRPr>
          </a:p>
        </p:txBody>
      </p:sp>
      <p:pic>
        <p:nvPicPr>
          <p:cNvPr id="14" name="Picture 10"/>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063085" y="4170459"/>
            <a:ext cx="1561010" cy="13361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ext 2"/>
          <p:cNvSpPr/>
          <p:nvPr/>
        </p:nvSpPr>
        <p:spPr>
          <a:xfrm>
            <a:off x="8399674" y="5745079"/>
            <a:ext cx="2926080" cy="486013"/>
          </a:xfrm>
          <a:prstGeom prst="rect">
            <a:avLst/>
          </a:prstGeom>
          <a:noFill/>
          <a:ln/>
        </p:spPr>
        <p:txBody>
          <a:bodyPr wrap="square" rtlCol="0" anchor="t"/>
          <a:lstStyle/>
          <a:p>
            <a:pPr algn="ctr">
              <a:lnSpc>
                <a:spcPts val="3827"/>
              </a:lnSpc>
            </a:pPr>
            <a:r>
              <a:rPr lang="ru-RU" sz="3200" dirty="0" smtClean="0">
                <a:solidFill>
                  <a:srgbClr val="002060"/>
                </a:solidFill>
                <a:latin typeface="Arial" panose="020B0604020202020204" pitchFamily="34" charset="0"/>
                <a:ea typeface="Poppins" pitchFamily="34" charset="-122"/>
                <a:cs typeface="Arial" panose="020B0604020202020204" pitchFamily="34" charset="0"/>
              </a:rPr>
              <a:t>Олефины</a:t>
            </a:r>
            <a:endParaRPr lang="en-US" sz="3200" dirty="0">
              <a:solidFill>
                <a:srgbClr val="002060"/>
              </a:solidFill>
              <a:latin typeface="Favorit Pro Book"/>
              <a:cs typeface="Arial" panose="020B0604020202020204" pitchFamily="34" charset="0"/>
            </a:endParaRPr>
          </a:p>
        </p:txBody>
      </p:sp>
    </p:spTree>
    <p:extLst>
      <p:ext uri="{BB962C8B-B14F-4D97-AF65-F5344CB8AC3E}">
        <p14:creationId xmlns:p14="http://schemas.microsoft.com/office/powerpoint/2010/main" val="2013162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ppt_x"/>
                                          </p:val>
                                        </p:tav>
                                        <p:tav tm="100000">
                                          <p:val>
                                            <p:strVal val="#ppt_x"/>
                                          </p:val>
                                        </p:tav>
                                      </p:tavLst>
                                    </p:anim>
                                    <p:anim calcmode="lin" valueType="num">
                                      <p:cBhvr additive="base">
                                        <p:cTn id="38" dur="500" fill="hold"/>
                                        <p:tgtEl>
                                          <p:spTgt spid="14"/>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 calcmode="lin" valueType="num">
                                      <p:cBhvr additive="base">
                                        <p:cTn id="41" dur="500" fill="hold"/>
                                        <p:tgtEl>
                                          <p:spTgt spid="15"/>
                                        </p:tgtEl>
                                        <p:attrNameLst>
                                          <p:attrName>ppt_x</p:attrName>
                                        </p:attrNameLst>
                                      </p:cBhvr>
                                      <p:tavLst>
                                        <p:tav tm="0">
                                          <p:val>
                                            <p:strVal val="#ppt_x"/>
                                          </p:val>
                                        </p:tav>
                                        <p:tav tm="100000">
                                          <p:val>
                                            <p:strVal val="#ppt_x"/>
                                          </p:val>
                                        </p:tav>
                                      </p:tavLst>
                                    </p:anim>
                                    <p:anim calcmode="lin" valueType="num">
                                      <p:cBhvr additive="base">
                                        <p:cTn id="4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8317A6A1-05BE-41F5-A426-CF8D76C40B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a:extLst>
              <a:ext uri="{FF2B5EF4-FFF2-40B4-BE49-F238E27FC236}">
                <a16:creationId xmlns="" xmlns:a16="http://schemas.microsoft.com/office/drawing/2014/main" id="{CBD11F11-BA85-4045-95C9-6FFB210C3933}"/>
              </a:ext>
            </a:extLst>
          </p:cNvPr>
          <p:cNvSpPr txBox="1"/>
          <p:nvPr/>
        </p:nvSpPr>
        <p:spPr>
          <a:xfrm>
            <a:off x="4361022" y="1025009"/>
            <a:ext cx="3841116" cy="584775"/>
          </a:xfrm>
          <a:prstGeom prst="rect">
            <a:avLst/>
          </a:prstGeom>
          <a:noFill/>
        </p:spPr>
        <p:txBody>
          <a:bodyPr wrap="none" rtlCol="0">
            <a:spAutoFit/>
          </a:bodyPr>
          <a:lstStyle/>
          <a:p>
            <a:r>
              <a:rPr lang="ru-RU" sz="3200" b="1" dirty="0">
                <a:solidFill>
                  <a:srgbClr val="002060"/>
                </a:solidFill>
                <a:latin typeface="Favorit Pro Medium" panose="02000006030000020004" pitchFamily="2" charset="0"/>
                <a:ea typeface="Favorit Pro Medium" panose="02000006030000020004" pitchFamily="2" charset="0"/>
              </a:rPr>
              <a:t>МОДЕЛИРОВАНИЕ</a:t>
            </a:r>
          </a:p>
        </p:txBody>
      </p:sp>
      <p:sp>
        <p:nvSpPr>
          <p:cNvPr id="4" name="TextBox 3">
            <a:extLst>
              <a:ext uri="{FF2B5EF4-FFF2-40B4-BE49-F238E27FC236}">
                <a16:creationId xmlns="" xmlns:a16="http://schemas.microsoft.com/office/drawing/2014/main" id="{878517C6-A663-4444-B9A4-724A65F88833}"/>
              </a:ext>
            </a:extLst>
          </p:cNvPr>
          <p:cNvSpPr txBox="1"/>
          <p:nvPr/>
        </p:nvSpPr>
        <p:spPr>
          <a:xfrm>
            <a:off x="1887154" y="5975190"/>
            <a:ext cx="9121280" cy="400110"/>
          </a:xfrm>
          <a:prstGeom prst="rect">
            <a:avLst/>
          </a:prstGeom>
          <a:noFill/>
        </p:spPr>
        <p:txBody>
          <a:bodyPr wrap="none" rtlCol="0">
            <a:spAutoFit/>
          </a:bodyPr>
          <a:lstStyle/>
          <a:p>
            <a:r>
              <a:rPr lang="ru-RU" sz="2000" b="1" dirty="0">
                <a:solidFill>
                  <a:srgbClr val="002060"/>
                </a:solidFill>
                <a:latin typeface="Favorit Pro Book" panose="02000006030000020004" pitchFamily="2" charset="0"/>
                <a:ea typeface="Favorit Pro Book" panose="02000006030000020004" pitchFamily="2" charset="0"/>
              </a:rPr>
              <a:t>Сделать </a:t>
            </a:r>
            <a:r>
              <a:rPr lang="ru-RU" sz="2000" b="1" dirty="0" err="1">
                <a:solidFill>
                  <a:srgbClr val="002060"/>
                </a:solidFill>
                <a:latin typeface="Favorit Pro Book" panose="02000006030000020004" pitchFamily="2" charset="0"/>
                <a:ea typeface="Favorit Pro Book" panose="02000006030000020004" pitchFamily="2" charset="0"/>
              </a:rPr>
              <a:t>шаростержневую</a:t>
            </a:r>
            <a:r>
              <a:rPr lang="ru-RU" sz="2000" b="1" dirty="0">
                <a:solidFill>
                  <a:srgbClr val="002060"/>
                </a:solidFill>
                <a:latin typeface="Favorit Pro Book" panose="02000006030000020004" pitchFamily="2" charset="0"/>
                <a:ea typeface="Favorit Pro Book" panose="02000006030000020004" pitchFamily="2" charset="0"/>
              </a:rPr>
              <a:t> модель молекул по выбранным карточкам</a:t>
            </a:r>
          </a:p>
        </p:txBody>
      </p:sp>
      <p:sp>
        <p:nvSpPr>
          <p:cNvPr id="6" name="Shape 3"/>
          <p:cNvSpPr/>
          <p:nvPr/>
        </p:nvSpPr>
        <p:spPr>
          <a:xfrm>
            <a:off x="6233394" y="1956202"/>
            <a:ext cx="45719" cy="4301767"/>
          </a:xfrm>
          <a:prstGeom prst="rect">
            <a:avLst/>
          </a:prstGeom>
          <a:solidFill>
            <a:schemeClr val="bg1"/>
          </a:solidFill>
          <a:ln/>
        </p:spPr>
      </p:sp>
      <p:sp>
        <p:nvSpPr>
          <p:cNvPr id="7" name="Shape 4"/>
          <p:cNvSpPr/>
          <p:nvPr/>
        </p:nvSpPr>
        <p:spPr>
          <a:xfrm>
            <a:off x="6505513" y="2382902"/>
            <a:ext cx="777597" cy="44410"/>
          </a:xfrm>
          <a:prstGeom prst="rect">
            <a:avLst/>
          </a:prstGeom>
          <a:solidFill>
            <a:schemeClr val="bg1"/>
          </a:solidFill>
          <a:ln/>
        </p:spPr>
      </p:sp>
      <p:sp>
        <p:nvSpPr>
          <p:cNvPr id="8" name="Shape 5"/>
          <p:cNvSpPr/>
          <p:nvPr/>
        </p:nvSpPr>
        <p:spPr>
          <a:xfrm>
            <a:off x="6005569" y="2129795"/>
            <a:ext cx="499943" cy="499943"/>
          </a:xfrm>
          <a:prstGeom prst="roundRect">
            <a:avLst>
              <a:gd name="adj" fmla="val 20000"/>
            </a:avLst>
          </a:prstGeom>
          <a:solidFill>
            <a:schemeClr val="bg1"/>
          </a:solidFill>
          <a:ln w="13811">
            <a:solidFill>
              <a:srgbClr val="494950"/>
            </a:solidFill>
            <a:prstDash val="solid"/>
          </a:ln>
        </p:spPr>
      </p:sp>
      <p:sp>
        <p:nvSpPr>
          <p:cNvPr id="9" name="Text 6"/>
          <p:cNvSpPr/>
          <p:nvPr/>
        </p:nvSpPr>
        <p:spPr>
          <a:xfrm>
            <a:off x="6205951" y="2171467"/>
            <a:ext cx="99060" cy="416481"/>
          </a:xfrm>
          <a:prstGeom prst="rect">
            <a:avLst/>
          </a:prstGeom>
          <a:solidFill>
            <a:schemeClr val="bg1"/>
          </a:solidFill>
          <a:ln/>
        </p:spPr>
        <p:txBody>
          <a:bodyPr wrap="none" rtlCol="0" anchor="t"/>
          <a:lstStyle/>
          <a:p>
            <a:pPr marL="0" indent="0" algn="ctr">
              <a:lnSpc>
                <a:spcPts val="3281"/>
              </a:lnSpc>
              <a:buNone/>
            </a:pPr>
            <a:r>
              <a:rPr lang="en-US" sz="2624" dirty="0">
                <a:solidFill>
                  <a:srgbClr val="002060"/>
                </a:solidFill>
                <a:latin typeface="Arial" panose="020B0604020202020204" pitchFamily="34" charset="0"/>
                <a:ea typeface="Poppins" pitchFamily="34" charset="-122"/>
                <a:cs typeface="Arial" panose="020B0604020202020204" pitchFamily="34" charset="0"/>
              </a:rPr>
              <a:t>1</a:t>
            </a:r>
            <a:endParaRPr lang="en-US" sz="2624" dirty="0">
              <a:solidFill>
                <a:srgbClr val="002060"/>
              </a:solidFill>
              <a:latin typeface="Arial" panose="020B0604020202020204" pitchFamily="34" charset="0"/>
              <a:cs typeface="Arial" panose="020B0604020202020204" pitchFamily="34" charset="0"/>
            </a:endParaRPr>
          </a:p>
        </p:txBody>
      </p:sp>
      <p:sp>
        <p:nvSpPr>
          <p:cNvPr id="10" name="Text 7"/>
          <p:cNvSpPr/>
          <p:nvPr/>
        </p:nvSpPr>
        <p:spPr>
          <a:xfrm>
            <a:off x="7477599" y="2178372"/>
            <a:ext cx="3124200" cy="347186"/>
          </a:xfrm>
          <a:prstGeom prst="rect">
            <a:avLst/>
          </a:prstGeom>
          <a:noFill/>
          <a:ln/>
        </p:spPr>
        <p:txBody>
          <a:bodyPr wrap="none" rtlCol="0" anchor="t"/>
          <a:lstStyle/>
          <a:p>
            <a:pPr marL="0" indent="0" algn="l">
              <a:lnSpc>
                <a:spcPts val="2734"/>
              </a:lnSpc>
              <a:buNone/>
            </a:pPr>
            <a:r>
              <a:rPr lang="ru-RU" sz="2187" dirty="0" smtClean="0">
                <a:solidFill>
                  <a:srgbClr val="002060"/>
                </a:solidFill>
                <a:latin typeface="Arial" panose="020B0604020202020204" pitchFamily="34" charset="0"/>
                <a:ea typeface="Poppins" pitchFamily="34" charset="-122"/>
                <a:cs typeface="Arial" panose="020B0604020202020204" pitchFamily="34" charset="0"/>
              </a:rPr>
              <a:t>Углерод 4-х валентный</a:t>
            </a:r>
            <a:endParaRPr lang="en-US" sz="2187" dirty="0">
              <a:solidFill>
                <a:srgbClr val="002060"/>
              </a:solidFill>
              <a:latin typeface="Arial" panose="020B0604020202020204" pitchFamily="34" charset="0"/>
              <a:cs typeface="Arial" panose="020B0604020202020204" pitchFamily="34" charset="0"/>
            </a:endParaRPr>
          </a:p>
        </p:txBody>
      </p:sp>
      <p:sp>
        <p:nvSpPr>
          <p:cNvPr id="11" name="Text 8"/>
          <p:cNvSpPr/>
          <p:nvPr/>
        </p:nvSpPr>
        <p:spPr>
          <a:xfrm>
            <a:off x="6689881" y="2526749"/>
            <a:ext cx="4340542" cy="492919"/>
          </a:xfrm>
          <a:prstGeom prst="rect">
            <a:avLst/>
          </a:prstGeom>
          <a:noFill/>
          <a:ln/>
        </p:spPr>
        <p:txBody>
          <a:bodyPr wrap="square" rtlCol="0" anchor="t"/>
          <a:lstStyle/>
          <a:p>
            <a:pPr marL="0" indent="0" algn="l">
              <a:lnSpc>
                <a:spcPts val="2799"/>
              </a:lnSpc>
              <a:buNone/>
            </a:pPr>
            <a:r>
              <a:rPr lang="ru-RU" sz="1750" dirty="0" smtClean="0">
                <a:solidFill>
                  <a:srgbClr val="002060"/>
                </a:solidFill>
                <a:latin typeface="Arial" panose="020B0604020202020204" pitchFamily="34" charset="0"/>
                <a:ea typeface="Roboto" pitchFamily="34" charset="-122"/>
                <a:cs typeface="Arial" panose="020B0604020202020204" pitchFamily="34" charset="0"/>
              </a:rPr>
              <a:t>От каждого углерода идут по 4 связи!</a:t>
            </a:r>
            <a:endParaRPr lang="en-US" sz="1750" dirty="0">
              <a:solidFill>
                <a:srgbClr val="002060"/>
              </a:solidFill>
              <a:latin typeface="Arial" panose="020B0604020202020204" pitchFamily="34" charset="0"/>
              <a:cs typeface="Arial" panose="020B0604020202020204" pitchFamily="34" charset="0"/>
            </a:endParaRPr>
          </a:p>
        </p:txBody>
      </p:sp>
      <p:sp>
        <p:nvSpPr>
          <p:cNvPr id="12" name="Shape 9"/>
          <p:cNvSpPr/>
          <p:nvPr/>
        </p:nvSpPr>
        <p:spPr>
          <a:xfrm>
            <a:off x="6505513" y="3416682"/>
            <a:ext cx="777597" cy="44410"/>
          </a:xfrm>
          <a:prstGeom prst="rect">
            <a:avLst/>
          </a:prstGeom>
          <a:solidFill>
            <a:schemeClr val="bg1"/>
          </a:solidFill>
          <a:ln/>
        </p:spPr>
      </p:sp>
      <p:sp>
        <p:nvSpPr>
          <p:cNvPr id="13" name="Shape 10"/>
          <p:cNvSpPr/>
          <p:nvPr/>
        </p:nvSpPr>
        <p:spPr>
          <a:xfrm>
            <a:off x="6005569" y="3240648"/>
            <a:ext cx="499943" cy="499943"/>
          </a:xfrm>
          <a:prstGeom prst="roundRect">
            <a:avLst>
              <a:gd name="adj" fmla="val 20000"/>
            </a:avLst>
          </a:prstGeom>
          <a:solidFill>
            <a:schemeClr val="bg1"/>
          </a:solidFill>
          <a:ln w="13811">
            <a:solidFill>
              <a:srgbClr val="494950"/>
            </a:solidFill>
            <a:prstDash val="solid"/>
          </a:ln>
        </p:spPr>
      </p:sp>
      <p:sp>
        <p:nvSpPr>
          <p:cNvPr id="14" name="Text 11"/>
          <p:cNvSpPr/>
          <p:nvPr/>
        </p:nvSpPr>
        <p:spPr>
          <a:xfrm>
            <a:off x="6160231" y="3282320"/>
            <a:ext cx="190500" cy="416481"/>
          </a:xfrm>
          <a:prstGeom prst="rect">
            <a:avLst/>
          </a:prstGeom>
          <a:solidFill>
            <a:schemeClr val="bg1"/>
          </a:solidFill>
          <a:ln/>
        </p:spPr>
        <p:txBody>
          <a:bodyPr wrap="none" rtlCol="0" anchor="t"/>
          <a:lstStyle/>
          <a:p>
            <a:pPr marL="0" indent="0" algn="ctr">
              <a:lnSpc>
                <a:spcPts val="3281"/>
              </a:lnSpc>
              <a:buNone/>
            </a:pPr>
            <a:r>
              <a:rPr lang="en-US" sz="2624" dirty="0">
                <a:solidFill>
                  <a:srgbClr val="002060"/>
                </a:solidFill>
                <a:latin typeface="Arial" panose="020B0604020202020204" pitchFamily="34" charset="0"/>
                <a:ea typeface="Poppins" pitchFamily="34" charset="-122"/>
                <a:cs typeface="Arial" panose="020B0604020202020204" pitchFamily="34" charset="0"/>
              </a:rPr>
              <a:t>2</a:t>
            </a:r>
            <a:endParaRPr lang="en-US" sz="2624" dirty="0">
              <a:solidFill>
                <a:srgbClr val="002060"/>
              </a:solidFill>
              <a:latin typeface="Arial" panose="020B0604020202020204" pitchFamily="34" charset="0"/>
              <a:cs typeface="Arial" panose="020B0604020202020204" pitchFamily="34" charset="0"/>
            </a:endParaRPr>
          </a:p>
        </p:txBody>
      </p:sp>
      <p:sp>
        <p:nvSpPr>
          <p:cNvPr id="15" name="Text 12"/>
          <p:cNvSpPr/>
          <p:nvPr/>
        </p:nvSpPr>
        <p:spPr>
          <a:xfrm>
            <a:off x="7477599" y="3234814"/>
            <a:ext cx="2522220" cy="347186"/>
          </a:xfrm>
          <a:prstGeom prst="rect">
            <a:avLst/>
          </a:prstGeom>
          <a:noFill/>
          <a:ln/>
        </p:spPr>
        <p:txBody>
          <a:bodyPr wrap="none" rtlCol="0" anchor="t"/>
          <a:lstStyle/>
          <a:p>
            <a:pPr marL="0" indent="0">
              <a:lnSpc>
                <a:spcPts val="2734"/>
              </a:lnSpc>
              <a:buNone/>
            </a:pPr>
            <a:r>
              <a:rPr lang="ru-RU" sz="2187" dirty="0" smtClean="0">
                <a:solidFill>
                  <a:srgbClr val="002060"/>
                </a:solidFill>
                <a:latin typeface="Arial" panose="020B0604020202020204" pitchFamily="34" charset="0"/>
                <a:ea typeface="Poppins" pitchFamily="34" charset="-122"/>
                <a:cs typeface="Arial" panose="020B0604020202020204" pitchFamily="34" charset="0"/>
              </a:rPr>
              <a:t>Возможна С-С связь</a:t>
            </a:r>
            <a:endParaRPr lang="en-US" sz="2187" dirty="0">
              <a:solidFill>
                <a:srgbClr val="002060"/>
              </a:solidFill>
              <a:latin typeface="Arial" panose="020B0604020202020204" pitchFamily="34" charset="0"/>
              <a:cs typeface="Arial" panose="020B0604020202020204" pitchFamily="34" charset="0"/>
            </a:endParaRPr>
          </a:p>
        </p:txBody>
      </p:sp>
      <p:sp>
        <p:nvSpPr>
          <p:cNvPr id="16" name="Text 13"/>
          <p:cNvSpPr/>
          <p:nvPr/>
        </p:nvSpPr>
        <p:spPr>
          <a:xfrm>
            <a:off x="6639080" y="3582000"/>
            <a:ext cx="4759822" cy="1066205"/>
          </a:xfrm>
          <a:prstGeom prst="rect">
            <a:avLst/>
          </a:prstGeom>
          <a:noFill/>
          <a:ln/>
        </p:spPr>
        <p:txBody>
          <a:bodyPr wrap="square" rtlCol="0" anchor="t"/>
          <a:lstStyle/>
          <a:p>
            <a:pPr marL="0" indent="0">
              <a:lnSpc>
                <a:spcPts val="2799"/>
              </a:lnSpc>
              <a:buNone/>
            </a:pPr>
            <a:r>
              <a:rPr lang="ru-RU" sz="1750" dirty="0" smtClean="0">
                <a:solidFill>
                  <a:srgbClr val="002060"/>
                </a:solidFill>
                <a:latin typeface="Arial" panose="020B0604020202020204" pitchFamily="34" charset="0"/>
                <a:ea typeface="Roboto" pitchFamily="34" charset="-122"/>
                <a:cs typeface="Arial" panose="020B0604020202020204" pitchFamily="34" charset="0"/>
              </a:rPr>
              <a:t>Образуются  линейные  или разветвленные  цепочки  с одинарными/двойными/ тройными/ароматическими  связями</a:t>
            </a:r>
            <a:endParaRPr lang="en-US" sz="1750" dirty="0">
              <a:solidFill>
                <a:srgbClr val="002060"/>
              </a:solidFill>
              <a:latin typeface="Arial" panose="020B0604020202020204" pitchFamily="34" charset="0"/>
              <a:cs typeface="Arial" panose="020B0604020202020204" pitchFamily="34" charset="0"/>
            </a:endParaRPr>
          </a:p>
        </p:txBody>
      </p:sp>
      <p:sp>
        <p:nvSpPr>
          <p:cNvPr id="17" name="Shape 14"/>
          <p:cNvSpPr/>
          <p:nvPr/>
        </p:nvSpPr>
        <p:spPr>
          <a:xfrm>
            <a:off x="6505513" y="5014977"/>
            <a:ext cx="777597" cy="44410"/>
          </a:xfrm>
          <a:prstGeom prst="rect">
            <a:avLst/>
          </a:prstGeom>
          <a:solidFill>
            <a:schemeClr val="bg1"/>
          </a:solidFill>
          <a:ln/>
        </p:spPr>
      </p:sp>
      <p:sp>
        <p:nvSpPr>
          <p:cNvPr id="18" name="Shape 15"/>
          <p:cNvSpPr/>
          <p:nvPr/>
        </p:nvSpPr>
        <p:spPr>
          <a:xfrm>
            <a:off x="6005569" y="4787270"/>
            <a:ext cx="499943" cy="499943"/>
          </a:xfrm>
          <a:prstGeom prst="roundRect">
            <a:avLst>
              <a:gd name="adj" fmla="val 20000"/>
            </a:avLst>
          </a:prstGeom>
          <a:solidFill>
            <a:schemeClr val="bg1"/>
          </a:solidFill>
          <a:ln w="13811">
            <a:solidFill>
              <a:srgbClr val="494950"/>
            </a:solidFill>
            <a:prstDash val="solid"/>
          </a:ln>
        </p:spPr>
      </p:sp>
      <p:sp>
        <p:nvSpPr>
          <p:cNvPr id="19" name="Text 16"/>
          <p:cNvSpPr/>
          <p:nvPr/>
        </p:nvSpPr>
        <p:spPr>
          <a:xfrm>
            <a:off x="6156421" y="4828942"/>
            <a:ext cx="198120" cy="416481"/>
          </a:xfrm>
          <a:prstGeom prst="rect">
            <a:avLst/>
          </a:prstGeom>
          <a:solidFill>
            <a:schemeClr val="bg1"/>
          </a:solidFill>
          <a:ln/>
        </p:spPr>
        <p:txBody>
          <a:bodyPr wrap="none" rtlCol="0" anchor="t"/>
          <a:lstStyle/>
          <a:p>
            <a:pPr marL="0" indent="0" algn="ctr">
              <a:lnSpc>
                <a:spcPts val="3281"/>
              </a:lnSpc>
              <a:buNone/>
            </a:pPr>
            <a:r>
              <a:rPr lang="en-US" sz="2624" dirty="0">
                <a:solidFill>
                  <a:srgbClr val="002060"/>
                </a:solidFill>
                <a:latin typeface="Arial" panose="020B0604020202020204" pitchFamily="34" charset="0"/>
                <a:ea typeface="Poppins" pitchFamily="34" charset="-122"/>
                <a:cs typeface="Arial" panose="020B0604020202020204" pitchFamily="34" charset="0"/>
              </a:rPr>
              <a:t>3</a:t>
            </a:r>
            <a:endParaRPr lang="en-US" sz="2624" dirty="0">
              <a:solidFill>
                <a:srgbClr val="002060"/>
              </a:solidFill>
              <a:latin typeface="Arial" panose="020B0604020202020204" pitchFamily="34" charset="0"/>
              <a:cs typeface="Arial" panose="020B0604020202020204" pitchFamily="34" charset="0"/>
            </a:endParaRPr>
          </a:p>
        </p:txBody>
      </p:sp>
      <p:sp>
        <p:nvSpPr>
          <p:cNvPr id="20" name="Text 17"/>
          <p:cNvSpPr/>
          <p:nvPr/>
        </p:nvSpPr>
        <p:spPr>
          <a:xfrm>
            <a:off x="7477599" y="4835847"/>
            <a:ext cx="3063240" cy="347186"/>
          </a:xfrm>
          <a:prstGeom prst="rect">
            <a:avLst/>
          </a:prstGeom>
          <a:noFill/>
          <a:ln/>
        </p:spPr>
        <p:txBody>
          <a:bodyPr wrap="none" rtlCol="0" anchor="t"/>
          <a:lstStyle/>
          <a:p>
            <a:pPr marL="0" indent="0" algn="l">
              <a:lnSpc>
                <a:spcPts val="2734"/>
              </a:lnSpc>
              <a:buNone/>
            </a:pPr>
            <a:r>
              <a:rPr lang="ru-RU" sz="2187" dirty="0" smtClean="0">
                <a:solidFill>
                  <a:srgbClr val="002060"/>
                </a:solidFill>
                <a:latin typeface="Arial" panose="020B0604020202020204" pitchFamily="34" charset="0"/>
                <a:ea typeface="Poppins" pitchFamily="34" charset="-122"/>
                <a:cs typeface="Arial" panose="020B0604020202020204" pitchFamily="34" charset="0"/>
              </a:rPr>
              <a:t>Валентность водорода 1</a:t>
            </a:r>
            <a:endParaRPr lang="en-US" sz="2187" dirty="0">
              <a:solidFill>
                <a:srgbClr val="002060"/>
              </a:solidFill>
              <a:latin typeface="Arial" panose="020B0604020202020204" pitchFamily="34" charset="0"/>
              <a:cs typeface="Arial" panose="020B0604020202020204" pitchFamily="34" charset="0"/>
            </a:endParaRPr>
          </a:p>
        </p:txBody>
      </p:sp>
      <p:sp>
        <p:nvSpPr>
          <p:cNvPr id="21" name="Text 18"/>
          <p:cNvSpPr/>
          <p:nvPr/>
        </p:nvSpPr>
        <p:spPr>
          <a:xfrm>
            <a:off x="6664481" y="5191764"/>
            <a:ext cx="4055150" cy="1066205"/>
          </a:xfrm>
          <a:prstGeom prst="rect">
            <a:avLst/>
          </a:prstGeom>
          <a:noFill/>
          <a:ln/>
        </p:spPr>
        <p:txBody>
          <a:bodyPr wrap="square" rtlCol="0" anchor="t"/>
          <a:lstStyle/>
          <a:p>
            <a:pPr marL="0" indent="0" algn="l">
              <a:lnSpc>
                <a:spcPts val="2799"/>
              </a:lnSpc>
              <a:buNone/>
            </a:pPr>
            <a:r>
              <a:rPr lang="ru-RU" sz="1750" dirty="0" smtClean="0">
                <a:solidFill>
                  <a:srgbClr val="002060"/>
                </a:solidFill>
                <a:latin typeface="Arial" panose="020B0604020202020204" pitchFamily="34" charset="0"/>
                <a:ea typeface="Roboto" pitchFamily="34" charset="-122"/>
                <a:cs typeface="Arial" panose="020B0604020202020204" pitchFamily="34" charset="0"/>
              </a:rPr>
              <a:t>Водород связывается с углеродом одной связью.</a:t>
            </a:r>
            <a:endParaRPr lang="en-US" sz="1750" dirty="0">
              <a:solidFill>
                <a:srgbClr val="002060"/>
              </a:solidFill>
              <a:latin typeface="Arial" panose="020B0604020202020204" pitchFamily="34" charset="0"/>
              <a:cs typeface="Arial" panose="020B0604020202020204" pitchFamily="34" charset="0"/>
            </a:endParaRPr>
          </a:p>
        </p:txBody>
      </p:sp>
      <p:pic>
        <p:nvPicPr>
          <p:cNvPr id="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907" y="2076969"/>
            <a:ext cx="5106339" cy="3834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241" y="1703287"/>
            <a:ext cx="5099988" cy="2802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274" y="4252066"/>
            <a:ext cx="5106339" cy="177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1555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500" fill="hold"/>
                                        <p:tgtEl>
                                          <p:spTgt spid="24"/>
                                        </p:tgtEl>
                                        <p:attrNameLst>
                                          <p:attrName>ppt_x</p:attrName>
                                        </p:attrNameLst>
                                      </p:cBhvr>
                                      <p:tavLst>
                                        <p:tav tm="0">
                                          <p:val>
                                            <p:strVal val="#ppt_x"/>
                                          </p:val>
                                        </p:tav>
                                        <p:tav tm="100000">
                                          <p:val>
                                            <p:strVal val="#ppt_x"/>
                                          </p:val>
                                        </p:tav>
                                      </p:tavLst>
                                    </p:anim>
                                    <p:anim calcmode="lin" valueType="num">
                                      <p:cBhvr additive="base">
                                        <p:cTn id="1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8317A6A1-05BE-41F5-A426-CF8D76C40B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a:extLst>
              <a:ext uri="{FF2B5EF4-FFF2-40B4-BE49-F238E27FC236}">
                <a16:creationId xmlns="" xmlns:a16="http://schemas.microsoft.com/office/drawing/2014/main" id="{CBD11F11-BA85-4045-95C9-6FFB210C3933}"/>
              </a:ext>
            </a:extLst>
          </p:cNvPr>
          <p:cNvSpPr txBox="1"/>
          <p:nvPr/>
        </p:nvSpPr>
        <p:spPr>
          <a:xfrm>
            <a:off x="4067175" y="1517170"/>
            <a:ext cx="4594534" cy="584775"/>
          </a:xfrm>
          <a:prstGeom prst="rect">
            <a:avLst/>
          </a:prstGeom>
          <a:noFill/>
        </p:spPr>
        <p:txBody>
          <a:bodyPr wrap="square" rtlCol="0">
            <a:spAutoFit/>
          </a:bodyPr>
          <a:lstStyle/>
          <a:p>
            <a:r>
              <a:rPr lang="ru-RU" sz="3200" b="1" dirty="0">
                <a:latin typeface="Favorit Pro Medium" panose="02000006030000020004" pitchFamily="2" charset="0"/>
                <a:ea typeface="Favorit Pro Medium" panose="02000006030000020004" pitchFamily="2" charset="0"/>
              </a:rPr>
              <a:t>Свойства </a:t>
            </a:r>
            <a:r>
              <a:rPr lang="ru-RU" sz="3200" b="1" dirty="0" smtClean="0">
                <a:latin typeface="Favorit Pro Medium" panose="02000006030000020004" pitchFamily="2" charset="0"/>
                <a:ea typeface="Favorit Pro Medium" panose="02000006030000020004" pitchFamily="2" charset="0"/>
              </a:rPr>
              <a:t>нефти</a:t>
            </a:r>
            <a:endParaRPr lang="ru-RU" sz="3200" b="1" dirty="0">
              <a:latin typeface="Favorit Pro Medium" panose="02000006030000020004" pitchFamily="2" charset="0"/>
              <a:ea typeface="Favorit Pro Medium" panose="02000006030000020004" pitchFamily="2" charset="0"/>
            </a:endParaRPr>
          </a:p>
        </p:txBody>
      </p:sp>
      <p:sp>
        <p:nvSpPr>
          <p:cNvPr id="4" name="Загнутый угол 3"/>
          <p:cNvSpPr/>
          <p:nvPr/>
        </p:nvSpPr>
        <p:spPr>
          <a:xfrm>
            <a:off x="282028" y="4393742"/>
            <a:ext cx="8397432" cy="628631"/>
          </a:xfrm>
          <a:prstGeom prst="foldedCorner">
            <a:avLst/>
          </a:prstGeom>
          <a:solidFill>
            <a:srgbClr val="FFE7FF"/>
          </a:solidFill>
          <a:ln>
            <a:solidFill>
              <a:srgbClr val="FFC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srgbClr val="183538"/>
              </a:solidFill>
            </a:endParaRPr>
          </a:p>
        </p:txBody>
      </p:sp>
      <p:pic>
        <p:nvPicPr>
          <p:cNvPr id="6" name="Picture 2" descr="C:\Documents and Settings\Саша\Мои документы\картинки по химии\органическая химия, 11 класс\10 класс органическая химия\природные источники УВ\нефть.jpg"/>
          <p:cNvPicPr>
            <a:picLocks noChangeAspect="1" noChangeArrowheads="1"/>
          </p:cNvPicPr>
          <p:nvPr/>
        </p:nvPicPr>
        <p:blipFill>
          <a:blip r:embed="rId3">
            <a:extLst>
              <a:ext uri="{28A0092B-C50C-407E-A947-70E740481C1C}">
                <a14:useLocalDpi xmlns:a14="http://schemas.microsoft.com/office/drawing/2010/main" val="0"/>
              </a:ext>
            </a:extLst>
          </a:blip>
          <a:srcRect l="11493" t="39954" r="5119" b="10378"/>
          <a:stretch>
            <a:fillRect/>
          </a:stretch>
        </p:blipFill>
        <p:spPr bwMode="auto">
          <a:xfrm>
            <a:off x="8792336" y="2876533"/>
            <a:ext cx="2460905" cy="1104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Объект 2"/>
          <p:cNvSpPr txBox="1">
            <a:spLocks/>
          </p:cNvSpPr>
          <p:nvPr/>
        </p:nvSpPr>
        <p:spPr>
          <a:xfrm>
            <a:off x="334416" y="4355642"/>
            <a:ext cx="8359773" cy="666731"/>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ct val="0"/>
              </a:spcBef>
              <a:buFont typeface="Wingdings" pitchFamily="2" charset="2"/>
              <a:buNone/>
            </a:pPr>
            <a:r>
              <a:rPr lang="ru-RU" altLang="ru-RU" sz="2000" i="1" dirty="0" smtClean="0">
                <a:solidFill>
                  <a:srgbClr val="183538"/>
                </a:solidFill>
                <a:latin typeface="Times New Roman" panose="02020603050405020304" pitchFamily="18" charset="0"/>
                <a:cs typeface="Times New Roman" panose="02020603050405020304" pitchFamily="18" charset="0"/>
              </a:rPr>
              <a:t>Нефть различных месторождений имеет различный состав, следовательно, различные свойства.</a:t>
            </a:r>
          </a:p>
        </p:txBody>
      </p:sp>
      <p:graphicFrame>
        <p:nvGraphicFramePr>
          <p:cNvPr id="8" name="Таблица 7"/>
          <p:cNvGraphicFramePr>
            <a:graphicFrameLocks noGrp="1"/>
          </p:cNvGraphicFramePr>
          <p:nvPr>
            <p:extLst>
              <p:ext uri="{D42A27DB-BD31-4B8C-83A1-F6EECF244321}">
                <p14:modId xmlns:p14="http://schemas.microsoft.com/office/powerpoint/2010/main" val="961305042"/>
              </p:ext>
            </p:extLst>
          </p:nvPr>
        </p:nvGraphicFramePr>
        <p:xfrm>
          <a:off x="289657" y="3539462"/>
          <a:ext cx="8404532" cy="640080"/>
        </p:xfrm>
        <a:graphic>
          <a:graphicData uri="http://schemas.openxmlformats.org/drawingml/2006/table">
            <a:tbl>
              <a:tblPr firstRow="1" bandRow="1">
                <a:tableStyleId>{69012ECD-51FC-41F1-AA8D-1B2483CD663E}</a:tableStyleId>
              </a:tblPr>
              <a:tblGrid>
                <a:gridCol w="2101133"/>
                <a:gridCol w="2101133"/>
                <a:gridCol w="2101133"/>
                <a:gridCol w="2101133"/>
              </a:tblGrid>
              <a:tr h="50339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b="1" i="1" dirty="0" smtClean="0">
                          <a:solidFill>
                            <a:schemeClr val="tx1"/>
                          </a:solidFill>
                          <a:latin typeface="+mn-lt"/>
                          <a:ea typeface="+mn-ea"/>
                          <a:cs typeface="+mn-cs"/>
                        </a:rPr>
                        <a:t>Внешний вид</a:t>
                      </a:r>
                      <a:endParaRPr lang="ru-RU" sz="1800" dirty="0" smtClean="0">
                        <a:solidFill>
                          <a:schemeClr val="tx1"/>
                        </a:solidFill>
                        <a:latin typeface="+mn-lt"/>
                        <a:ea typeface="+mn-ea"/>
                        <a:cs typeface="+mn-cs"/>
                      </a:endParaRPr>
                    </a:p>
                    <a:p>
                      <a:pPr algn="ctr"/>
                      <a:endParaRPr lang="ru-RU" sz="1800" dirty="0"/>
                    </a:p>
                  </a:txBody>
                  <a:tcPr marL="91439" marR="914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ru-RU" sz="1800" b="1" i="1" dirty="0" smtClean="0">
                          <a:solidFill>
                            <a:schemeClr val="tx1"/>
                          </a:solidFill>
                          <a:latin typeface="+mn-lt"/>
                          <a:ea typeface="+mn-ea"/>
                          <a:cs typeface="+mn-cs"/>
                        </a:rPr>
                        <a:t>Цвет</a:t>
                      </a:r>
                      <a:endParaRPr lang="ru-RU" sz="1800" dirty="0"/>
                    </a:p>
                  </a:txBody>
                  <a:tcPr marL="91439" marR="914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ru-RU" sz="1800" b="1" i="1" dirty="0" smtClean="0">
                          <a:solidFill>
                            <a:schemeClr val="tx1"/>
                          </a:solidFill>
                          <a:latin typeface="+mn-lt"/>
                          <a:ea typeface="+mn-ea"/>
                          <a:cs typeface="+mn-cs"/>
                        </a:rPr>
                        <a:t>Запах</a:t>
                      </a:r>
                      <a:endParaRPr lang="ru-RU" sz="1800" dirty="0"/>
                    </a:p>
                  </a:txBody>
                  <a:tcPr marL="91439" marR="914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800" b="1" i="1" dirty="0" smtClean="0">
                          <a:solidFill>
                            <a:schemeClr val="tx1"/>
                          </a:solidFill>
                          <a:latin typeface="+mn-lt"/>
                          <a:ea typeface="+mn-ea"/>
                          <a:cs typeface="+mn-cs"/>
                        </a:rPr>
                        <a:t>Агрегатное состояние</a:t>
                      </a:r>
                      <a:endParaRPr lang="ru-RU" sz="1800" dirty="0" smtClean="0">
                        <a:solidFill>
                          <a:schemeClr val="tx1"/>
                        </a:solidFill>
                        <a:latin typeface="+mn-lt"/>
                        <a:ea typeface="+mn-ea"/>
                        <a:cs typeface="+mn-cs"/>
                      </a:endParaRPr>
                    </a:p>
                  </a:txBody>
                  <a:tcPr marL="91439" marR="9143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r>
            </a:tbl>
          </a:graphicData>
        </a:graphic>
      </p:graphicFrame>
      <p:sp>
        <p:nvSpPr>
          <p:cNvPr id="9" name="Прямоугольник 8"/>
          <p:cNvSpPr/>
          <p:nvPr/>
        </p:nvSpPr>
        <p:spPr>
          <a:xfrm>
            <a:off x="282028" y="2390538"/>
            <a:ext cx="10769996" cy="769441"/>
          </a:xfrm>
          <a:prstGeom prst="rect">
            <a:avLst/>
          </a:prstGeom>
        </p:spPr>
        <p:txBody>
          <a:bodyPr wrap="square">
            <a:spAutoFit/>
          </a:bodyPr>
          <a:lstStyle/>
          <a:p>
            <a:pPr marL="469900" indent="-469900" eaLnBrk="0" hangingPunct="0">
              <a:spcBef>
                <a:spcPct val="20000"/>
              </a:spcBef>
              <a:buClr>
                <a:srgbClr val="DEF5FA"/>
              </a:buClr>
              <a:buSzPct val="70000"/>
              <a:defRPr/>
            </a:pPr>
            <a:r>
              <a:rPr lang="ru-RU" sz="2000" b="1" i="1" u="sng" kern="0" dirty="0">
                <a:solidFill>
                  <a:srgbClr val="183538"/>
                </a:solidFill>
                <a:latin typeface="Times New Roman"/>
              </a:rPr>
              <a:t>Опыт №</a:t>
            </a:r>
            <a:r>
              <a:rPr lang="ru-RU" sz="2000" b="1" i="1" kern="0" dirty="0">
                <a:solidFill>
                  <a:srgbClr val="183538"/>
                </a:solidFill>
                <a:latin typeface="Times New Roman"/>
              </a:rPr>
              <a:t>1. </a:t>
            </a:r>
            <a:r>
              <a:rPr lang="ru-RU" sz="2000" b="1" kern="0" dirty="0">
                <a:solidFill>
                  <a:srgbClr val="183538"/>
                </a:solidFill>
                <a:latin typeface="Times New Roman"/>
              </a:rPr>
              <a:t>Изучение физических свойств нефти.</a:t>
            </a:r>
          </a:p>
          <a:p>
            <a:pPr marL="469900" indent="-469900" eaLnBrk="0" hangingPunct="0">
              <a:spcBef>
                <a:spcPct val="20000"/>
              </a:spcBef>
              <a:buClr>
                <a:srgbClr val="DEF5FA"/>
              </a:buClr>
              <a:buSzPct val="70000"/>
              <a:defRPr/>
            </a:pPr>
            <a:r>
              <a:rPr lang="ru-RU" sz="2000" kern="0" dirty="0">
                <a:solidFill>
                  <a:srgbClr val="183538"/>
                </a:solidFill>
                <a:latin typeface="Times New Roman"/>
              </a:rPr>
              <a:t>Описать внешний вид нефти в пробирке, цвет, запах, агрегатное состояние. </a:t>
            </a:r>
            <a:endParaRPr lang="ru-RU" sz="2000" dirty="0">
              <a:solidFill>
                <a:srgbClr val="183538"/>
              </a:solidFill>
            </a:endParaRPr>
          </a:p>
        </p:txBody>
      </p:sp>
    </p:spTree>
    <p:extLst>
      <p:ext uri="{BB962C8B-B14F-4D97-AF65-F5344CB8AC3E}">
        <p14:creationId xmlns:p14="http://schemas.microsoft.com/office/powerpoint/2010/main" val="501555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8317A6A1-05BE-41F5-A426-CF8D76C40B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a:extLst>
              <a:ext uri="{FF2B5EF4-FFF2-40B4-BE49-F238E27FC236}">
                <a16:creationId xmlns="" xmlns:a16="http://schemas.microsoft.com/office/drawing/2014/main" id="{CBD11F11-BA85-4045-95C9-6FFB210C3933}"/>
              </a:ext>
            </a:extLst>
          </p:cNvPr>
          <p:cNvSpPr txBox="1"/>
          <p:nvPr/>
        </p:nvSpPr>
        <p:spPr>
          <a:xfrm>
            <a:off x="4067175" y="1517170"/>
            <a:ext cx="4594534" cy="584775"/>
          </a:xfrm>
          <a:prstGeom prst="rect">
            <a:avLst/>
          </a:prstGeom>
          <a:noFill/>
        </p:spPr>
        <p:txBody>
          <a:bodyPr wrap="square" rtlCol="0">
            <a:spAutoFit/>
          </a:bodyPr>
          <a:lstStyle/>
          <a:p>
            <a:r>
              <a:rPr lang="ru-RU" sz="3200" b="1" dirty="0">
                <a:latin typeface="Favorit Pro Medium" panose="02000006030000020004" pitchFamily="2" charset="0"/>
                <a:ea typeface="Favorit Pro Medium" panose="02000006030000020004" pitchFamily="2" charset="0"/>
              </a:rPr>
              <a:t>Свойства </a:t>
            </a:r>
            <a:r>
              <a:rPr lang="ru-RU" sz="3200" b="1" dirty="0" smtClean="0">
                <a:latin typeface="Favorit Pro Medium" panose="02000006030000020004" pitchFamily="2" charset="0"/>
                <a:ea typeface="Favorit Pro Medium" panose="02000006030000020004" pitchFamily="2" charset="0"/>
              </a:rPr>
              <a:t>нефти</a:t>
            </a:r>
            <a:endParaRPr lang="ru-RU" sz="3200" b="1" dirty="0">
              <a:latin typeface="Favorit Pro Medium" panose="02000006030000020004" pitchFamily="2" charset="0"/>
              <a:ea typeface="Favorit Pro Medium" panose="02000006030000020004" pitchFamily="2" charset="0"/>
            </a:endParaRPr>
          </a:p>
        </p:txBody>
      </p:sp>
      <p:pic>
        <p:nvPicPr>
          <p:cNvPr id="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l="24193" t="2644" r="11806" b="5226"/>
          <a:stretch>
            <a:fillRect/>
          </a:stretch>
        </p:blipFill>
        <p:spPr bwMode="auto">
          <a:xfrm>
            <a:off x="10342810" y="4038429"/>
            <a:ext cx="910431" cy="1331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Объект 2"/>
          <p:cNvSpPr txBox="1">
            <a:spLocks/>
          </p:cNvSpPr>
          <p:nvPr/>
        </p:nvSpPr>
        <p:spPr>
          <a:xfrm>
            <a:off x="244722" y="2393778"/>
            <a:ext cx="11291094" cy="892969"/>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69900" indent="-469900" eaLnBrk="0" hangingPunct="0">
              <a:buClr>
                <a:srgbClr val="DEF5FA"/>
              </a:buClr>
              <a:buSzPct val="70000"/>
              <a:buFont typeface="Wingdings" pitchFamily="2" charset="2"/>
              <a:buNone/>
              <a:defRPr/>
            </a:pPr>
            <a:r>
              <a:rPr lang="ru-RU" altLang="ru-RU" sz="2000" b="1" i="1" u="sng" kern="0" dirty="0">
                <a:solidFill>
                  <a:srgbClr val="183538"/>
                </a:solidFill>
                <a:latin typeface="Times New Roman"/>
              </a:rPr>
              <a:t>Опыт </a:t>
            </a:r>
            <a:r>
              <a:rPr lang="ru-RU" altLang="ru-RU" sz="2000" b="1" i="1" u="sng" kern="0" dirty="0" smtClean="0">
                <a:solidFill>
                  <a:srgbClr val="183538"/>
                </a:solidFill>
                <a:latin typeface="Times New Roman"/>
              </a:rPr>
              <a:t>№2</a:t>
            </a:r>
            <a:r>
              <a:rPr lang="ru-RU" altLang="ru-RU" sz="2000" b="1" i="1" u="sng" kern="0" dirty="0">
                <a:solidFill>
                  <a:srgbClr val="183538"/>
                </a:solidFill>
                <a:latin typeface="Times New Roman"/>
              </a:rPr>
              <a:t>. </a:t>
            </a:r>
            <a:r>
              <a:rPr lang="ru-RU" altLang="ru-RU" sz="2000" b="1" kern="0" dirty="0">
                <a:solidFill>
                  <a:srgbClr val="183538"/>
                </a:solidFill>
                <a:latin typeface="Times New Roman"/>
              </a:rPr>
              <a:t>Растворимость нефти в воде.</a:t>
            </a:r>
          </a:p>
          <a:p>
            <a:pPr marL="0" indent="0" eaLnBrk="0" hangingPunct="0">
              <a:buClr>
                <a:srgbClr val="DEF5FA"/>
              </a:buClr>
              <a:buSzPct val="70000"/>
              <a:buFont typeface="Wingdings" pitchFamily="2" charset="2"/>
              <a:buNone/>
              <a:defRPr/>
            </a:pPr>
            <a:r>
              <a:rPr lang="ru-RU" altLang="ru-RU" sz="2000" kern="0" dirty="0">
                <a:solidFill>
                  <a:srgbClr val="183538"/>
                </a:solidFill>
                <a:latin typeface="Times New Roman"/>
              </a:rPr>
              <a:t>1. В пробирку с водой добавить 2–3 капли </a:t>
            </a:r>
            <a:r>
              <a:rPr lang="ru-RU" altLang="ru-RU" sz="2000" kern="0" dirty="0" smtClean="0">
                <a:solidFill>
                  <a:srgbClr val="183538"/>
                </a:solidFill>
                <a:latin typeface="Times New Roman"/>
              </a:rPr>
              <a:t>нефти, </a:t>
            </a:r>
            <a:r>
              <a:rPr lang="ru-RU" altLang="ru-RU" sz="2000" kern="0" dirty="0">
                <a:solidFill>
                  <a:srgbClr val="183538"/>
                </a:solidFill>
                <a:latin typeface="Times New Roman"/>
              </a:rPr>
              <a:t>встряхнуть; сделать вывод о </a:t>
            </a:r>
            <a:r>
              <a:rPr lang="ru-RU" altLang="ru-RU" sz="2000" kern="0" dirty="0" smtClean="0">
                <a:solidFill>
                  <a:srgbClr val="183538"/>
                </a:solidFill>
                <a:latin typeface="Times New Roman"/>
              </a:rPr>
              <a:t>плотности, растворимости. </a:t>
            </a:r>
            <a:endParaRPr lang="ru-RU" altLang="ru-RU" sz="2000" kern="0" dirty="0">
              <a:solidFill>
                <a:srgbClr val="183538"/>
              </a:solidFill>
              <a:latin typeface="Times New Roman"/>
            </a:endParaRPr>
          </a:p>
          <a:p>
            <a:pPr marL="469900" indent="-469900" eaLnBrk="0" hangingPunct="0">
              <a:buClr>
                <a:srgbClr val="DEF5FA"/>
              </a:buClr>
              <a:buSzPct val="70000"/>
              <a:buFont typeface="Wingdings" pitchFamily="2" charset="2"/>
              <a:buNone/>
              <a:defRPr/>
            </a:pPr>
            <a:r>
              <a:rPr lang="ru-RU" altLang="ru-RU" sz="2000" kern="0" dirty="0">
                <a:solidFill>
                  <a:srgbClr val="183538"/>
                </a:solidFill>
                <a:latin typeface="Times New Roman"/>
              </a:rPr>
              <a:t>2. Потрясите пробирку, поднесите к свету и посмотрите. Дайте пробе постоять некоторое время.</a:t>
            </a:r>
          </a:p>
        </p:txBody>
      </p:sp>
      <p:graphicFrame>
        <p:nvGraphicFramePr>
          <p:cNvPr id="12" name="Таблица 11"/>
          <p:cNvGraphicFramePr>
            <a:graphicFrameLocks noGrp="1"/>
          </p:cNvGraphicFramePr>
          <p:nvPr>
            <p:extLst>
              <p:ext uri="{D42A27DB-BD31-4B8C-83A1-F6EECF244321}">
                <p14:modId xmlns:p14="http://schemas.microsoft.com/office/powerpoint/2010/main" val="508135576"/>
              </p:ext>
            </p:extLst>
          </p:nvPr>
        </p:nvGraphicFramePr>
        <p:xfrm>
          <a:off x="289171" y="4081743"/>
          <a:ext cx="9357520" cy="609600"/>
        </p:xfrm>
        <a:graphic>
          <a:graphicData uri="http://schemas.openxmlformats.org/drawingml/2006/table">
            <a:tbl>
              <a:tblPr/>
              <a:tblGrid>
                <a:gridCol w="2482255"/>
                <a:gridCol w="1617465"/>
                <a:gridCol w="2057400"/>
                <a:gridCol w="3200400"/>
              </a:tblGrid>
              <a:tr h="472281">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1" i="1" u="none" strike="noStrike" cap="none" normalizeH="0" baseline="0" dirty="0" smtClean="0">
                          <a:ln>
                            <a:noFill/>
                          </a:ln>
                          <a:solidFill>
                            <a:schemeClr val="tx1"/>
                          </a:solidFill>
                          <a:effectLst/>
                          <a:latin typeface="Times New Roman" pitchFamily="18" charset="0"/>
                          <a:cs typeface="Times New Roman" pitchFamily="18" charset="0"/>
                        </a:rPr>
                        <a:t>Внешний вид после встряхивания</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59716" marR="5971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1" u="none" strike="noStrike" cap="none" normalizeH="0" baseline="0" dirty="0" smtClean="0">
                          <a:ln>
                            <a:noFill/>
                          </a:ln>
                          <a:solidFill>
                            <a:schemeClr val="tx1"/>
                          </a:solidFill>
                          <a:effectLst/>
                          <a:latin typeface="Times New Roman" pitchFamily="18" charset="0"/>
                          <a:cs typeface="Times New Roman" pitchFamily="18" charset="0"/>
                        </a:rPr>
                        <a:t>Плотность</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59716" marR="5971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1" u="none" strike="noStrike" cap="none" normalizeH="0" baseline="0" dirty="0" smtClean="0">
                          <a:ln>
                            <a:noFill/>
                          </a:ln>
                          <a:solidFill>
                            <a:schemeClr val="tx1"/>
                          </a:solidFill>
                          <a:effectLst/>
                          <a:latin typeface="Times New Roman" pitchFamily="18" charset="0"/>
                          <a:cs typeface="Times New Roman" pitchFamily="18" charset="0"/>
                        </a:rPr>
                        <a:t>Растворимость в воде</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59716" marR="5971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1" u="none" strike="noStrike" cap="none" normalizeH="0" baseline="0" dirty="0" smtClean="0">
                          <a:ln>
                            <a:noFill/>
                          </a:ln>
                          <a:solidFill>
                            <a:schemeClr val="tx1"/>
                          </a:solidFill>
                          <a:effectLst/>
                          <a:latin typeface="Times New Roman" pitchFamily="18" charset="0"/>
                          <a:cs typeface="Times New Roman" pitchFamily="18" charset="0"/>
                        </a:rPr>
                        <a:t>Что происходит после встряхивания?</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59716" marR="5971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bl>
          </a:graphicData>
        </a:graphic>
      </p:graphicFrame>
      <p:sp>
        <p:nvSpPr>
          <p:cNvPr id="13" name="Загнутый угол 12"/>
          <p:cNvSpPr/>
          <p:nvPr/>
        </p:nvSpPr>
        <p:spPr>
          <a:xfrm>
            <a:off x="269330" y="4923572"/>
            <a:ext cx="9815511" cy="708024"/>
          </a:xfrm>
          <a:prstGeom prst="foldedCorner">
            <a:avLst/>
          </a:prstGeom>
          <a:solidFill>
            <a:srgbClr val="FFE7FF"/>
          </a:solidFill>
          <a:ln>
            <a:solidFill>
              <a:srgbClr val="FFC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ru-RU" sz="2000" i="1" dirty="0">
              <a:solidFill>
                <a:srgbClr val="183538"/>
              </a:solidFill>
            </a:endParaRPr>
          </a:p>
        </p:txBody>
      </p:sp>
      <p:sp>
        <p:nvSpPr>
          <p:cNvPr id="14" name="Прямоугольник 13"/>
          <p:cNvSpPr/>
          <p:nvPr/>
        </p:nvSpPr>
        <p:spPr>
          <a:xfrm>
            <a:off x="283616" y="4920446"/>
            <a:ext cx="9815511" cy="707886"/>
          </a:xfrm>
          <a:prstGeom prst="rect">
            <a:avLst/>
          </a:prstGeom>
        </p:spPr>
        <p:txBody>
          <a:bodyPr wrap="square">
            <a:spAutoFit/>
          </a:bodyPr>
          <a:lstStyle/>
          <a:p>
            <a:pPr>
              <a:defRPr/>
            </a:pPr>
            <a:r>
              <a:rPr lang="ru-RU" sz="2000" i="1" dirty="0">
                <a:solidFill>
                  <a:srgbClr val="183538"/>
                </a:solidFill>
              </a:rPr>
              <a:t>На поверхности воды образуется нефтяная пленка, образующая в результате колебаний нефтяную эмульсию, из которой тяжелые углеводороды оседают на дно.</a:t>
            </a:r>
          </a:p>
        </p:txBody>
      </p:sp>
    </p:spTree>
    <p:extLst>
      <p:ext uri="{BB962C8B-B14F-4D97-AF65-F5344CB8AC3E}">
        <p14:creationId xmlns:p14="http://schemas.microsoft.com/office/powerpoint/2010/main" val="1893405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8317A6A1-05BE-41F5-A426-CF8D76C40B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a:extLst>
              <a:ext uri="{FF2B5EF4-FFF2-40B4-BE49-F238E27FC236}">
                <a16:creationId xmlns="" xmlns:a16="http://schemas.microsoft.com/office/drawing/2014/main" id="{CBD11F11-BA85-4045-95C9-6FFB210C3933}"/>
              </a:ext>
            </a:extLst>
          </p:cNvPr>
          <p:cNvSpPr txBox="1"/>
          <p:nvPr/>
        </p:nvSpPr>
        <p:spPr>
          <a:xfrm>
            <a:off x="4067175" y="1517170"/>
            <a:ext cx="4594534" cy="584775"/>
          </a:xfrm>
          <a:prstGeom prst="rect">
            <a:avLst/>
          </a:prstGeom>
          <a:noFill/>
        </p:spPr>
        <p:txBody>
          <a:bodyPr wrap="square" rtlCol="0">
            <a:spAutoFit/>
          </a:bodyPr>
          <a:lstStyle/>
          <a:p>
            <a:r>
              <a:rPr lang="ru-RU" sz="3200" b="1" dirty="0">
                <a:latin typeface="Favorit Pro Medium" panose="02000006030000020004" pitchFamily="2" charset="0"/>
                <a:ea typeface="Favorit Pro Medium" panose="02000006030000020004" pitchFamily="2" charset="0"/>
              </a:rPr>
              <a:t>Свойства </a:t>
            </a:r>
            <a:r>
              <a:rPr lang="ru-RU" sz="3200" b="1" dirty="0" smtClean="0">
                <a:latin typeface="Favorit Pro Medium" panose="02000006030000020004" pitchFamily="2" charset="0"/>
                <a:ea typeface="Favorit Pro Medium" panose="02000006030000020004" pitchFamily="2" charset="0"/>
              </a:rPr>
              <a:t>нефти</a:t>
            </a:r>
            <a:endParaRPr lang="ru-RU" sz="3200" b="1" dirty="0">
              <a:latin typeface="Favorit Pro Medium" panose="02000006030000020004" pitchFamily="2" charset="0"/>
              <a:ea typeface="Favorit Pro Medium" panose="02000006030000020004" pitchFamily="2" charset="0"/>
            </a:endParaRPr>
          </a:p>
        </p:txBody>
      </p:sp>
      <p:sp>
        <p:nvSpPr>
          <p:cNvPr id="9" name="Прямоугольник 8"/>
          <p:cNvSpPr/>
          <p:nvPr/>
        </p:nvSpPr>
        <p:spPr>
          <a:xfrm>
            <a:off x="531757" y="2560299"/>
            <a:ext cx="10769996" cy="754053"/>
          </a:xfrm>
          <a:prstGeom prst="rect">
            <a:avLst/>
          </a:prstGeom>
        </p:spPr>
        <p:txBody>
          <a:bodyPr wrap="square">
            <a:spAutoFit/>
          </a:bodyPr>
          <a:lstStyle/>
          <a:p>
            <a:pPr marL="469900" indent="-469900" eaLnBrk="0" hangingPunct="0">
              <a:lnSpc>
                <a:spcPct val="115000"/>
              </a:lnSpc>
              <a:buClr>
                <a:srgbClr val="DEF5FA"/>
              </a:buClr>
              <a:buSzPct val="70000"/>
              <a:buFont typeface="Wingdings" pitchFamily="2" charset="2"/>
              <a:buNone/>
              <a:defRPr/>
            </a:pPr>
            <a:r>
              <a:rPr lang="ru-RU" altLang="ru-RU" sz="2000" b="1" i="1" u="sng" kern="0" dirty="0">
                <a:latin typeface="Times New Roman"/>
              </a:rPr>
              <a:t>Опыт </a:t>
            </a:r>
            <a:r>
              <a:rPr lang="ru-RU" altLang="ru-RU" sz="2000" b="1" i="1" u="sng" kern="0" dirty="0" smtClean="0">
                <a:latin typeface="Times New Roman"/>
              </a:rPr>
              <a:t>№3. </a:t>
            </a:r>
            <a:r>
              <a:rPr lang="ru-RU" altLang="ru-RU" sz="2000" b="1" kern="0" dirty="0">
                <a:latin typeface="Times New Roman"/>
              </a:rPr>
              <a:t>Образование нефтяной пленки.</a:t>
            </a:r>
          </a:p>
          <a:p>
            <a:pPr eaLnBrk="0" hangingPunct="0">
              <a:buClr>
                <a:srgbClr val="DEF5FA"/>
              </a:buClr>
              <a:buSzPct val="70000"/>
              <a:defRPr/>
            </a:pPr>
            <a:r>
              <a:rPr lang="ru-RU" altLang="ru-RU" sz="2000" kern="0" dirty="0">
                <a:latin typeface="Times New Roman"/>
              </a:rPr>
              <a:t>1. В емкость с водой добавить несколько капель нефти (до 1 мл).</a:t>
            </a:r>
          </a:p>
        </p:txBody>
      </p:sp>
      <p:sp>
        <p:nvSpPr>
          <p:cNvPr id="15" name="Загнутый угол 14"/>
          <p:cNvSpPr/>
          <p:nvPr/>
        </p:nvSpPr>
        <p:spPr>
          <a:xfrm>
            <a:off x="513096" y="3500016"/>
            <a:ext cx="8457669" cy="628631"/>
          </a:xfrm>
          <a:prstGeom prst="foldedCorner">
            <a:avLst/>
          </a:prstGeom>
          <a:solidFill>
            <a:srgbClr val="FFE7FF"/>
          </a:solidFill>
          <a:ln>
            <a:solidFill>
              <a:srgbClr val="FFC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srgbClr val="183538"/>
              </a:solidFill>
            </a:endParaRPr>
          </a:p>
        </p:txBody>
      </p:sp>
      <p:sp>
        <p:nvSpPr>
          <p:cNvPr id="16" name="Объект 2"/>
          <p:cNvSpPr txBox="1">
            <a:spLocks/>
          </p:cNvSpPr>
          <p:nvPr/>
        </p:nvSpPr>
        <p:spPr>
          <a:xfrm>
            <a:off x="513096" y="3500017"/>
            <a:ext cx="8579839" cy="63704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ct val="0"/>
              </a:spcBef>
              <a:buFont typeface="Wingdings" pitchFamily="2" charset="2"/>
              <a:buNone/>
            </a:pPr>
            <a:r>
              <a:rPr lang="ru-RU" altLang="ru-RU" sz="2000" i="1" dirty="0">
                <a:solidFill>
                  <a:srgbClr val="183538"/>
                </a:solidFill>
                <a:latin typeface="Times New Roman" panose="02020603050405020304" pitchFamily="18" charset="0"/>
                <a:cs typeface="Times New Roman" panose="02020603050405020304" pitchFamily="18" charset="0"/>
              </a:rPr>
              <a:t>Одна тонна нефти образует плёнку на поверхности воды площадью </a:t>
            </a:r>
            <a:r>
              <a:rPr lang="ru-RU" altLang="ru-RU" sz="2000" i="1" dirty="0" smtClean="0">
                <a:solidFill>
                  <a:srgbClr val="183538"/>
                </a:solidFill>
                <a:latin typeface="Times New Roman" panose="02020603050405020304" pitchFamily="18" charset="0"/>
                <a:cs typeface="Times New Roman" panose="02020603050405020304" pitchFamily="18" charset="0"/>
              </a:rPr>
              <a:t>12 км</a:t>
            </a:r>
            <a:r>
              <a:rPr lang="ru-RU" altLang="ru-RU" sz="2000" i="1" baseline="30000" dirty="0" smtClean="0">
                <a:solidFill>
                  <a:srgbClr val="183538"/>
                </a:solidFill>
                <a:latin typeface="Times New Roman" panose="02020603050405020304" pitchFamily="18" charset="0"/>
                <a:cs typeface="Times New Roman" panose="02020603050405020304" pitchFamily="18" charset="0"/>
              </a:rPr>
              <a:t>2</a:t>
            </a:r>
            <a:r>
              <a:rPr lang="ru-RU" altLang="ru-RU" sz="2000" i="1" dirty="0">
                <a:solidFill>
                  <a:srgbClr val="183538"/>
                </a:solidFill>
                <a:latin typeface="Times New Roman" panose="02020603050405020304" pitchFamily="18" charset="0"/>
                <a:cs typeface="Times New Roman" panose="02020603050405020304" pitchFamily="18" charset="0"/>
              </a:rPr>
              <a:t>. </a:t>
            </a:r>
          </a:p>
        </p:txBody>
      </p:sp>
      <p:pic>
        <p:nvPicPr>
          <p:cNvPr id="17" name="Picture 2" descr="L31p2p0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9279546" y="2714826"/>
            <a:ext cx="2058647" cy="1543848"/>
          </a:xfrm>
          <a:prstGeom prst="rect">
            <a:avLst/>
          </a:prstGeom>
        </p:spPr>
      </p:pic>
    </p:spTree>
    <p:extLst>
      <p:ext uri="{BB962C8B-B14F-4D97-AF65-F5344CB8AC3E}">
        <p14:creationId xmlns:p14="http://schemas.microsoft.com/office/powerpoint/2010/main" val="3257682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 calcmode="lin" valueType="num">
                                      <p:cBhvr>
                                        <p:cTn id="7" dur="5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8317A6A1-05BE-41F5-A426-CF8D76C40B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xmlns="" id="{CBD11F11-BA85-4045-95C9-6FFB210C3933}"/>
              </a:ext>
            </a:extLst>
          </p:cNvPr>
          <p:cNvSpPr txBox="1"/>
          <p:nvPr/>
        </p:nvSpPr>
        <p:spPr>
          <a:xfrm>
            <a:off x="1743503" y="1723723"/>
            <a:ext cx="6050054" cy="584775"/>
          </a:xfrm>
          <a:prstGeom prst="rect">
            <a:avLst/>
          </a:prstGeom>
          <a:noFill/>
        </p:spPr>
        <p:txBody>
          <a:bodyPr wrap="none" rtlCol="0">
            <a:spAutoFit/>
          </a:bodyPr>
          <a:lstStyle/>
          <a:p>
            <a:pPr algn="ctr"/>
            <a:r>
              <a:rPr lang="ru-RU" sz="3200" b="1" dirty="0">
                <a:solidFill>
                  <a:srgbClr val="002060"/>
                </a:solidFill>
                <a:latin typeface="Favorit Pro Medium" panose="02000006030000020004" pitchFamily="2" charset="0"/>
                <a:ea typeface="Favorit Pro Medium" panose="02000006030000020004" pitchFamily="2" charset="0"/>
              </a:rPr>
              <a:t>Три правила </a:t>
            </a:r>
            <a:r>
              <a:rPr lang="ru-RU" sz="3200" b="1" dirty="0">
                <a:solidFill>
                  <a:srgbClr val="002060"/>
                </a:solidFill>
                <a:latin typeface="Favorit Pro Medium" panose="02000006030000020004" pitchFamily="2" charset="0"/>
                <a:ea typeface="Favorit Pro Medium" panose="02000006030000020004" pitchFamily="2" charset="0"/>
              </a:rPr>
              <a:t> </a:t>
            </a:r>
            <a:r>
              <a:rPr lang="ru-RU" sz="3200" b="1" dirty="0" smtClean="0">
                <a:solidFill>
                  <a:srgbClr val="002060"/>
                </a:solidFill>
                <a:latin typeface="Favorit Pro Medium" panose="02000006030000020004" pitchFamily="2" charset="0"/>
                <a:ea typeface="Favorit Pro Medium" panose="02000006030000020004" pitchFamily="2" charset="0"/>
              </a:rPr>
              <a:t>на мастер-классе</a:t>
            </a:r>
            <a:r>
              <a:rPr lang="ru-RU" sz="3200" b="1" dirty="0" smtClean="0">
                <a:solidFill>
                  <a:srgbClr val="002060"/>
                </a:solidFill>
                <a:latin typeface="Favorit Pro Medium" panose="02000006030000020004" pitchFamily="2" charset="0"/>
                <a:ea typeface="Favorit Pro Medium" panose="02000006030000020004" pitchFamily="2" charset="0"/>
              </a:rPr>
              <a:t>:</a:t>
            </a:r>
            <a:endParaRPr lang="ru-RU" sz="3200" b="1" dirty="0">
              <a:solidFill>
                <a:srgbClr val="002060"/>
              </a:solidFill>
              <a:latin typeface="Favorit Pro Medium" panose="02000006030000020004" pitchFamily="2" charset="0"/>
              <a:ea typeface="Favorit Pro Medium" panose="02000006030000020004" pitchFamily="2" charset="0"/>
            </a:endParaRPr>
          </a:p>
        </p:txBody>
      </p:sp>
      <p:sp>
        <p:nvSpPr>
          <p:cNvPr id="4" name="TextBox 3">
            <a:extLst>
              <a:ext uri="{FF2B5EF4-FFF2-40B4-BE49-F238E27FC236}">
                <a16:creationId xmlns:a16="http://schemas.microsoft.com/office/drawing/2014/main" xmlns="" id="{F9AC3E2D-7537-4A6C-B79D-26C55F6C90EC}"/>
              </a:ext>
            </a:extLst>
          </p:cNvPr>
          <p:cNvSpPr txBox="1"/>
          <p:nvPr/>
        </p:nvSpPr>
        <p:spPr>
          <a:xfrm>
            <a:off x="823733" y="2241611"/>
            <a:ext cx="7901522" cy="1200329"/>
          </a:xfrm>
          <a:prstGeom prst="rect">
            <a:avLst/>
          </a:prstGeom>
          <a:noFill/>
        </p:spPr>
        <p:txBody>
          <a:bodyPr wrap="none" rtlCol="0">
            <a:spAutoFit/>
          </a:bodyPr>
          <a:lstStyle/>
          <a:p>
            <a:r>
              <a:rPr lang="ru-RU" sz="2400" dirty="0">
                <a:solidFill>
                  <a:srgbClr val="002060"/>
                </a:solidFill>
                <a:latin typeface="Favorit Pro Book" panose="02000006030000020004" pitchFamily="2" charset="0"/>
                <a:ea typeface="Favorit Pro Book" panose="02000006030000020004" pitchFamily="2" charset="0"/>
              </a:rPr>
              <a:t>1. Будьте активными и внимательными</a:t>
            </a:r>
          </a:p>
          <a:p>
            <a:r>
              <a:rPr lang="ru-RU" sz="2400" dirty="0">
                <a:solidFill>
                  <a:srgbClr val="002060"/>
                </a:solidFill>
                <a:latin typeface="Favorit Pro Book" panose="02000006030000020004" pitchFamily="2" charset="0"/>
                <a:ea typeface="Favorit Pro Book" panose="02000006030000020004" pitchFamily="2" charset="0"/>
              </a:rPr>
              <a:t>2. Задавайте вопросы и делитесь мыслями</a:t>
            </a:r>
          </a:p>
          <a:p>
            <a:r>
              <a:rPr lang="ru-RU" sz="2400" dirty="0">
                <a:solidFill>
                  <a:srgbClr val="002060"/>
                </a:solidFill>
                <a:latin typeface="Favorit Pro Book" panose="02000006030000020004" pitchFamily="2" charset="0"/>
                <a:ea typeface="Favorit Pro Book" panose="02000006030000020004" pitchFamily="2" charset="0"/>
              </a:rPr>
              <a:t>3. Практические опыты выполняйте с осторожностью </a:t>
            </a:r>
          </a:p>
        </p:txBody>
      </p:sp>
      <p:sp>
        <p:nvSpPr>
          <p:cNvPr id="6" name="TextBox 5">
            <a:extLst>
              <a:ext uri="{FF2B5EF4-FFF2-40B4-BE49-F238E27FC236}">
                <a16:creationId xmlns:a16="http://schemas.microsoft.com/office/drawing/2014/main" xmlns="" id="{878517C6-A663-4444-B9A4-724A65F88833}"/>
              </a:ext>
            </a:extLst>
          </p:cNvPr>
          <p:cNvSpPr txBox="1"/>
          <p:nvPr/>
        </p:nvSpPr>
        <p:spPr>
          <a:xfrm>
            <a:off x="663266" y="5873611"/>
            <a:ext cx="9463681" cy="369332"/>
          </a:xfrm>
          <a:prstGeom prst="rect">
            <a:avLst/>
          </a:prstGeom>
          <a:noFill/>
        </p:spPr>
        <p:txBody>
          <a:bodyPr wrap="none" rtlCol="0">
            <a:spAutoFit/>
          </a:bodyPr>
          <a:lstStyle/>
          <a:p>
            <a:r>
              <a:rPr lang="ru-RU" b="1" dirty="0" smtClean="0">
                <a:solidFill>
                  <a:srgbClr val="002060"/>
                </a:solidFill>
                <a:latin typeface="Favorit Pro Book" panose="02000006030000020004" pitchFamily="2" charset="0"/>
                <a:ea typeface="Favorit Pro Book" panose="02000006030000020004" pitchFamily="2" charset="0"/>
              </a:rPr>
              <a:t>Пусть </a:t>
            </a:r>
            <a:r>
              <a:rPr lang="ru-RU" b="1" dirty="0">
                <a:solidFill>
                  <a:srgbClr val="002060"/>
                </a:solidFill>
                <a:latin typeface="Favorit Pro Book" panose="02000006030000020004" pitchFamily="2" charset="0"/>
                <a:ea typeface="Favorit Pro Book" panose="02000006030000020004" pitchFamily="2" charset="0"/>
              </a:rPr>
              <a:t>это занятие станет очередным шагом к исследованию </a:t>
            </a:r>
            <a:r>
              <a:rPr lang="ru-RU" b="1" dirty="0" smtClean="0">
                <a:solidFill>
                  <a:srgbClr val="002060"/>
                </a:solidFill>
                <a:latin typeface="Favorit Pro Book" panose="02000006030000020004" pitchFamily="2" charset="0"/>
                <a:ea typeface="Favorit Pro Book" panose="02000006030000020004" pitchFamily="2" charset="0"/>
              </a:rPr>
              <a:t>всего </a:t>
            </a:r>
            <a:r>
              <a:rPr lang="ru-RU" b="1" dirty="0">
                <a:solidFill>
                  <a:srgbClr val="002060"/>
                </a:solidFill>
                <a:latin typeface="Favorit Pro Book" panose="02000006030000020004" pitchFamily="2" charset="0"/>
                <a:ea typeface="Favorit Pro Book" panose="02000006030000020004" pitchFamily="2" charset="0"/>
              </a:rPr>
              <a:t>интересного!</a:t>
            </a:r>
          </a:p>
        </p:txBody>
      </p:sp>
      <p:pic>
        <p:nvPicPr>
          <p:cNvPr id="7"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24516" r="51960" b="42532"/>
          <a:stretch/>
        </p:blipFill>
        <p:spPr bwMode="auto">
          <a:xfrm>
            <a:off x="3583931" y="3489953"/>
            <a:ext cx="1560462" cy="1519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1435752" y="5009385"/>
            <a:ext cx="1981200" cy="369332"/>
          </a:xfrm>
          <a:prstGeom prst="rect">
            <a:avLst/>
          </a:prstGeom>
          <a:noFill/>
        </p:spPr>
        <p:txBody>
          <a:bodyPr wrap="square" rtlCol="0">
            <a:spAutoFit/>
          </a:bodyPr>
          <a:lstStyle/>
          <a:p>
            <a:endParaRPr lang="ru-RU" dirty="0">
              <a:solidFill>
                <a:srgbClr val="002060"/>
              </a:solidFill>
            </a:endParaRPr>
          </a:p>
        </p:txBody>
      </p:sp>
      <p:sp>
        <p:nvSpPr>
          <p:cNvPr id="9" name="TextBox 8">
            <a:extLst>
              <a:ext uri="{FF2B5EF4-FFF2-40B4-BE49-F238E27FC236}">
                <a16:creationId xmlns:a16="http://schemas.microsoft.com/office/drawing/2014/main" xmlns="" id="{878517C6-A663-4444-B9A4-724A65F88833}"/>
              </a:ext>
            </a:extLst>
          </p:cNvPr>
          <p:cNvSpPr txBox="1"/>
          <p:nvPr/>
        </p:nvSpPr>
        <p:spPr>
          <a:xfrm>
            <a:off x="1286464" y="5009385"/>
            <a:ext cx="1896673" cy="584775"/>
          </a:xfrm>
          <a:prstGeom prst="rect">
            <a:avLst/>
          </a:prstGeom>
          <a:noFill/>
        </p:spPr>
        <p:txBody>
          <a:bodyPr wrap="none" rtlCol="0">
            <a:spAutoFit/>
          </a:bodyPr>
          <a:lstStyle/>
          <a:p>
            <a:r>
              <a:rPr lang="ru-RU" sz="1600" dirty="0" smtClean="0">
                <a:solidFill>
                  <a:srgbClr val="002060"/>
                </a:solidFill>
                <a:latin typeface="Favorit Pro Book" panose="02000006030000020004" pitchFamily="2" charset="0"/>
                <a:ea typeface="Favorit Pro Book" panose="02000006030000020004" pitchFamily="2" charset="0"/>
              </a:rPr>
              <a:t>Вещество нельзя </a:t>
            </a:r>
          </a:p>
          <a:p>
            <a:pPr algn="ctr"/>
            <a:r>
              <a:rPr lang="ru-RU" sz="1600" dirty="0" smtClean="0">
                <a:solidFill>
                  <a:srgbClr val="002060"/>
                </a:solidFill>
                <a:latin typeface="Favorit Pro Book" panose="02000006030000020004" pitchFamily="2" charset="0"/>
                <a:ea typeface="Favorit Pro Book" panose="02000006030000020004" pitchFamily="2" charset="0"/>
              </a:rPr>
              <a:t>брать руками</a:t>
            </a:r>
            <a:endParaRPr lang="ru-RU" sz="1600" dirty="0">
              <a:solidFill>
                <a:srgbClr val="002060"/>
              </a:solidFill>
              <a:latin typeface="Favorit Pro Book" panose="02000006030000020004" pitchFamily="2" charset="0"/>
              <a:ea typeface="Favorit Pro Book" panose="02000006030000020004" pitchFamily="2" charset="0"/>
            </a:endParaRPr>
          </a:p>
        </p:txBody>
      </p:sp>
      <p:sp>
        <p:nvSpPr>
          <p:cNvPr id="10" name="TextBox 9">
            <a:extLst>
              <a:ext uri="{FF2B5EF4-FFF2-40B4-BE49-F238E27FC236}">
                <a16:creationId xmlns:a16="http://schemas.microsoft.com/office/drawing/2014/main" xmlns="" id="{878517C6-A663-4444-B9A4-724A65F88833}"/>
              </a:ext>
            </a:extLst>
          </p:cNvPr>
          <p:cNvSpPr txBox="1"/>
          <p:nvPr/>
        </p:nvSpPr>
        <p:spPr>
          <a:xfrm>
            <a:off x="3416952" y="5009385"/>
            <a:ext cx="2097049" cy="830997"/>
          </a:xfrm>
          <a:prstGeom prst="rect">
            <a:avLst/>
          </a:prstGeom>
          <a:noFill/>
        </p:spPr>
        <p:txBody>
          <a:bodyPr wrap="none" rtlCol="0">
            <a:spAutoFit/>
          </a:bodyPr>
          <a:lstStyle/>
          <a:p>
            <a:pPr algn="ctr"/>
            <a:r>
              <a:rPr lang="ru-RU" sz="1600" dirty="0" smtClean="0">
                <a:solidFill>
                  <a:srgbClr val="002060"/>
                </a:solidFill>
                <a:latin typeface="Favorit Pro Book" panose="02000006030000020004" pitchFamily="2" charset="0"/>
                <a:ea typeface="Favorit Pro Book" panose="02000006030000020004" pitchFamily="2" charset="0"/>
              </a:rPr>
              <a:t>Не оставлять </a:t>
            </a:r>
          </a:p>
          <a:p>
            <a:pPr algn="ctr"/>
            <a:r>
              <a:rPr lang="ru-RU" sz="1600" dirty="0" smtClean="0">
                <a:solidFill>
                  <a:srgbClr val="002060"/>
                </a:solidFill>
                <a:latin typeface="Favorit Pro Book" panose="02000006030000020004" pitchFamily="2" charset="0"/>
                <a:ea typeface="Favorit Pro Book" panose="02000006030000020004" pitchFamily="2" charset="0"/>
              </a:rPr>
              <a:t>открытыми склянки </a:t>
            </a:r>
          </a:p>
          <a:p>
            <a:pPr algn="ctr"/>
            <a:r>
              <a:rPr lang="ru-RU" sz="1600" dirty="0" smtClean="0">
                <a:solidFill>
                  <a:srgbClr val="002060"/>
                </a:solidFill>
                <a:latin typeface="Favorit Pro Book" panose="02000006030000020004" pitchFamily="2" charset="0"/>
                <a:ea typeface="Favorit Pro Book" panose="02000006030000020004" pitchFamily="2" charset="0"/>
              </a:rPr>
              <a:t>с реактивами</a:t>
            </a:r>
            <a:endParaRPr lang="ru-RU" sz="1600" dirty="0">
              <a:solidFill>
                <a:srgbClr val="002060"/>
              </a:solidFill>
              <a:latin typeface="Favorit Pro Book" panose="02000006030000020004" pitchFamily="2" charset="0"/>
              <a:ea typeface="Favorit Pro Book" panose="02000006030000020004" pitchFamily="2" charset="0"/>
            </a:endParaRPr>
          </a:p>
        </p:txBody>
      </p:sp>
      <p:sp>
        <p:nvSpPr>
          <p:cNvPr id="11" name="TextBox 10">
            <a:extLst>
              <a:ext uri="{FF2B5EF4-FFF2-40B4-BE49-F238E27FC236}">
                <a16:creationId xmlns:a16="http://schemas.microsoft.com/office/drawing/2014/main" xmlns="" id="{878517C6-A663-4444-B9A4-724A65F88833}"/>
              </a:ext>
            </a:extLst>
          </p:cNvPr>
          <p:cNvSpPr txBox="1"/>
          <p:nvPr/>
        </p:nvSpPr>
        <p:spPr>
          <a:xfrm>
            <a:off x="5752208" y="5028435"/>
            <a:ext cx="2000868" cy="584775"/>
          </a:xfrm>
          <a:prstGeom prst="rect">
            <a:avLst/>
          </a:prstGeom>
          <a:noFill/>
        </p:spPr>
        <p:txBody>
          <a:bodyPr wrap="none" rtlCol="0">
            <a:spAutoFit/>
          </a:bodyPr>
          <a:lstStyle/>
          <a:p>
            <a:pPr algn="ctr"/>
            <a:r>
              <a:rPr lang="ru-RU" sz="1600" dirty="0" smtClean="0">
                <a:solidFill>
                  <a:srgbClr val="002060"/>
                </a:solidFill>
                <a:latin typeface="Favorit Pro Book" panose="02000006030000020004" pitchFamily="2" charset="0"/>
                <a:ea typeface="Favorit Pro Book" panose="02000006030000020004" pitchFamily="2" charset="0"/>
              </a:rPr>
              <a:t>В сосуде едкое </a:t>
            </a:r>
          </a:p>
          <a:p>
            <a:pPr algn="ctr"/>
            <a:r>
              <a:rPr lang="ru-RU" sz="1600" dirty="0" smtClean="0">
                <a:solidFill>
                  <a:srgbClr val="002060"/>
                </a:solidFill>
                <a:latin typeface="Favorit Pro Book" panose="02000006030000020004" pitchFamily="2" charset="0"/>
                <a:ea typeface="Favorit Pro Book" panose="02000006030000020004" pitchFamily="2" charset="0"/>
              </a:rPr>
              <a:t>вещество - щелочь</a:t>
            </a:r>
            <a:endParaRPr lang="ru-RU" sz="1600" dirty="0">
              <a:solidFill>
                <a:srgbClr val="002060"/>
              </a:solidFill>
              <a:latin typeface="Favorit Pro Book" panose="02000006030000020004" pitchFamily="2" charset="0"/>
              <a:ea typeface="Favorit Pro Book" panose="02000006030000020004" pitchFamily="2" charset="0"/>
            </a:endParaRPr>
          </a:p>
        </p:txBody>
      </p:sp>
      <p:sp>
        <p:nvSpPr>
          <p:cNvPr id="12" name="TextBox 11">
            <a:extLst>
              <a:ext uri="{FF2B5EF4-FFF2-40B4-BE49-F238E27FC236}">
                <a16:creationId xmlns:a16="http://schemas.microsoft.com/office/drawing/2014/main" xmlns="" id="{878517C6-A663-4444-B9A4-724A65F88833}"/>
              </a:ext>
            </a:extLst>
          </p:cNvPr>
          <p:cNvSpPr txBox="1"/>
          <p:nvPr/>
        </p:nvSpPr>
        <p:spPr>
          <a:xfrm>
            <a:off x="7650031" y="5009385"/>
            <a:ext cx="2930891" cy="830997"/>
          </a:xfrm>
          <a:prstGeom prst="rect">
            <a:avLst/>
          </a:prstGeom>
          <a:noFill/>
        </p:spPr>
        <p:txBody>
          <a:bodyPr wrap="square" rtlCol="0">
            <a:spAutoFit/>
          </a:bodyPr>
          <a:lstStyle/>
          <a:p>
            <a:pPr algn="ctr"/>
            <a:r>
              <a:rPr lang="ru-RU" sz="1600" dirty="0" smtClean="0">
                <a:solidFill>
                  <a:srgbClr val="002060"/>
                </a:solidFill>
                <a:latin typeface="Favorit Pro Book" panose="02000006030000020004" pitchFamily="2" charset="0"/>
                <a:ea typeface="Favorit Pro Book" panose="02000006030000020004" pitchFamily="2" charset="0"/>
              </a:rPr>
              <a:t>В </a:t>
            </a:r>
            <a:r>
              <a:rPr lang="ru-RU" sz="1600" dirty="0" smtClean="0">
                <a:solidFill>
                  <a:srgbClr val="002060"/>
                </a:solidFill>
                <a:latin typeface="Favorit Pro Book" panose="02000006030000020004" pitchFamily="2" charset="0"/>
                <a:ea typeface="Favorit Pro Book" panose="02000006030000020004" pitchFamily="2" charset="0"/>
              </a:rPr>
              <a:t>сосуде токсичное </a:t>
            </a:r>
            <a:r>
              <a:rPr lang="ru-RU" sz="1600" dirty="0" smtClean="0">
                <a:solidFill>
                  <a:srgbClr val="002060"/>
                </a:solidFill>
                <a:latin typeface="Favorit Pro Book" panose="02000006030000020004" pitchFamily="2" charset="0"/>
                <a:ea typeface="Favorit Pro Book" panose="02000006030000020004" pitchFamily="2" charset="0"/>
              </a:rPr>
              <a:t>и </a:t>
            </a:r>
          </a:p>
          <a:p>
            <a:pPr algn="ctr"/>
            <a:r>
              <a:rPr lang="ru-RU" sz="1600" dirty="0" smtClean="0">
                <a:solidFill>
                  <a:srgbClr val="002060"/>
                </a:solidFill>
                <a:latin typeface="Favorit Pro Book" panose="02000006030000020004" pitchFamily="2" charset="0"/>
                <a:ea typeface="Favorit Pro Book" panose="02000006030000020004" pitchFamily="2" charset="0"/>
              </a:rPr>
              <a:t>физиологически </a:t>
            </a:r>
          </a:p>
          <a:p>
            <a:pPr algn="ctr"/>
            <a:r>
              <a:rPr lang="ru-RU" sz="1600" dirty="0" smtClean="0">
                <a:solidFill>
                  <a:srgbClr val="002060"/>
                </a:solidFill>
                <a:latin typeface="Favorit Pro Book" panose="02000006030000020004" pitchFamily="2" charset="0"/>
                <a:ea typeface="Favorit Pro Book" panose="02000006030000020004" pitchFamily="2" charset="0"/>
              </a:rPr>
              <a:t>опасное вещество</a:t>
            </a:r>
            <a:endParaRPr lang="ru-RU" sz="1600" dirty="0">
              <a:solidFill>
                <a:srgbClr val="002060"/>
              </a:solidFill>
              <a:latin typeface="Favorit Pro Book" panose="02000006030000020004" pitchFamily="2" charset="0"/>
              <a:ea typeface="Favorit Pro Book" panose="02000006030000020004" pitchFamily="2" charset="0"/>
            </a:endParaRPr>
          </a:p>
        </p:txBody>
      </p:sp>
      <p:pic>
        <p:nvPicPr>
          <p:cNvPr id="13"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75460" b="42532"/>
          <a:stretch/>
        </p:blipFill>
        <p:spPr bwMode="auto">
          <a:xfrm>
            <a:off x="8132039" y="3489953"/>
            <a:ext cx="1627781" cy="1519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r="77981" b="42532"/>
          <a:stretch/>
        </p:blipFill>
        <p:spPr bwMode="auto">
          <a:xfrm>
            <a:off x="1476868" y="3521043"/>
            <a:ext cx="1460621" cy="1519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r="25000" b="42532"/>
          <a:stretch/>
        </p:blipFill>
        <p:spPr bwMode="auto">
          <a:xfrm>
            <a:off x="5834469" y="3521043"/>
            <a:ext cx="1658329" cy="1519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835341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8317A6A1-05BE-41F5-A426-CF8D76C40B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a:extLst>
              <a:ext uri="{FF2B5EF4-FFF2-40B4-BE49-F238E27FC236}">
                <a16:creationId xmlns="" xmlns:a16="http://schemas.microsoft.com/office/drawing/2014/main" id="{CBD11F11-BA85-4045-95C9-6FFB210C3933}"/>
              </a:ext>
            </a:extLst>
          </p:cNvPr>
          <p:cNvSpPr txBox="1"/>
          <p:nvPr/>
        </p:nvSpPr>
        <p:spPr>
          <a:xfrm>
            <a:off x="1110740" y="1573144"/>
            <a:ext cx="8023534" cy="584775"/>
          </a:xfrm>
          <a:prstGeom prst="rect">
            <a:avLst/>
          </a:prstGeom>
          <a:noFill/>
        </p:spPr>
        <p:txBody>
          <a:bodyPr wrap="square" rtlCol="0">
            <a:spAutoFit/>
          </a:bodyPr>
          <a:lstStyle/>
          <a:p>
            <a:r>
              <a:rPr lang="ru-RU" sz="3200" b="1" dirty="0" smtClean="0">
                <a:latin typeface="Favorit Pro Medium" panose="02000006030000020004" pitchFamily="2" charset="0"/>
                <a:ea typeface="Favorit Pro Medium" panose="02000006030000020004" pitchFamily="2" charset="0"/>
              </a:rPr>
              <a:t>Решение экологической проблемы</a:t>
            </a:r>
            <a:endParaRPr lang="ru-RU" sz="3200" b="1" dirty="0">
              <a:latin typeface="Favorit Pro Medium" panose="02000006030000020004" pitchFamily="2" charset="0"/>
              <a:ea typeface="Favorit Pro Medium" panose="02000006030000020004" pitchFamily="2" charset="0"/>
            </a:endParaRPr>
          </a:p>
        </p:txBody>
      </p:sp>
      <p:sp>
        <p:nvSpPr>
          <p:cNvPr id="4" name="Прямоугольник 3"/>
          <p:cNvSpPr/>
          <p:nvPr/>
        </p:nvSpPr>
        <p:spPr>
          <a:xfrm>
            <a:off x="617925" y="2405344"/>
            <a:ext cx="10769996" cy="769441"/>
          </a:xfrm>
          <a:prstGeom prst="rect">
            <a:avLst/>
          </a:prstGeom>
        </p:spPr>
        <p:txBody>
          <a:bodyPr wrap="square">
            <a:spAutoFit/>
          </a:bodyPr>
          <a:lstStyle/>
          <a:p>
            <a:pPr marL="469900" indent="-469900" eaLnBrk="0" hangingPunct="0">
              <a:spcBef>
                <a:spcPct val="20000"/>
              </a:spcBef>
              <a:buClr>
                <a:srgbClr val="DEF5FA"/>
              </a:buClr>
              <a:buSzPct val="70000"/>
              <a:defRPr/>
            </a:pPr>
            <a:r>
              <a:rPr lang="ru-RU" sz="2000" b="1" i="1" u="sng" kern="0" dirty="0">
                <a:latin typeface="Times New Roman"/>
              </a:rPr>
              <a:t>Опыт </a:t>
            </a:r>
            <a:r>
              <a:rPr lang="ru-RU" sz="2000" b="1" i="1" u="sng" kern="0" dirty="0" smtClean="0">
                <a:latin typeface="Times New Roman"/>
              </a:rPr>
              <a:t>№4. </a:t>
            </a:r>
            <a:r>
              <a:rPr lang="ru-RU" sz="2000" b="1" kern="0" dirty="0">
                <a:latin typeface="Times New Roman"/>
              </a:rPr>
              <a:t>Очистка водоема от нефтяной пленки</a:t>
            </a:r>
          </a:p>
          <a:p>
            <a:pPr marL="469900" indent="-469900" eaLnBrk="0" hangingPunct="0">
              <a:spcBef>
                <a:spcPct val="20000"/>
              </a:spcBef>
              <a:buClr>
                <a:srgbClr val="DEF5FA"/>
              </a:buClr>
              <a:buSzPct val="70000"/>
              <a:defRPr/>
            </a:pPr>
            <a:r>
              <a:rPr lang="ru-RU" sz="2000" kern="0" dirty="0">
                <a:latin typeface="Times New Roman"/>
              </a:rPr>
              <a:t>Предложите способ очистки водоема от нефтяной пленки, полученной из опыта №3.</a:t>
            </a:r>
          </a:p>
        </p:txBody>
      </p:sp>
      <p:pic>
        <p:nvPicPr>
          <p:cNvPr id="6" name="Picture 2" descr="Схема-работы-ленточного-скиммера.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8214" y="4180970"/>
            <a:ext cx="2021574" cy="202157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l="21111"/>
          <a:stretch/>
        </p:blipFill>
        <p:spPr bwMode="auto">
          <a:xfrm>
            <a:off x="3338840" y="4138652"/>
            <a:ext cx="1929295" cy="2063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descr="spill-sorb.jpg"/>
          <p:cNvPicPr>
            <a:picLocks noChangeAspect="1" noChangeArrowheads="1"/>
          </p:cNvPicPr>
          <p:nvPr/>
        </p:nvPicPr>
        <p:blipFill rotWithShape="1">
          <a:blip r:embed="rId5">
            <a:extLst>
              <a:ext uri="{28A0092B-C50C-407E-A947-70E740481C1C}">
                <a14:useLocalDpi xmlns:a14="http://schemas.microsoft.com/office/drawing/2010/main" val="0"/>
              </a:ext>
            </a:extLst>
          </a:blip>
          <a:srcRect l="18077" r="22659"/>
          <a:stretch/>
        </p:blipFill>
        <p:spPr bwMode="auto">
          <a:xfrm>
            <a:off x="6191638" y="4038873"/>
            <a:ext cx="1983367" cy="223112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9" descr="Мешок11-750х750.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125338" y="3971420"/>
            <a:ext cx="2231124" cy="2231124"/>
          </a:xfrm>
          <a:prstGeom prst="rect">
            <a:avLst/>
          </a:prstGeom>
          <a:noFill/>
          <a:extLst>
            <a:ext uri="{909E8E84-426E-40DD-AFC4-6F175D3DCCD1}">
              <a14:hiddenFill xmlns:a14="http://schemas.microsoft.com/office/drawing/2010/main">
                <a:solidFill>
                  <a:srgbClr val="FFFFFF"/>
                </a:solidFill>
              </a14:hiddenFill>
            </a:ext>
          </a:extLst>
        </p:spPr>
      </p:pic>
      <p:sp>
        <p:nvSpPr>
          <p:cNvPr id="10" name="Прямоугольник 9"/>
          <p:cNvSpPr/>
          <p:nvPr/>
        </p:nvSpPr>
        <p:spPr>
          <a:xfrm>
            <a:off x="454104" y="3362588"/>
            <a:ext cx="11242984" cy="461665"/>
          </a:xfrm>
          <a:prstGeom prst="rect">
            <a:avLst/>
          </a:prstGeom>
        </p:spPr>
        <p:txBody>
          <a:bodyPr wrap="square">
            <a:spAutoFit/>
          </a:bodyPr>
          <a:lstStyle/>
          <a:p>
            <a:pPr marL="469900" indent="-469900" eaLnBrk="0" hangingPunct="0">
              <a:spcBef>
                <a:spcPct val="20000"/>
              </a:spcBef>
              <a:buClr>
                <a:srgbClr val="DEF5FA"/>
              </a:buClr>
              <a:buSzPct val="70000"/>
              <a:defRPr/>
            </a:pPr>
            <a:r>
              <a:rPr lang="ru-RU" sz="2400" b="1" kern="0" dirty="0" smtClean="0">
                <a:latin typeface="Times New Roman"/>
              </a:rPr>
              <a:t>   Механический       Термический       Физико-химический        Биологический</a:t>
            </a:r>
            <a:endParaRPr lang="ru-RU" sz="2000" dirty="0"/>
          </a:p>
        </p:txBody>
      </p:sp>
    </p:spTree>
    <p:extLst>
      <p:ext uri="{BB962C8B-B14F-4D97-AF65-F5344CB8AC3E}">
        <p14:creationId xmlns:p14="http://schemas.microsoft.com/office/powerpoint/2010/main" val="501555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8317A6A1-05BE-41F5-A426-CF8D76C40B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a:extLst>
              <a:ext uri="{FF2B5EF4-FFF2-40B4-BE49-F238E27FC236}">
                <a16:creationId xmlns="" xmlns:a16="http://schemas.microsoft.com/office/drawing/2014/main" id="{CBD11F11-BA85-4045-95C9-6FFB210C3933}"/>
              </a:ext>
            </a:extLst>
          </p:cNvPr>
          <p:cNvSpPr txBox="1"/>
          <p:nvPr/>
        </p:nvSpPr>
        <p:spPr>
          <a:xfrm>
            <a:off x="4067175" y="1517170"/>
            <a:ext cx="4594534" cy="584775"/>
          </a:xfrm>
          <a:prstGeom prst="rect">
            <a:avLst/>
          </a:prstGeom>
          <a:noFill/>
        </p:spPr>
        <p:txBody>
          <a:bodyPr wrap="square" rtlCol="0">
            <a:spAutoFit/>
          </a:bodyPr>
          <a:lstStyle/>
          <a:p>
            <a:r>
              <a:rPr lang="ru-RU" sz="3200" b="1" dirty="0">
                <a:latin typeface="Favorit Pro Medium" panose="02000006030000020004" pitchFamily="2" charset="0"/>
                <a:ea typeface="Favorit Pro Medium" panose="02000006030000020004" pitchFamily="2" charset="0"/>
              </a:rPr>
              <a:t>Свойства </a:t>
            </a:r>
            <a:r>
              <a:rPr lang="ru-RU" sz="3200" b="1" dirty="0" smtClean="0">
                <a:latin typeface="Favorit Pro Medium" panose="02000006030000020004" pitchFamily="2" charset="0"/>
                <a:ea typeface="Favorit Pro Medium" panose="02000006030000020004" pitchFamily="2" charset="0"/>
              </a:rPr>
              <a:t>нефти</a:t>
            </a:r>
            <a:endParaRPr lang="ru-RU" sz="3200" b="1" dirty="0">
              <a:latin typeface="Favorit Pro Medium" panose="02000006030000020004" pitchFamily="2" charset="0"/>
              <a:ea typeface="Favorit Pro Medium" panose="02000006030000020004" pitchFamily="2" charset="0"/>
            </a:endParaRPr>
          </a:p>
        </p:txBody>
      </p:sp>
      <p:sp>
        <p:nvSpPr>
          <p:cNvPr id="8" name="Загнутый угол 7"/>
          <p:cNvSpPr/>
          <p:nvPr/>
        </p:nvSpPr>
        <p:spPr>
          <a:xfrm>
            <a:off x="432193" y="4539161"/>
            <a:ext cx="8397432" cy="628631"/>
          </a:xfrm>
          <a:prstGeom prst="foldedCorner">
            <a:avLst/>
          </a:prstGeom>
          <a:solidFill>
            <a:srgbClr val="FFE7FF"/>
          </a:solidFill>
          <a:ln>
            <a:solidFill>
              <a:srgbClr val="FFC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solidFill>
                <a:srgbClr val="183538"/>
              </a:solidFill>
            </a:endParaRPr>
          </a:p>
        </p:txBody>
      </p:sp>
      <p:sp>
        <p:nvSpPr>
          <p:cNvPr id="10" name="Объект 2"/>
          <p:cNvSpPr txBox="1">
            <a:spLocks/>
          </p:cNvSpPr>
          <p:nvPr/>
        </p:nvSpPr>
        <p:spPr>
          <a:xfrm>
            <a:off x="484581" y="4501061"/>
            <a:ext cx="8359773" cy="666731"/>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ct val="0"/>
              </a:spcBef>
              <a:buFont typeface="Wingdings" pitchFamily="2" charset="2"/>
              <a:buNone/>
            </a:pPr>
            <a:r>
              <a:rPr lang="ru-RU" altLang="ru-RU" sz="2000" i="1" dirty="0">
                <a:solidFill>
                  <a:srgbClr val="183538"/>
                </a:solidFill>
                <a:latin typeface="Times New Roman" panose="02020603050405020304" pitchFamily="18" charset="0"/>
                <a:cs typeface="Times New Roman" panose="02020603050405020304" pitchFamily="18" charset="0"/>
              </a:rPr>
              <a:t>Непредельные углеводороды обесцвечивают раствор марганцовки (перманганата калия).</a:t>
            </a:r>
          </a:p>
        </p:txBody>
      </p:sp>
      <p:graphicFrame>
        <p:nvGraphicFramePr>
          <p:cNvPr id="11" name="Таблица 10"/>
          <p:cNvGraphicFramePr>
            <a:graphicFrameLocks noGrp="1"/>
          </p:cNvGraphicFramePr>
          <p:nvPr>
            <p:extLst>
              <p:ext uri="{D42A27DB-BD31-4B8C-83A1-F6EECF244321}">
                <p14:modId xmlns:p14="http://schemas.microsoft.com/office/powerpoint/2010/main" val="3969344644"/>
              </p:ext>
            </p:extLst>
          </p:nvPr>
        </p:nvGraphicFramePr>
        <p:xfrm>
          <a:off x="439822" y="3690616"/>
          <a:ext cx="8404532" cy="630936"/>
        </p:xfrm>
        <a:graphic>
          <a:graphicData uri="http://schemas.openxmlformats.org/drawingml/2006/table">
            <a:tbl>
              <a:tblPr firstRow="1" bandRow="1">
                <a:tableStyleId>{69012ECD-51FC-41F1-AA8D-1B2483CD663E}</a:tableStyleId>
              </a:tblPr>
              <a:tblGrid>
                <a:gridCol w="2101133"/>
                <a:gridCol w="2101133"/>
                <a:gridCol w="2101133"/>
                <a:gridCol w="2101133"/>
              </a:tblGrid>
              <a:tr h="503395">
                <a:tc>
                  <a:txBody>
                    <a:bodyPr/>
                    <a:lstStyle/>
                    <a:p>
                      <a:pPr algn="ctr">
                        <a:lnSpc>
                          <a:spcPct val="115000"/>
                        </a:lnSpc>
                        <a:spcAft>
                          <a:spcPts val="0"/>
                        </a:spcAft>
                      </a:pPr>
                      <a:r>
                        <a:rPr lang="ru-RU" sz="1800" b="1" i="1" dirty="0">
                          <a:solidFill>
                            <a:schemeClr val="tx1"/>
                          </a:solidFill>
                          <a:effectLst/>
                          <a:latin typeface="Times New Roman"/>
                          <a:ea typeface="Times New Roman"/>
                          <a:cs typeface="Times New Roman"/>
                        </a:rPr>
                        <a:t>Цвет контрольной пробы</a:t>
                      </a:r>
                      <a:endParaRPr lang="ru-RU" sz="140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15000"/>
                        </a:lnSpc>
                        <a:spcAft>
                          <a:spcPts val="0"/>
                        </a:spcAft>
                      </a:pPr>
                      <a:r>
                        <a:rPr lang="ru-RU" sz="1800" b="1" i="1" dirty="0">
                          <a:solidFill>
                            <a:schemeClr val="tx1"/>
                          </a:solidFill>
                          <a:effectLst/>
                          <a:latin typeface="Times New Roman"/>
                          <a:ea typeface="Times New Roman"/>
                          <a:cs typeface="Times New Roman"/>
                        </a:rPr>
                        <a:t>Цвет с УВ непредельными </a:t>
                      </a:r>
                      <a:endParaRPr lang="ru-RU" sz="140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15000"/>
                        </a:lnSpc>
                        <a:spcAft>
                          <a:spcPts val="0"/>
                        </a:spcAft>
                      </a:pPr>
                      <a:r>
                        <a:rPr lang="ru-RU" sz="1800" b="1" i="1" dirty="0">
                          <a:solidFill>
                            <a:schemeClr val="tx1"/>
                          </a:solidFill>
                          <a:effectLst/>
                          <a:latin typeface="Times New Roman"/>
                          <a:ea typeface="Times New Roman"/>
                          <a:cs typeface="Times New Roman"/>
                        </a:rPr>
                        <a:t>Цвет с </a:t>
                      </a:r>
                      <a:r>
                        <a:rPr lang="ru-RU" sz="1800" b="1" i="1" dirty="0" smtClean="0">
                          <a:solidFill>
                            <a:schemeClr val="tx1"/>
                          </a:solidFill>
                          <a:effectLst/>
                          <a:latin typeface="Times New Roman"/>
                          <a:ea typeface="Times New Roman"/>
                          <a:cs typeface="Times New Roman"/>
                        </a:rPr>
                        <a:t>данным образом нефти</a:t>
                      </a:r>
                      <a:endParaRPr lang="ru-RU" sz="140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15000"/>
                        </a:lnSpc>
                        <a:spcAft>
                          <a:spcPts val="0"/>
                        </a:spcAft>
                      </a:pPr>
                      <a:r>
                        <a:rPr lang="ru-RU" sz="1800" b="1" i="1" dirty="0">
                          <a:solidFill>
                            <a:schemeClr val="tx1"/>
                          </a:solidFill>
                          <a:effectLst/>
                          <a:latin typeface="Times New Roman"/>
                          <a:ea typeface="Times New Roman"/>
                          <a:cs typeface="Times New Roman"/>
                        </a:rPr>
                        <a:t>Что происходит?</a:t>
                      </a:r>
                      <a:endParaRPr lang="ru-RU" sz="1400" dirty="0">
                        <a:solidFill>
                          <a:schemeClr val="tx1"/>
                        </a:solidFill>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r>
            </a:tbl>
          </a:graphicData>
        </a:graphic>
      </p:graphicFrame>
      <p:sp>
        <p:nvSpPr>
          <p:cNvPr id="12" name="Прямоугольник 11"/>
          <p:cNvSpPr/>
          <p:nvPr/>
        </p:nvSpPr>
        <p:spPr>
          <a:xfrm>
            <a:off x="405514" y="2491643"/>
            <a:ext cx="10769996" cy="1077218"/>
          </a:xfrm>
          <a:prstGeom prst="rect">
            <a:avLst/>
          </a:prstGeom>
        </p:spPr>
        <p:txBody>
          <a:bodyPr wrap="square">
            <a:spAutoFit/>
          </a:bodyPr>
          <a:lstStyle/>
          <a:p>
            <a:pPr marL="469900" indent="-469900" eaLnBrk="0" hangingPunct="0">
              <a:spcBef>
                <a:spcPct val="20000"/>
              </a:spcBef>
              <a:buClr>
                <a:srgbClr val="DEF5FA"/>
              </a:buClr>
              <a:buSzPct val="70000"/>
              <a:defRPr/>
            </a:pPr>
            <a:r>
              <a:rPr lang="ru-RU" sz="2000" b="1" i="1" u="sng" kern="0" dirty="0">
                <a:latin typeface="Times New Roman"/>
              </a:rPr>
              <a:t>Опыт </a:t>
            </a:r>
            <a:r>
              <a:rPr lang="ru-RU" sz="2000" b="1" i="1" u="sng" kern="0" dirty="0" smtClean="0">
                <a:latin typeface="Times New Roman"/>
              </a:rPr>
              <a:t>№5. </a:t>
            </a:r>
            <a:r>
              <a:rPr lang="ru-RU" sz="2000" b="1" kern="0" dirty="0">
                <a:latin typeface="Times New Roman"/>
              </a:rPr>
              <a:t>Наличие непредельных углеводородов.</a:t>
            </a:r>
          </a:p>
          <a:p>
            <a:pPr marL="469900" indent="-469900" eaLnBrk="0" hangingPunct="0">
              <a:spcBef>
                <a:spcPct val="20000"/>
              </a:spcBef>
              <a:buClr>
                <a:srgbClr val="DEF5FA"/>
              </a:buClr>
              <a:buSzPct val="70000"/>
              <a:defRPr/>
            </a:pPr>
            <a:r>
              <a:rPr lang="ru-RU" sz="2000" kern="0" dirty="0">
                <a:latin typeface="Times New Roman"/>
              </a:rPr>
              <a:t>1. В пробирку из прошлого опыта добавить несколько кристалликов марганцовки, встряхнуть; сделать вывод о наличии в данном образце нефти непредельных углеводородов. </a:t>
            </a:r>
          </a:p>
        </p:txBody>
      </p:sp>
      <p:pic>
        <p:nvPicPr>
          <p:cNvPr id="13" name="Picture 2" descr="L31w1p0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9012034" y="3721989"/>
            <a:ext cx="2058647" cy="1544340"/>
          </a:xfrm>
          <a:prstGeom prst="rect">
            <a:avLst/>
          </a:prstGeom>
        </p:spPr>
      </p:pic>
    </p:spTree>
    <p:extLst>
      <p:ext uri="{BB962C8B-B14F-4D97-AF65-F5344CB8AC3E}">
        <p14:creationId xmlns:p14="http://schemas.microsoft.com/office/powerpoint/2010/main" val="3034717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p:cTn id="7" dur="5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8317A6A1-05BE-41F5-A426-CF8D76C40B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4"/>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28939" y="517672"/>
            <a:ext cx="8925687" cy="4879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1339" y="3477247"/>
            <a:ext cx="2385922" cy="2243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60283" y="5005952"/>
            <a:ext cx="2476501" cy="10725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0739" y="5723772"/>
            <a:ext cx="744356" cy="689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05551" y="5732049"/>
            <a:ext cx="725376" cy="672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45008" y="5732049"/>
            <a:ext cx="725376" cy="672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38269" y="5721185"/>
            <a:ext cx="734212" cy="700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62966" y="5753387"/>
            <a:ext cx="725376" cy="672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1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426862" y="5722480"/>
            <a:ext cx="744452" cy="716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1555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path" presetSubtype="0" accel="50000" decel="50000" fill="hold" nodeType="clickEffect">
                                  <p:stCondLst>
                                    <p:cond delay="0"/>
                                  </p:stCondLst>
                                  <p:childTnLst>
                                    <p:animMotion origin="layout" path="M -6.25E-7 -7.40741E-7 L 0.73919 -0.66412 " pathEditMode="relative" rAng="0" ptsTypes="AA">
                                      <p:cBhvr>
                                        <p:cTn id="6" dur="2000" fill="hold"/>
                                        <p:tgtEl>
                                          <p:spTgt spid="12"/>
                                        </p:tgtEl>
                                        <p:attrNameLst>
                                          <p:attrName>ppt_x</p:attrName>
                                          <p:attrName>ppt_y</p:attrName>
                                        </p:attrNameLst>
                                      </p:cBhvr>
                                      <p:rCtr x="36953" y="-33218"/>
                                    </p:animMotion>
                                  </p:childTnLst>
                                </p:cTn>
                              </p:par>
                            </p:childTnLst>
                          </p:cTn>
                        </p:par>
                      </p:childTnLst>
                    </p:cTn>
                  </p:par>
                  <p:par>
                    <p:cTn id="7" fill="hold">
                      <p:stCondLst>
                        <p:cond delay="indefinite"/>
                      </p:stCondLst>
                      <p:childTnLst>
                        <p:par>
                          <p:cTn id="8" fill="hold">
                            <p:stCondLst>
                              <p:cond delay="0"/>
                            </p:stCondLst>
                            <p:childTnLst>
                              <p:par>
                                <p:cTn id="9" presetID="56" presetClass="path" presetSubtype="0" accel="50000" decel="50000" fill="hold" nodeType="clickEffect">
                                  <p:stCondLst>
                                    <p:cond delay="0"/>
                                  </p:stCondLst>
                                  <p:childTnLst>
                                    <p:animMotion origin="layout" path="M 6.25E-7 7.40741E-7 L 0.66875 -0.57384 " pathEditMode="relative" rAng="0" ptsTypes="AA">
                                      <p:cBhvr>
                                        <p:cTn id="10" dur="2000" fill="hold"/>
                                        <p:tgtEl>
                                          <p:spTgt spid="13"/>
                                        </p:tgtEl>
                                        <p:attrNameLst>
                                          <p:attrName>ppt_x</p:attrName>
                                          <p:attrName>ppt_y</p:attrName>
                                        </p:attrNameLst>
                                      </p:cBhvr>
                                      <p:rCtr x="33437" y="-28704"/>
                                    </p:animMotion>
                                  </p:childTnLst>
                                </p:cTn>
                              </p:par>
                            </p:childTnLst>
                          </p:cTn>
                        </p:par>
                      </p:childTnLst>
                    </p:cTn>
                  </p:par>
                  <p:par>
                    <p:cTn id="11" fill="hold">
                      <p:stCondLst>
                        <p:cond delay="indefinite"/>
                      </p:stCondLst>
                      <p:childTnLst>
                        <p:par>
                          <p:cTn id="12" fill="hold">
                            <p:stCondLst>
                              <p:cond delay="0"/>
                            </p:stCondLst>
                            <p:childTnLst>
                              <p:par>
                                <p:cTn id="13" presetID="56" presetClass="path" presetSubtype="0" accel="50000" decel="50000" fill="hold" nodeType="clickEffect">
                                  <p:stCondLst>
                                    <p:cond delay="0"/>
                                  </p:stCondLst>
                                  <p:childTnLst>
                                    <p:animMotion origin="layout" path="M 4.79167E-6 0 L 0.59713 -0.49051 " pathEditMode="relative" rAng="0" ptsTypes="AA">
                                      <p:cBhvr>
                                        <p:cTn id="14" dur="2000" fill="hold"/>
                                        <p:tgtEl>
                                          <p:spTgt spid="16"/>
                                        </p:tgtEl>
                                        <p:attrNameLst>
                                          <p:attrName>ppt_x</p:attrName>
                                          <p:attrName>ppt_y</p:attrName>
                                        </p:attrNameLst>
                                      </p:cBhvr>
                                      <p:rCtr x="29857" y="-24537"/>
                                    </p:animMotion>
                                  </p:childTnLst>
                                </p:cTn>
                              </p:par>
                            </p:childTnLst>
                          </p:cTn>
                        </p:par>
                      </p:childTnLst>
                    </p:cTn>
                  </p:par>
                  <p:par>
                    <p:cTn id="15" fill="hold">
                      <p:stCondLst>
                        <p:cond delay="indefinite"/>
                      </p:stCondLst>
                      <p:childTnLst>
                        <p:par>
                          <p:cTn id="16" fill="hold">
                            <p:stCondLst>
                              <p:cond delay="0"/>
                            </p:stCondLst>
                            <p:childTnLst>
                              <p:par>
                                <p:cTn id="17" presetID="56" presetClass="path" presetSubtype="0" accel="50000" decel="50000" fill="hold" nodeType="clickEffect">
                                  <p:stCondLst>
                                    <p:cond delay="0"/>
                                  </p:stCondLst>
                                  <p:childTnLst>
                                    <p:animMotion origin="layout" path="M 2.91667E-6 7.40741E-7 L 0.50234 -0.39699 " pathEditMode="relative" rAng="0" ptsTypes="AA">
                                      <p:cBhvr>
                                        <p:cTn id="18" dur="2000" fill="hold"/>
                                        <p:tgtEl>
                                          <p:spTgt spid="14"/>
                                        </p:tgtEl>
                                        <p:attrNameLst>
                                          <p:attrName>ppt_x</p:attrName>
                                          <p:attrName>ppt_y</p:attrName>
                                        </p:attrNameLst>
                                      </p:cBhvr>
                                      <p:rCtr x="25117" y="-19861"/>
                                    </p:animMotion>
                                  </p:childTnLst>
                                </p:cTn>
                              </p:par>
                            </p:childTnLst>
                          </p:cTn>
                        </p:par>
                      </p:childTnLst>
                    </p:cTn>
                  </p:par>
                  <p:par>
                    <p:cTn id="19" fill="hold">
                      <p:stCondLst>
                        <p:cond delay="indefinite"/>
                      </p:stCondLst>
                      <p:childTnLst>
                        <p:par>
                          <p:cTn id="20" fill="hold">
                            <p:stCondLst>
                              <p:cond delay="0"/>
                            </p:stCondLst>
                            <p:childTnLst>
                              <p:par>
                                <p:cTn id="21" presetID="56" presetClass="path" presetSubtype="0" accel="50000" decel="50000" fill="hold" nodeType="clickEffect">
                                  <p:stCondLst>
                                    <p:cond delay="0"/>
                                  </p:stCondLst>
                                  <p:childTnLst>
                                    <p:animMotion origin="layout" path="M -1.25E-6 -3.7037E-6 L 0.40248 -0.30625 " pathEditMode="relative" rAng="0" ptsTypes="AA">
                                      <p:cBhvr>
                                        <p:cTn id="22" dur="2000" fill="hold"/>
                                        <p:tgtEl>
                                          <p:spTgt spid="15"/>
                                        </p:tgtEl>
                                        <p:attrNameLst>
                                          <p:attrName>ppt_x</p:attrName>
                                          <p:attrName>ppt_y</p:attrName>
                                        </p:attrNameLst>
                                      </p:cBhvr>
                                      <p:rCtr x="20117" y="-15324"/>
                                    </p:animMotion>
                                  </p:childTnLst>
                                </p:cTn>
                              </p:par>
                            </p:childTnLst>
                          </p:cTn>
                        </p:par>
                      </p:childTnLst>
                    </p:cTn>
                  </p:par>
                  <p:par>
                    <p:cTn id="23" fill="hold">
                      <p:stCondLst>
                        <p:cond delay="indefinite"/>
                      </p:stCondLst>
                      <p:childTnLst>
                        <p:par>
                          <p:cTn id="24" fill="hold">
                            <p:stCondLst>
                              <p:cond delay="0"/>
                            </p:stCondLst>
                            <p:childTnLst>
                              <p:par>
                                <p:cTn id="25" presetID="56" presetClass="path" presetSubtype="0" accel="50000" decel="50000" fill="hold" nodeType="clickEffect">
                                  <p:stCondLst>
                                    <p:cond delay="0"/>
                                  </p:stCondLst>
                                  <p:childTnLst>
                                    <p:animMotion origin="layout" path="M -1.66667E-6 -1.11111E-6 L 0.32344 -0.21944 " pathEditMode="relative" rAng="0" ptsTypes="AA">
                                      <p:cBhvr>
                                        <p:cTn id="26" dur="2000" fill="hold"/>
                                        <p:tgtEl>
                                          <p:spTgt spid="17"/>
                                        </p:tgtEl>
                                        <p:attrNameLst>
                                          <p:attrName>ppt_x</p:attrName>
                                          <p:attrName>ppt_y</p:attrName>
                                        </p:attrNameLst>
                                      </p:cBhvr>
                                      <p:rCtr x="16172" y="-1097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8317A6A1-05BE-41F5-A426-CF8D76C40B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218" name="Picture 2" descr="Picture background"/>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995" r="13042"/>
          <a:stretch/>
        </p:blipFill>
        <p:spPr bwMode="auto">
          <a:xfrm>
            <a:off x="242597" y="1647661"/>
            <a:ext cx="5368212" cy="4473220"/>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95909" y="1594523"/>
            <a:ext cx="6065935" cy="4526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extBox 17">
            <a:extLst>
              <a:ext uri="{FF2B5EF4-FFF2-40B4-BE49-F238E27FC236}">
                <a16:creationId xmlns="" xmlns:a16="http://schemas.microsoft.com/office/drawing/2014/main" id="{CBD11F11-BA85-4045-95C9-6FFB210C3933}"/>
              </a:ext>
            </a:extLst>
          </p:cNvPr>
          <p:cNvSpPr txBox="1"/>
          <p:nvPr/>
        </p:nvSpPr>
        <p:spPr>
          <a:xfrm>
            <a:off x="3707364" y="810751"/>
            <a:ext cx="6351035" cy="1077218"/>
          </a:xfrm>
          <a:prstGeom prst="rect">
            <a:avLst/>
          </a:prstGeom>
          <a:noFill/>
        </p:spPr>
        <p:txBody>
          <a:bodyPr wrap="square" rtlCol="0">
            <a:spAutoFit/>
          </a:bodyPr>
          <a:lstStyle/>
          <a:p>
            <a:r>
              <a:rPr lang="ru-RU" sz="3200" b="1" dirty="0" smtClean="0">
                <a:latin typeface="Favorit Pro Medium" panose="02000006030000020004" pitchFamily="2" charset="0"/>
                <a:ea typeface="Favorit Pro Medium" panose="02000006030000020004" pitchFamily="2" charset="0"/>
              </a:rPr>
              <a:t>Рисуем нефтью в технике </a:t>
            </a:r>
          </a:p>
          <a:p>
            <a:r>
              <a:rPr lang="ru-RU" sz="3200" b="1" dirty="0">
                <a:latin typeface="Favorit Pro Medium" panose="02000006030000020004" pitchFamily="2" charset="0"/>
                <a:ea typeface="Favorit Pro Medium" panose="02000006030000020004" pitchFamily="2" charset="0"/>
              </a:rPr>
              <a:t> </a:t>
            </a:r>
            <a:r>
              <a:rPr lang="ru-RU" sz="3200" b="1" dirty="0" smtClean="0">
                <a:latin typeface="Favorit Pro Medium" panose="02000006030000020004" pitchFamily="2" charset="0"/>
                <a:ea typeface="Favorit Pro Medium" panose="02000006030000020004" pitchFamily="2" charset="0"/>
              </a:rPr>
              <a:t>                          «</a:t>
            </a:r>
            <a:r>
              <a:rPr lang="ru-RU" sz="3200" b="1" dirty="0" err="1" smtClean="0">
                <a:latin typeface="Favorit Pro Medium" panose="02000006030000020004" pitchFamily="2" charset="0"/>
                <a:ea typeface="Favorit Pro Medium" panose="02000006030000020004" pitchFamily="2" charset="0"/>
              </a:rPr>
              <a:t>Эбру</a:t>
            </a:r>
            <a:r>
              <a:rPr lang="ru-RU" sz="3200" b="1" dirty="0" smtClean="0">
                <a:latin typeface="Favorit Pro Medium" panose="02000006030000020004" pitchFamily="2" charset="0"/>
                <a:ea typeface="Favorit Pro Medium" panose="02000006030000020004" pitchFamily="2" charset="0"/>
              </a:rPr>
              <a:t>»</a:t>
            </a:r>
            <a:endParaRPr lang="ru-RU" sz="3200" b="1" dirty="0">
              <a:latin typeface="Favorit Pro Medium" panose="02000006030000020004" pitchFamily="2" charset="0"/>
              <a:ea typeface="Favorit Pro Medium" panose="02000006030000020004" pitchFamily="2" charset="0"/>
            </a:endParaRPr>
          </a:p>
        </p:txBody>
      </p:sp>
    </p:spTree>
    <p:extLst>
      <p:ext uri="{BB962C8B-B14F-4D97-AF65-F5344CB8AC3E}">
        <p14:creationId xmlns:p14="http://schemas.microsoft.com/office/powerpoint/2010/main" val="38749767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8317A6A1-05BE-41F5-A426-CF8D76C40B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5" descr="Сегодня отмечается День нефтяной и газовой промышленности | 02.09.2018 |  Новости Оренбурга - БезФормата"/>
          <p:cNvPicPr>
            <a:picLocks noChangeAspect="1" noChangeArrowheads="1"/>
          </p:cNvPicPr>
          <p:nvPr/>
        </p:nvPicPr>
        <p:blipFill rotWithShape="1">
          <a:blip r:embed="rId3">
            <a:extLst>
              <a:ext uri="{28A0092B-C50C-407E-A947-70E740481C1C}">
                <a14:useLocalDpi xmlns:a14="http://schemas.microsoft.com/office/drawing/2010/main" val="0"/>
              </a:ext>
            </a:extLst>
          </a:blip>
          <a:srcRect t="10447" b="3199"/>
          <a:stretch/>
        </p:blipFill>
        <p:spPr bwMode="auto">
          <a:xfrm>
            <a:off x="43561" y="2227894"/>
            <a:ext cx="8204700" cy="4051476"/>
          </a:xfrm>
          <a:prstGeom prst="roundRect">
            <a:avLst>
              <a:gd name="adj" fmla="val 2107"/>
            </a:avLst>
          </a:prstGeom>
          <a:solidFill>
            <a:srgbClr val="FFFFFF">
              <a:shade val="85000"/>
            </a:srgbClr>
          </a:solidFill>
          <a:ln>
            <a:noFill/>
          </a:ln>
          <a:effectLst/>
          <a:extLst/>
        </p:spPr>
      </p:pic>
      <p:sp>
        <p:nvSpPr>
          <p:cNvPr id="4" name="TextBox 3">
            <a:extLst>
              <a:ext uri="{FF2B5EF4-FFF2-40B4-BE49-F238E27FC236}">
                <a16:creationId xmlns:a16="http://schemas.microsoft.com/office/drawing/2014/main" xmlns="" id="{CBD11F11-BA85-4045-95C9-6FFB210C3933}"/>
              </a:ext>
            </a:extLst>
          </p:cNvPr>
          <p:cNvSpPr txBox="1"/>
          <p:nvPr/>
        </p:nvSpPr>
        <p:spPr>
          <a:xfrm>
            <a:off x="454103" y="1529723"/>
            <a:ext cx="7756831" cy="584775"/>
          </a:xfrm>
          <a:prstGeom prst="rect">
            <a:avLst/>
          </a:prstGeom>
          <a:noFill/>
        </p:spPr>
        <p:txBody>
          <a:bodyPr wrap="square" rtlCol="0">
            <a:spAutoFit/>
          </a:bodyPr>
          <a:lstStyle/>
          <a:p>
            <a:r>
              <a:rPr lang="ru-RU" sz="3200" b="1" dirty="0" smtClean="0">
                <a:solidFill>
                  <a:srgbClr val="002060"/>
                </a:solidFill>
                <a:latin typeface="Favorit Pro Medium" panose="02000006030000020004" pitchFamily="2" charset="0"/>
                <a:ea typeface="Favorit Pro Medium" panose="02000006030000020004" pitchFamily="2" charset="0"/>
              </a:rPr>
              <a:t>Нефтегазовая  промышленность</a:t>
            </a:r>
            <a:endParaRPr lang="ru-RU" sz="3200" b="1" dirty="0">
              <a:solidFill>
                <a:srgbClr val="002060"/>
              </a:solidFill>
              <a:latin typeface="Favorit Pro Medium" panose="02000006030000020004" pitchFamily="2" charset="0"/>
              <a:ea typeface="Favorit Pro Medium" panose="02000006030000020004" pitchFamily="2" charset="0"/>
            </a:endParaRPr>
          </a:p>
        </p:txBody>
      </p:sp>
      <p:sp>
        <p:nvSpPr>
          <p:cNvPr id="6" name="TextBox 5">
            <a:extLst>
              <a:ext uri="{FF2B5EF4-FFF2-40B4-BE49-F238E27FC236}">
                <a16:creationId xmlns:a16="http://schemas.microsoft.com/office/drawing/2014/main" xmlns="" id="{F9AC3E2D-7537-4A6C-B79D-26C55F6C90EC}"/>
              </a:ext>
            </a:extLst>
          </p:cNvPr>
          <p:cNvSpPr txBox="1"/>
          <p:nvPr/>
        </p:nvSpPr>
        <p:spPr>
          <a:xfrm>
            <a:off x="8266922" y="2980210"/>
            <a:ext cx="3756156" cy="2621487"/>
          </a:xfrm>
          <a:prstGeom prst="rect">
            <a:avLst/>
          </a:prstGeom>
          <a:noFill/>
        </p:spPr>
        <p:txBody>
          <a:bodyPr wrap="none" rtlCol="0">
            <a:spAutoFit/>
          </a:bodyPr>
          <a:lstStyle/>
          <a:p>
            <a:pPr marL="285750" indent="-285750">
              <a:lnSpc>
                <a:spcPct val="150000"/>
              </a:lnSpc>
              <a:buClr>
                <a:srgbClr val="17352F"/>
              </a:buClr>
              <a:buFont typeface="Wingdings" panose="05000000000000000000" pitchFamily="2" charset="2"/>
              <a:buChar char="q"/>
            </a:pPr>
            <a:r>
              <a:rPr lang="ru-RU" sz="2800" b="1" dirty="0">
                <a:latin typeface="Favorit Pro Book" panose="02000006030000020004" pitchFamily="2" charset="0"/>
                <a:ea typeface="Favorit Pro Book" panose="02000006030000020004" pitchFamily="2" charset="0"/>
              </a:rPr>
              <a:t>Добыча, </a:t>
            </a:r>
          </a:p>
          <a:p>
            <a:pPr marL="285750" indent="-285750">
              <a:lnSpc>
                <a:spcPct val="150000"/>
              </a:lnSpc>
              <a:buClr>
                <a:srgbClr val="17352F"/>
              </a:buClr>
              <a:buFont typeface="Wingdings" panose="05000000000000000000" pitchFamily="2" charset="2"/>
              <a:buChar char="q"/>
            </a:pPr>
            <a:r>
              <a:rPr lang="ru-RU" sz="2800" b="1" dirty="0">
                <a:latin typeface="Favorit Pro Book" panose="02000006030000020004" pitchFamily="2" charset="0"/>
                <a:ea typeface="Favorit Pro Book" panose="02000006030000020004" pitchFamily="2" charset="0"/>
              </a:rPr>
              <a:t>Нефтепереработка,</a:t>
            </a:r>
          </a:p>
          <a:p>
            <a:pPr marL="285750" indent="-285750">
              <a:lnSpc>
                <a:spcPct val="150000"/>
              </a:lnSpc>
              <a:buClr>
                <a:srgbClr val="17352F"/>
              </a:buClr>
              <a:buFont typeface="Wingdings" panose="05000000000000000000" pitchFamily="2" charset="2"/>
              <a:buChar char="q"/>
            </a:pPr>
            <a:r>
              <a:rPr lang="ru-RU" sz="2800" b="1" dirty="0">
                <a:latin typeface="Favorit Pro Book" panose="02000006030000020004" pitchFamily="2" charset="0"/>
                <a:ea typeface="Favorit Pro Book" panose="02000006030000020004" pitchFamily="2" charset="0"/>
              </a:rPr>
              <a:t>Газопереработка,</a:t>
            </a:r>
          </a:p>
          <a:p>
            <a:pPr marL="285750" indent="-285750">
              <a:lnSpc>
                <a:spcPct val="150000"/>
              </a:lnSpc>
              <a:buClr>
                <a:srgbClr val="17352F"/>
              </a:buClr>
              <a:buFont typeface="Wingdings" panose="05000000000000000000" pitchFamily="2" charset="2"/>
              <a:buChar char="q"/>
            </a:pPr>
            <a:r>
              <a:rPr lang="ru-RU" sz="2800" b="1" dirty="0">
                <a:latin typeface="Favorit Pro Book" panose="02000006030000020004" pitchFamily="2" charset="0"/>
                <a:ea typeface="Favorit Pro Book" panose="02000006030000020004" pitchFamily="2" charset="0"/>
              </a:rPr>
              <a:t>Нефтехимия.</a:t>
            </a:r>
          </a:p>
        </p:txBody>
      </p:sp>
    </p:spTree>
    <p:extLst>
      <p:ext uri="{BB962C8B-B14F-4D97-AF65-F5344CB8AC3E}">
        <p14:creationId xmlns:p14="http://schemas.microsoft.com/office/powerpoint/2010/main" val="24318391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8317A6A1-05BE-41F5-A426-CF8D76C40B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xmlns="" id="{CBD11F11-BA85-4045-95C9-6FFB210C3933}"/>
              </a:ext>
            </a:extLst>
          </p:cNvPr>
          <p:cNvSpPr txBox="1"/>
          <p:nvPr/>
        </p:nvSpPr>
        <p:spPr>
          <a:xfrm>
            <a:off x="663266" y="1366898"/>
            <a:ext cx="7398841" cy="523220"/>
          </a:xfrm>
          <a:prstGeom prst="rect">
            <a:avLst/>
          </a:prstGeom>
          <a:noFill/>
        </p:spPr>
        <p:txBody>
          <a:bodyPr wrap="square" rtlCol="0">
            <a:spAutoFit/>
          </a:bodyPr>
          <a:lstStyle/>
          <a:p>
            <a:r>
              <a:rPr lang="ru-RU" sz="2800" dirty="0">
                <a:latin typeface="Favorit Pro Medium" panose="02000006030000020004" pitchFamily="2" charset="0"/>
                <a:ea typeface="Favorit Pro Medium" panose="02000006030000020004" pitchFamily="2" charset="0"/>
              </a:rPr>
              <a:t>Роль нефтегазового комплекса</a:t>
            </a:r>
          </a:p>
        </p:txBody>
      </p:sp>
      <p:pic>
        <p:nvPicPr>
          <p:cNvPr id="6" name="Picture 2"/>
          <p:cNvPicPr>
            <a:picLocks noChangeArrowheads="1"/>
          </p:cNvPicPr>
          <p:nvPr/>
        </p:nvPicPr>
        <p:blipFill rotWithShape="1">
          <a:blip r:embed="rId3">
            <a:extLst>
              <a:ext uri="{28A0092B-C50C-407E-A947-70E740481C1C}">
                <a14:useLocalDpi xmlns:a14="http://schemas.microsoft.com/office/drawing/2010/main" val="0"/>
              </a:ext>
            </a:extLst>
          </a:blip>
          <a:srcRect t="13708" b="7006"/>
          <a:stretch/>
        </p:blipFill>
        <p:spPr bwMode="auto">
          <a:xfrm>
            <a:off x="1371741" y="2171429"/>
            <a:ext cx="8750093" cy="4097548"/>
          </a:xfrm>
          <a:prstGeom prst="roundRect">
            <a:avLst>
              <a:gd name="adj" fmla="val 1961"/>
            </a:avLst>
          </a:prstGeom>
          <a:solidFill>
            <a:srgbClr val="FFFFFF">
              <a:shade val="85000"/>
            </a:srgbClr>
          </a:solidFill>
          <a:ln>
            <a:noFill/>
          </a:ln>
          <a:effectLst/>
          <a:extLst>
            <a:ext uri="{91240B29-F687-4F45-9708-019B960494DF}">
              <a14:hiddenLine xmlns:a14="http://schemas.microsoft.com/office/drawing/2010/main" w="9525">
                <a:solidFill>
                  <a:schemeClr val="tx1"/>
                </a:solidFill>
                <a:miter lim="800000"/>
                <a:headEnd/>
                <a:tailEnd/>
              </a14:hiddenLine>
            </a:ext>
          </a:extLst>
        </p:spPr>
      </p:pic>
      <p:pic>
        <p:nvPicPr>
          <p:cNvPr id="7" name="Picture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71741" y="1908258"/>
            <a:ext cx="1607324" cy="90355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43858" y="3210571"/>
            <a:ext cx="1944456" cy="9091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549099" y="1884117"/>
            <a:ext cx="1862244" cy="127838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121834" y="2582043"/>
            <a:ext cx="1325860" cy="13258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50094" y="1913542"/>
            <a:ext cx="825183" cy="927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p:cNvPicPr>
            <a:picLocks noChangeAspect="1" noChangeArrowheads="1"/>
          </p:cNvPicPr>
          <p:nvPr/>
        </p:nvPicPr>
        <p:blipFill>
          <a:blip r:embed="rId9">
            <a:extLst>
              <a:ext uri="{28A0092B-C50C-407E-A947-70E740481C1C}">
                <a14:useLocalDpi xmlns:a14="http://schemas.microsoft.com/office/drawing/2010/main" val="0"/>
              </a:ext>
            </a:extLst>
          </a:blip>
          <a:srcRect l="10725" t="18893" r="17274" b="21687"/>
          <a:stretch>
            <a:fillRect/>
          </a:stretch>
        </p:blipFill>
        <p:spPr bwMode="auto">
          <a:xfrm>
            <a:off x="8767462" y="4926976"/>
            <a:ext cx="836226" cy="1101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5"/>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55103" y="2950097"/>
            <a:ext cx="958360" cy="957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0"/>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387850" y="4838699"/>
            <a:ext cx="1539028" cy="1154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7"/>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80033" y="4838699"/>
            <a:ext cx="1934884" cy="1189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1555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1)">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heel(1)">
                                      <p:cBhvr>
                                        <p:cTn id="17" dur="2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heel(1)">
                                      <p:cBhvr>
                                        <p:cTn id="22" dur="2000"/>
                                        <p:tgtEl>
                                          <p:spTgt spid="10"/>
                                        </p:tgtEl>
                                      </p:cBhvr>
                                    </p:animEffect>
                                  </p:childTnLst>
                                </p:cTn>
                              </p:par>
                            </p:childTnLst>
                          </p:cTn>
                        </p:par>
                        <p:par>
                          <p:cTn id="23" fill="hold">
                            <p:stCondLst>
                              <p:cond delay="2000"/>
                            </p:stCondLst>
                            <p:childTnLst>
                              <p:par>
                                <p:cTn id="24" presetID="16" presetClass="entr" presetSubtype="21"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arn(inVertical)">
                                      <p:cBhvr>
                                        <p:cTn id="26" dur="500"/>
                                        <p:tgtEl>
                                          <p:spTgt spid="11"/>
                                        </p:tgtEl>
                                      </p:cBhvr>
                                    </p:animEffect>
                                  </p:childTnLst>
                                </p:cTn>
                              </p:par>
                            </p:childTnLst>
                          </p:cTn>
                        </p:par>
                        <p:par>
                          <p:cTn id="27" fill="hold">
                            <p:stCondLst>
                              <p:cond delay="2500"/>
                            </p:stCondLst>
                            <p:childTnLst>
                              <p:par>
                                <p:cTn id="28" presetID="10" presetClass="entr" presetSubtype="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childTnLst>
                          </p:cTn>
                        </p:par>
                        <p:par>
                          <p:cTn id="31" fill="hold">
                            <p:stCondLst>
                              <p:cond delay="3000"/>
                            </p:stCondLst>
                            <p:childTnLst>
                              <p:par>
                                <p:cTn id="32" presetID="10" presetClass="entr" presetSubtype="0" fill="hold" nodeType="after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childTnLst>
                          </p:cTn>
                        </p:par>
                        <p:par>
                          <p:cTn id="35" fill="hold">
                            <p:stCondLst>
                              <p:cond delay="3500"/>
                            </p:stCondLst>
                            <p:childTnLst>
                              <p:par>
                                <p:cTn id="36" presetID="10" presetClass="entr" presetSubtype="0" fill="hold" nodeType="after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fade">
                                      <p:cBhvr>
                                        <p:cTn id="38" dur="500"/>
                                        <p:tgtEl>
                                          <p:spTgt spid="14"/>
                                        </p:tgtEl>
                                      </p:cBhvr>
                                    </p:animEffect>
                                  </p:childTnLst>
                                </p:cTn>
                              </p:par>
                            </p:childTnLst>
                          </p:cTn>
                        </p:par>
                        <p:par>
                          <p:cTn id="39" fill="hold">
                            <p:stCondLst>
                              <p:cond delay="4000"/>
                            </p:stCondLst>
                            <p:childTnLst>
                              <p:par>
                                <p:cTn id="40" presetID="16" presetClass="entr" presetSubtype="21" fill="hold" nodeType="after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barn(inVertical)">
                                      <p:cBhvr>
                                        <p:cTn id="4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8317A6A1-05BE-41F5-A426-CF8D76C40B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xmlns="" id="{CBD11F11-BA85-4045-95C9-6FFB210C3933}"/>
              </a:ext>
            </a:extLst>
          </p:cNvPr>
          <p:cNvSpPr txBox="1"/>
          <p:nvPr/>
        </p:nvSpPr>
        <p:spPr>
          <a:xfrm>
            <a:off x="536676" y="1755600"/>
            <a:ext cx="8084810" cy="584775"/>
          </a:xfrm>
          <a:prstGeom prst="rect">
            <a:avLst/>
          </a:prstGeom>
          <a:noFill/>
        </p:spPr>
        <p:txBody>
          <a:bodyPr wrap="square" rtlCol="0">
            <a:spAutoFit/>
          </a:bodyPr>
          <a:lstStyle/>
          <a:p>
            <a:pPr algn="ctr"/>
            <a:r>
              <a:rPr lang="ru-RU" sz="3200" b="1" dirty="0">
                <a:solidFill>
                  <a:srgbClr val="002060"/>
                </a:solidFill>
                <a:latin typeface="Favorit Pro Medium" panose="02000006030000020004" pitchFamily="2" charset="0"/>
                <a:ea typeface="Favorit Pro Medium" panose="02000006030000020004" pitchFamily="2" charset="0"/>
              </a:rPr>
              <a:t>Сферы нефтегазовой отрасли</a:t>
            </a:r>
          </a:p>
        </p:txBody>
      </p:sp>
      <p:pic>
        <p:nvPicPr>
          <p:cNvPr id="6" name="Image 0" descr="preencoded.png"/>
          <p:cNvPicPr>
            <a:picLocks noChangeAspect="1"/>
          </p:cNvPicPr>
          <p:nvPr/>
        </p:nvPicPr>
        <p:blipFill>
          <a:blip r:embed="rId3"/>
          <a:stretch>
            <a:fillRect/>
          </a:stretch>
        </p:blipFill>
        <p:spPr>
          <a:xfrm>
            <a:off x="536676" y="2524757"/>
            <a:ext cx="2926263" cy="1808486"/>
          </a:xfrm>
          <a:prstGeom prst="rect">
            <a:avLst/>
          </a:prstGeom>
        </p:spPr>
      </p:pic>
      <p:pic>
        <p:nvPicPr>
          <p:cNvPr id="7" name="Image 1" descr="preencoded.png"/>
          <p:cNvPicPr>
            <a:picLocks noChangeAspect="1"/>
          </p:cNvPicPr>
          <p:nvPr/>
        </p:nvPicPr>
        <p:blipFill>
          <a:blip r:embed="rId4"/>
          <a:stretch>
            <a:fillRect/>
          </a:stretch>
        </p:blipFill>
        <p:spPr>
          <a:xfrm>
            <a:off x="5508471" y="2524660"/>
            <a:ext cx="2926360" cy="1808583"/>
          </a:xfrm>
          <a:prstGeom prst="rect">
            <a:avLst/>
          </a:prstGeom>
        </p:spPr>
      </p:pic>
      <p:pic>
        <p:nvPicPr>
          <p:cNvPr id="8" name="Image 2" descr="preencoded.png"/>
          <p:cNvPicPr>
            <a:picLocks noChangeAspect="1"/>
          </p:cNvPicPr>
          <p:nvPr/>
        </p:nvPicPr>
        <p:blipFill>
          <a:blip r:embed="rId5"/>
          <a:stretch>
            <a:fillRect/>
          </a:stretch>
        </p:blipFill>
        <p:spPr>
          <a:xfrm>
            <a:off x="2776837" y="4434921"/>
            <a:ext cx="2926263" cy="1808486"/>
          </a:xfrm>
          <a:prstGeom prst="rect">
            <a:avLst/>
          </a:prstGeom>
        </p:spPr>
      </p:pic>
      <p:pic>
        <p:nvPicPr>
          <p:cNvPr id="9" name="Image 3" descr="preencoded.png"/>
          <p:cNvPicPr>
            <a:picLocks noChangeAspect="1"/>
          </p:cNvPicPr>
          <p:nvPr/>
        </p:nvPicPr>
        <p:blipFill>
          <a:blip r:embed="rId6"/>
          <a:stretch>
            <a:fillRect/>
          </a:stretch>
        </p:blipFill>
        <p:spPr>
          <a:xfrm>
            <a:off x="8086507" y="4434921"/>
            <a:ext cx="2926360" cy="1808583"/>
          </a:xfrm>
          <a:prstGeom prst="rect">
            <a:avLst/>
          </a:prstGeom>
        </p:spPr>
      </p:pic>
    </p:spTree>
    <p:extLst>
      <p:ext uri="{BB962C8B-B14F-4D97-AF65-F5344CB8AC3E}">
        <p14:creationId xmlns:p14="http://schemas.microsoft.com/office/powerpoint/2010/main" val="501555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8317A6A1-05BE-41F5-A426-CF8D76C40B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Прямоугольник 3"/>
          <p:cNvSpPr/>
          <p:nvPr/>
        </p:nvSpPr>
        <p:spPr>
          <a:xfrm>
            <a:off x="428686" y="1826081"/>
            <a:ext cx="5219249" cy="584775"/>
          </a:xfrm>
          <a:prstGeom prst="rect">
            <a:avLst/>
          </a:prstGeom>
        </p:spPr>
        <p:txBody>
          <a:bodyPr wrap="none">
            <a:spAutoFit/>
          </a:bodyPr>
          <a:lstStyle/>
          <a:p>
            <a:r>
              <a:rPr lang="ru-RU" sz="3200" b="1" dirty="0"/>
              <a:t>Какого цвета бывает нефть?</a:t>
            </a:r>
            <a:endParaRPr lang="ru-RU" sz="3200"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686" y="2485500"/>
            <a:ext cx="6420818" cy="3641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Прямоугольник 5"/>
          <p:cNvSpPr/>
          <p:nvPr/>
        </p:nvSpPr>
        <p:spPr>
          <a:xfrm>
            <a:off x="7091264" y="2771861"/>
            <a:ext cx="4572001" cy="3046988"/>
          </a:xfrm>
          <a:prstGeom prst="rect">
            <a:avLst/>
          </a:prstGeom>
        </p:spPr>
        <p:txBody>
          <a:bodyPr wrap="square">
            <a:spAutoFit/>
          </a:bodyPr>
          <a:lstStyle/>
          <a:p>
            <a:pPr marL="457200" indent="-457200">
              <a:buAutoNum type="arabicPeriod"/>
            </a:pPr>
            <a:r>
              <a:rPr lang="ru-RU" sz="2400" dirty="0" smtClean="0"/>
              <a:t>Чисто </a:t>
            </a:r>
            <a:r>
              <a:rPr lang="ru-RU" sz="2400" dirty="0"/>
              <a:t>черная</a:t>
            </a:r>
            <a:r>
              <a:rPr lang="ru-RU" sz="2400" dirty="0" smtClean="0"/>
              <a:t>.</a:t>
            </a:r>
          </a:p>
          <a:p>
            <a:endParaRPr lang="ru-RU" sz="2400" dirty="0"/>
          </a:p>
          <a:p>
            <a:r>
              <a:rPr lang="ru-RU" sz="2400" dirty="0" smtClean="0"/>
              <a:t>2</a:t>
            </a:r>
            <a:r>
              <a:rPr lang="ru-RU" sz="2400" dirty="0"/>
              <a:t>. Различных оттенков черного и коричневого цвета.</a:t>
            </a:r>
          </a:p>
          <a:p>
            <a:endParaRPr lang="ru-RU" sz="2400" dirty="0" smtClean="0"/>
          </a:p>
          <a:p>
            <a:r>
              <a:rPr lang="ru-RU" sz="2400" dirty="0" smtClean="0"/>
              <a:t>3</a:t>
            </a:r>
            <a:r>
              <a:rPr lang="ru-RU" sz="2400" dirty="0"/>
              <a:t>. Черная, коричневая, желтая, зеленая, красная и даже бесцветная.</a:t>
            </a:r>
          </a:p>
        </p:txBody>
      </p:sp>
    </p:spTree>
    <p:extLst>
      <p:ext uri="{BB962C8B-B14F-4D97-AF65-F5344CB8AC3E}">
        <p14:creationId xmlns:p14="http://schemas.microsoft.com/office/powerpoint/2010/main" val="501555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8317A6A1-05BE-41F5-A426-CF8D76C40B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Прямоугольник 3"/>
          <p:cNvSpPr/>
          <p:nvPr/>
        </p:nvSpPr>
        <p:spPr>
          <a:xfrm>
            <a:off x="428686" y="1826081"/>
            <a:ext cx="6634252" cy="1077218"/>
          </a:xfrm>
          <a:prstGeom prst="rect">
            <a:avLst/>
          </a:prstGeom>
        </p:spPr>
        <p:txBody>
          <a:bodyPr wrap="none">
            <a:spAutoFit/>
          </a:bodyPr>
          <a:lstStyle/>
          <a:p>
            <a:r>
              <a:rPr lang="ru-RU" sz="3200" b="1" dirty="0"/>
              <a:t>Нефть измеряют в баррелях. </a:t>
            </a:r>
            <a:endParaRPr lang="ru-RU" sz="3200" b="1" dirty="0" smtClean="0"/>
          </a:p>
          <a:p>
            <a:r>
              <a:rPr lang="ru-RU" sz="3200" b="1" dirty="0" smtClean="0"/>
              <a:t>А </a:t>
            </a:r>
            <a:r>
              <a:rPr lang="ru-RU" sz="3200" b="1" dirty="0"/>
              <a:t>сколько литров в одном барреле?</a:t>
            </a:r>
            <a:endParaRPr lang="ru-RU" sz="3200" dirty="0"/>
          </a:p>
        </p:txBody>
      </p:sp>
      <p:sp>
        <p:nvSpPr>
          <p:cNvPr id="6" name="Прямоугольник 5"/>
          <p:cNvSpPr/>
          <p:nvPr/>
        </p:nvSpPr>
        <p:spPr>
          <a:xfrm>
            <a:off x="6867329" y="3208216"/>
            <a:ext cx="4572001" cy="2554545"/>
          </a:xfrm>
          <a:prstGeom prst="rect">
            <a:avLst/>
          </a:prstGeom>
        </p:spPr>
        <p:txBody>
          <a:bodyPr wrap="square">
            <a:spAutoFit/>
          </a:bodyPr>
          <a:lstStyle/>
          <a:p>
            <a:pPr fontAlgn="t"/>
            <a:r>
              <a:rPr lang="ru-RU" sz="3200" dirty="0" smtClean="0"/>
              <a:t>1</a:t>
            </a:r>
            <a:r>
              <a:rPr lang="ru-RU" sz="3200" dirty="0"/>
              <a:t>. Около 100</a:t>
            </a:r>
            <a:r>
              <a:rPr lang="ru-RU" sz="3200" dirty="0" smtClean="0"/>
              <a:t>.</a:t>
            </a:r>
            <a:r>
              <a:rPr lang="ru-RU" sz="3200" dirty="0"/>
              <a:t/>
            </a:r>
            <a:br>
              <a:rPr lang="ru-RU" sz="3200" dirty="0"/>
            </a:br>
            <a:endParaRPr lang="ru-RU" sz="3200" dirty="0"/>
          </a:p>
          <a:p>
            <a:pPr fontAlgn="t"/>
            <a:r>
              <a:rPr lang="ru-RU" sz="3200" dirty="0" smtClean="0"/>
              <a:t>2</a:t>
            </a:r>
            <a:r>
              <a:rPr lang="ru-RU" sz="3200" dirty="0"/>
              <a:t>. Около 160.</a:t>
            </a:r>
          </a:p>
          <a:p>
            <a:endParaRPr lang="ru-RU" sz="3200" dirty="0" smtClean="0"/>
          </a:p>
          <a:p>
            <a:r>
              <a:rPr lang="ru-RU" sz="3200" dirty="0" smtClean="0"/>
              <a:t>3</a:t>
            </a:r>
            <a:r>
              <a:rPr lang="ru-RU" sz="3200" dirty="0"/>
              <a:t>. </a:t>
            </a:r>
            <a:r>
              <a:rPr lang="ru-RU" sz="3200" dirty="0" smtClean="0"/>
              <a:t>Около 210</a:t>
            </a:r>
            <a:endParaRPr lang="ru-RU" sz="3200" dirty="0"/>
          </a:p>
        </p:txBody>
      </p:sp>
      <p:pic>
        <p:nvPicPr>
          <p:cNvPr id="2050" name="Picture 2" descr="https://www.riatomsk.ru/Upload/sub-6/31867_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0938" y="2903299"/>
            <a:ext cx="5579706" cy="31643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3140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8317A6A1-05BE-41F5-A426-CF8D76C40B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Прямоугольник 3"/>
          <p:cNvSpPr/>
          <p:nvPr/>
        </p:nvSpPr>
        <p:spPr>
          <a:xfrm>
            <a:off x="167429" y="1523871"/>
            <a:ext cx="9864880" cy="1569660"/>
          </a:xfrm>
          <a:prstGeom prst="rect">
            <a:avLst/>
          </a:prstGeom>
        </p:spPr>
        <p:txBody>
          <a:bodyPr wrap="none">
            <a:spAutoFit/>
          </a:bodyPr>
          <a:lstStyle/>
          <a:p>
            <a:r>
              <a:rPr lang="ru-RU" sz="3200" b="1" dirty="0"/>
              <a:t>Как называют инновационные сейсмические </a:t>
            </a:r>
            <a:endParaRPr lang="ru-RU" sz="3200" b="1" dirty="0" smtClean="0"/>
          </a:p>
          <a:p>
            <a:r>
              <a:rPr lang="ru-RU" sz="3200" b="1" dirty="0" smtClean="0"/>
              <a:t>исследования</a:t>
            </a:r>
            <a:r>
              <a:rPr lang="ru-RU" sz="3200" b="1" dirty="0"/>
              <a:t>, которые проводят нефтедобывающие </a:t>
            </a:r>
            <a:endParaRPr lang="ru-RU" sz="3200" b="1" dirty="0" smtClean="0"/>
          </a:p>
          <a:p>
            <a:r>
              <a:rPr lang="ru-RU" sz="3200" b="1" dirty="0" smtClean="0"/>
              <a:t>компании на </a:t>
            </a:r>
            <a:r>
              <a:rPr lang="ru-RU" sz="3200" b="1" dirty="0"/>
              <a:t>месторождениях нефти</a:t>
            </a:r>
            <a:r>
              <a:rPr lang="ru-RU" sz="3200" b="1" dirty="0" smtClean="0"/>
              <a:t>?</a:t>
            </a:r>
            <a:endParaRPr lang="ru-RU" sz="3200" b="1" dirty="0"/>
          </a:p>
        </p:txBody>
      </p:sp>
      <p:sp>
        <p:nvSpPr>
          <p:cNvPr id="6" name="Прямоугольник 5"/>
          <p:cNvSpPr/>
          <p:nvPr/>
        </p:nvSpPr>
        <p:spPr>
          <a:xfrm>
            <a:off x="6186942" y="3320182"/>
            <a:ext cx="5345691" cy="2554545"/>
          </a:xfrm>
          <a:prstGeom prst="rect">
            <a:avLst/>
          </a:prstGeom>
        </p:spPr>
        <p:txBody>
          <a:bodyPr wrap="square">
            <a:spAutoFit/>
          </a:bodyPr>
          <a:lstStyle/>
          <a:p>
            <a:pPr fontAlgn="t"/>
            <a:r>
              <a:rPr lang="ru-RU" sz="3200" dirty="0"/>
              <a:t>1. "Зеленая" сейсмика.</a:t>
            </a:r>
          </a:p>
          <a:p>
            <a:pPr fontAlgn="t"/>
            <a:r>
              <a:rPr lang="ru-RU" sz="3200" dirty="0"/>
              <a:t/>
            </a:r>
            <a:br>
              <a:rPr lang="ru-RU" sz="3200" dirty="0"/>
            </a:br>
            <a:r>
              <a:rPr lang="ru-RU" sz="3200" dirty="0" smtClean="0"/>
              <a:t>2</a:t>
            </a:r>
            <a:r>
              <a:rPr lang="ru-RU" sz="3200" dirty="0"/>
              <a:t>. "Голубая" сейсмика.</a:t>
            </a:r>
          </a:p>
          <a:p>
            <a:pPr fontAlgn="t"/>
            <a:endParaRPr lang="ru-RU" sz="3200" dirty="0"/>
          </a:p>
          <a:p>
            <a:pPr fontAlgn="t"/>
            <a:r>
              <a:rPr lang="ru-RU" sz="3200" dirty="0" smtClean="0"/>
              <a:t>3</a:t>
            </a:r>
            <a:r>
              <a:rPr lang="ru-RU" sz="3200" dirty="0"/>
              <a:t>. "Черная" сейсмика.</a:t>
            </a:r>
          </a:p>
        </p:txBody>
      </p:sp>
      <p:pic>
        <p:nvPicPr>
          <p:cNvPr id="4100" name="Picture 4" descr="https://www.riatomsk.ru/Upload/sub-6/31866_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6717" y="3056209"/>
            <a:ext cx="5505583" cy="3122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46932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8317A6A1-05BE-41F5-A426-CF8D76C40B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Прямоугольник 3"/>
          <p:cNvSpPr/>
          <p:nvPr/>
        </p:nvSpPr>
        <p:spPr>
          <a:xfrm>
            <a:off x="167429" y="1523871"/>
            <a:ext cx="9925922" cy="1569660"/>
          </a:xfrm>
          <a:prstGeom prst="rect">
            <a:avLst/>
          </a:prstGeom>
        </p:spPr>
        <p:txBody>
          <a:bodyPr wrap="none">
            <a:spAutoFit/>
          </a:bodyPr>
          <a:lstStyle/>
          <a:p>
            <a:r>
              <a:rPr lang="ru-RU" sz="3200" b="1" dirty="0"/>
              <a:t>Какое месторождение было признано первым </a:t>
            </a:r>
            <a:endParaRPr lang="ru-RU" sz="3200" b="1" dirty="0" smtClean="0"/>
          </a:p>
          <a:p>
            <a:r>
              <a:rPr lang="ru-RU" sz="3200" b="1" dirty="0" smtClean="0"/>
              <a:t>в </a:t>
            </a:r>
            <a:r>
              <a:rPr lang="ru-RU" sz="3200" b="1" dirty="0"/>
              <a:t>России полигоном по отработке технологий добычи </a:t>
            </a:r>
            <a:endParaRPr lang="ru-RU" sz="3200" b="1" dirty="0" smtClean="0"/>
          </a:p>
          <a:p>
            <a:r>
              <a:rPr lang="ru-RU" sz="3200" b="1" dirty="0" err="1" smtClean="0"/>
              <a:t>трудноизвлекаемых</a:t>
            </a:r>
            <a:r>
              <a:rPr lang="ru-RU" sz="3200" b="1" dirty="0" smtClean="0"/>
              <a:t> </a:t>
            </a:r>
            <a:r>
              <a:rPr lang="ru-RU" sz="3200" b="1" dirty="0"/>
              <a:t>запасов?</a:t>
            </a:r>
            <a:endParaRPr lang="ru-RU" sz="3200" dirty="0"/>
          </a:p>
        </p:txBody>
      </p:sp>
      <p:sp>
        <p:nvSpPr>
          <p:cNvPr id="6" name="Прямоугольник 5"/>
          <p:cNvSpPr/>
          <p:nvPr/>
        </p:nvSpPr>
        <p:spPr>
          <a:xfrm>
            <a:off x="5851044" y="3077589"/>
            <a:ext cx="6092138" cy="3046988"/>
          </a:xfrm>
          <a:prstGeom prst="rect">
            <a:avLst/>
          </a:prstGeom>
        </p:spPr>
        <p:txBody>
          <a:bodyPr wrap="square">
            <a:spAutoFit/>
          </a:bodyPr>
          <a:lstStyle/>
          <a:p>
            <a:pPr fontAlgn="t"/>
            <a:r>
              <a:rPr lang="ru-RU" sz="3200" dirty="0" smtClean="0"/>
              <a:t>1</a:t>
            </a:r>
            <a:r>
              <a:rPr lang="ru-RU" sz="3200" dirty="0"/>
              <a:t>. Чкаловское месторождение "</a:t>
            </a:r>
            <a:r>
              <a:rPr lang="ru-RU" sz="3200" dirty="0" err="1"/>
              <a:t>Томскнефти</a:t>
            </a:r>
            <a:r>
              <a:rPr lang="ru-RU" sz="3200" dirty="0" smtClean="0"/>
              <a:t>".</a:t>
            </a:r>
            <a:r>
              <a:rPr lang="ru-RU" sz="3200" dirty="0"/>
              <a:t/>
            </a:r>
            <a:br>
              <a:rPr lang="ru-RU" sz="3200" dirty="0"/>
            </a:br>
            <a:r>
              <a:rPr lang="ru-RU" sz="3200" dirty="0" smtClean="0"/>
              <a:t>2</a:t>
            </a:r>
            <a:r>
              <a:rPr lang="ru-RU" sz="3200" dirty="0"/>
              <a:t>. Арчинское месторождение "</a:t>
            </a:r>
            <a:r>
              <a:rPr lang="ru-RU" sz="3200" dirty="0" err="1"/>
              <a:t>Газпромнефть</a:t>
            </a:r>
            <a:r>
              <a:rPr lang="ru-RU" sz="3200" dirty="0"/>
              <a:t>-Востока</a:t>
            </a:r>
            <a:r>
              <a:rPr lang="ru-RU" sz="3200" dirty="0" smtClean="0"/>
              <a:t>".</a:t>
            </a:r>
          </a:p>
          <a:p>
            <a:pPr fontAlgn="t"/>
            <a:r>
              <a:rPr lang="ru-RU" sz="3200" dirty="0"/>
              <a:t>3. </a:t>
            </a:r>
            <a:r>
              <a:rPr lang="ru-RU" sz="3200" dirty="0" err="1"/>
              <a:t>Соровское</a:t>
            </a:r>
            <a:r>
              <a:rPr lang="ru-RU" sz="3200" dirty="0"/>
              <a:t> месторождение "</a:t>
            </a:r>
            <a:r>
              <a:rPr lang="ru-RU" sz="3200" dirty="0" err="1"/>
              <a:t>Башнефти</a:t>
            </a:r>
            <a:r>
              <a:rPr lang="ru-RU" sz="3200" dirty="0" smtClean="0"/>
              <a:t>".</a:t>
            </a:r>
            <a:endParaRPr lang="ru-RU" sz="3200" dirty="0"/>
          </a:p>
        </p:txBody>
      </p:sp>
      <p:pic>
        <p:nvPicPr>
          <p:cNvPr id="4098" name="Picture 2" descr="https://www.riatomsk.ru/Upload/sub-6/31868_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073" y="3096250"/>
            <a:ext cx="5366378" cy="30433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68273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TotalTime>
  <Words>1365</Words>
  <Application>Microsoft Office PowerPoint</Application>
  <PresentationFormat>Произвольный</PresentationFormat>
  <Paragraphs>175</Paragraphs>
  <Slides>23</Slides>
  <Notes>9</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Екатерина Сергеевна Федорова</dc:creator>
  <cp:lastModifiedBy>Анастасия Кузякина</cp:lastModifiedBy>
  <cp:revision>10</cp:revision>
  <dcterms:created xsi:type="dcterms:W3CDTF">2024-10-29T07:24:50Z</dcterms:created>
  <dcterms:modified xsi:type="dcterms:W3CDTF">2024-10-30T01:45:48Z</dcterms:modified>
</cp:coreProperties>
</file>