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68" r:id="rId3"/>
    <p:sldId id="272" r:id="rId4"/>
    <p:sldId id="269" r:id="rId5"/>
    <p:sldId id="271" r:id="rId6"/>
    <p:sldId id="273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44" y="-9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17584D-4B7E-466A-82FD-AF7851061812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2DCCFF-6A33-4550-81D4-A7C3A9D1E6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706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2ABD81A-C6E1-4E23-8AAA-20E037BD67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C78F77F5-4970-41DB-9C35-CD8742333F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45FB636-5FD7-4D08-ACE3-CE4B59E6A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110C72C-B6D2-4A44-A75F-8FBF3697F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A82F5DB-1E25-4533-8C26-DD4405685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996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A9CA6D4-E06A-49BF-AD4A-584CA5E2D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EFB07A7C-35E8-4D6E-97DD-BDA345938A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2C30097-83D4-485D-8552-E2F13E672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385CEFE-A8C8-43D2-97FE-3B98AB89F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A161954-714B-4268-8019-84C4BA449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6222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02CFC41B-19D2-4783-B18F-023168DF23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7F034EE-C125-4580-9799-714D6D19DF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B8CD214-BB24-400B-AD26-09427F240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1669522-E80A-4FA0-A9B7-D00711548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2CFEE3B-E186-483C-858F-2F38BABCA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053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B2A198D-E4D4-4048-A3C5-FB02032CF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6EA3265-5C3C-436D-8611-EA7AB4470F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1404A31-7504-440A-BE8B-BDA985BF7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BD30B22-1218-4C38-BB61-7C3501290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290DAB1-1BB1-4086-9D92-4C12880B0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275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F323276-4E27-49E5-B8A4-34F238A43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5E37446-0B1D-4D54-8D40-D5B91CE3FC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66F8840-A5B4-4462-B74C-446169A2C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2A3F7D7-F561-4CF2-A69E-443294ABA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B2DE49F-8B30-447F-B152-F5114310F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055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92A9FAE-65AE-4DF9-A472-A43571174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465D85A-8985-44AA-A683-36B5134D82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271FE14F-CFC6-4601-8BD0-78F0A1D4E9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4477B201-54E5-4DAF-8A7C-3F14E6C69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4683355-7E77-4AE0-A89A-989B05196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EDE3F18-4C94-4589-B000-4959455F7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648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3705F71-9AF2-432B-B64C-E7FF5C134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1412485-EA29-4D05-B433-825A13E36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03A6A536-D34A-4C74-96A0-C33AACA477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DBC68CFF-F2F3-40A5-BBF3-2EBAE6B991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D7E24B71-C03D-4A32-A6CB-7A749EC4C0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6AF98CBA-8D71-424C-ABC7-30070876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1A041756-5E6B-4F5F-9382-1A04E23D1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EE59CFA3-04D8-4E02-9539-925D29F48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039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CAB17C3-6D7F-4504-8AC5-316E66459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DB6BC9B4-1FCF-419E-9C6B-FE9C001C3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7C6C9E55-5F23-4A16-8C75-02BAD253A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DEFABB05-13FB-4BF0-87E4-612AD844C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775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AFF50C19-396D-4E8F-97E5-AA8DBDEE8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B84AEA9B-A105-4CDE-9201-EB4219BD1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B9A0DEEB-EF0C-4FB9-AE15-6C169CCA7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429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0755B81-640B-4A69-95B6-60CA1CF94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8ADA700-7129-46AB-A7F9-7DD9A1D9AC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F7FB90A3-9740-40AF-BBA0-B0A0F7BFAA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621EDCB-A892-472F-95F6-18BE85A1C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BB91627C-9EBB-41DA-BA44-7776D18B8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570D199-FA3C-4F11-B73C-40DF88733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62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3716263-22CF-4816-B97D-7CBC47074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029AAC9B-867B-4BE9-AEC9-616AA9B1AB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9C496FEF-431D-4267-A292-06D4972798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BB7B135-7FF1-4220-9E95-08BA680DE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227D22A-67DC-41F2-B889-4BC22B6E9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ABDBB7C4-C6CA-43FE-BF17-4A580D2FF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240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FD36060-1CD2-4FBA-889C-E5DAAE1BF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5D1BDC6-DB82-4B26-B6F5-F6D0DA8C5C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FF4843A-DAF4-402A-AA26-E9CD79AD92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0AC35-FA74-4EAE-8564-08ADF6AD982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87CE548-845A-46DB-8EBC-7D35784A21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831D365-DF7D-4618-A918-08F410A566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300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5C6D8A6-AE9E-4808-9933-509767BC34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BB1E32C-B138-4561-819F-FE10C69D1324}"/>
              </a:ext>
            </a:extLst>
          </p:cNvPr>
          <p:cNvSpPr txBox="1"/>
          <p:nvPr/>
        </p:nvSpPr>
        <p:spPr>
          <a:xfrm>
            <a:off x="209625" y="2123694"/>
            <a:ext cx="63875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+mj-lt"/>
              </a:rPr>
              <a:t>Система оценивания образовательных достижений обучающихся</a:t>
            </a:r>
            <a:endParaRPr lang="ru-RU" sz="3600" b="1" dirty="0"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23671" y="4650364"/>
            <a:ext cx="53171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Червонец Ольга Леонидовна,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химии МКОУ «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Шегарская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СОШ №1»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7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03648" y="1531916"/>
            <a:ext cx="9814560" cy="45957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3600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26472" y="2060077"/>
            <a:ext cx="1113905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800" dirty="0" smtClean="0"/>
              <a:t>Введение обновленных </a:t>
            </a:r>
            <a:r>
              <a:rPr lang="ru-RU" sz="2800" dirty="0"/>
              <a:t>стандартов ставит особые задачи по созданию современных </a:t>
            </a:r>
            <a:r>
              <a:rPr lang="ru-RU" sz="2800" dirty="0" err="1"/>
              <a:t>внутришкольных</a:t>
            </a:r>
            <a:r>
              <a:rPr lang="ru-RU" sz="2800" dirty="0"/>
              <a:t> систем оценивания. </a:t>
            </a:r>
            <a:endParaRPr lang="ru-RU" sz="2800" dirty="0" smtClean="0"/>
          </a:p>
          <a:p>
            <a:pPr algn="ctr" fontAlgn="base"/>
            <a:endParaRPr lang="ru-RU" sz="2800" dirty="0" smtClean="0"/>
          </a:p>
          <a:p>
            <a:pPr algn="ctr" fontAlgn="base"/>
            <a:r>
              <a:rPr lang="ru-RU" sz="2800" dirty="0" smtClean="0"/>
              <a:t>Прежде </a:t>
            </a:r>
            <a:r>
              <a:rPr lang="ru-RU" sz="2800" dirty="0"/>
              <a:t>всего, это связано с оценкой развития когнитивных способностей и личностных характеристик школьников. </a:t>
            </a:r>
            <a:endParaRPr lang="ru-RU" sz="2800" dirty="0" smtClean="0"/>
          </a:p>
          <a:p>
            <a:pPr algn="ctr" fontAlgn="base"/>
            <a:endParaRPr lang="ru-RU" sz="2800" dirty="0" smtClean="0"/>
          </a:p>
          <a:p>
            <a:pPr algn="ctr" fontAlgn="base"/>
            <a:r>
              <a:rPr lang="ru-RU" sz="2800" dirty="0" smtClean="0"/>
              <a:t>Актуальной </a:t>
            </a:r>
            <a:r>
              <a:rPr lang="ru-RU" sz="2800" dirty="0"/>
              <a:t>остается задача по введению в школы методов формирующего оценивания.</a:t>
            </a:r>
          </a:p>
        </p:txBody>
      </p:sp>
    </p:spTree>
    <p:extLst>
      <p:ext uri="{BB962C8B-B14F-4D97-AF65-F5344CB8AC3E}">
        <p14:creationId xmlns:p14="http://schemas.microsoft.com/office/powerpoint/2010/main" val="362167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03648" y="1531916"/>
            <a:ext cx="9814560" cy="45957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3600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1027" y="2274838"/>
            <a:ext cx="1053595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/>
            <a:r>
              <a:rPr lang="ru-RU" sz="2400" dirty="0" smtClean="0"/>
              <a:t>- четко </a:t>
            </a:r>
            <a:r>
              <a:rPr lang="ru-RU" sz="2400" dirty="0"/>
              <a:t>сформулировать образовательный результат, подлежащий формированию и оценке в каждом конкретном случае, и организовать в соответствии с этим свою работу;</a:t>
            </a:r>
          </a:p>
          <a:p>
            <a:pPr lvl="0" fontAlgn="base"/>
            <a:r>
              <a:rPr lang="ru-RU" sz="2400" dirty="0"/>
              <a:t> </a:t>
            </a:r>
            <a:r>
              <a:rPr lang="ru-RU" sz="2400" dirty="0" smtClean="0"/>
              <a:t>-сделать </a:t>
            </a:r>
            <a:r>
              <a:rPr lang="ru-RU" sz="2400" dirty="0"/>
              <a:t>учащегося субъектом образовательной и оценочной деятельности;</a:t>
            </a:r>
          </a:p>
          <a:p>
            <a:pPr lvl="0" fontAlgn="base"/>
            <a:endParaRPr lang="ru-RU" sz="2400" i="1" dirty="0" smtClean="0"/>
          </a:p>
          <a:p>
            <a:pPr lvl="0" fontAlgn="base"/>
            <a:r>
              <a:rPr lang="ru-RU" sz="2400" i="1" dirty="0" smtClean="0"/>
              <a:t>Педагог</a:t>
            </a:r>
            <a:r>
              <a:rPr lang="ru-RU" sz="2400" dirty="0" smtClean="0"/>
              <a:t> </a:t>
            </a:r>
            <a:r>
              <a:rPr lang="ru-RU" sz="2400" dirty="0"/>
              <a:t>становится помощником обучающегося, менеджером учебного процесса вместо носителя </a:t>
            </a:r>
            <a:r>
              <a:rPr lang="ru-RU" sz="2400" dirty="0" smtClean="0"/>
              <a:t>знаний.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54263" y="1612219"/>
            <a:ext cx="77133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ru-RU" sz="2800" b="1" dirty="0"/>
              <a:t>Формирующее оценивание позволяет учителю: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375348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03648" y="1531916"/>
            <a:ext cx="9814560" cy="45957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3600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39090" y="2413337"/>
            <a:ext cx="1079269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smtClean="0"/>
              <a:t>- видит </a:t>
            </a:r>
            <a:r>
              <a:rPr lang="ru-RU" sz="2400" dirty="0"/>
              <a:t>свой учебный прогресс, </a:t>
            </a:r>
          </a:p>
          <a:p>
            <a:pPr lvl="0"/>
            <a:r>
              <a:rPr lang="ru-RU" sz="2400" dirty="0" smtClean="0"/>
              <a:t>- чувствует </a:t>
            </a:r>
            <a:r>
              <a:rPr lang="ru-RU" sz="2400" dirty="0"/>
              <a:t>ответственность за свою учебную работу, </a:t>
            </a:r>
          </a:p>
          <a:p>
            <a:pPr lvl="0"/>
            <a:r>
              <a:rPr lang="ru-RU" sz="2400" dirty="0" smtClean="0"/>
              <a:t>- стремиться </a:t>
            </a:r>
            <a:r>
              <a:rPr lang="ru-RU" sz="2400" dirty="0"/>
              <a:t>выполнять ее качественно, </a:t>
            </a:r>
          </a:p>
          <a:p>
            <a:pPr lvl="0"/>
            <a:r>
              <a:rPr lang="ru-RU" sz="2400" dirty="0" smtClean="0"/>
              <a:t>- понимает </a:t>
            </a:r>
            <a:r>
              <a:rPr lang="ru-RU" sz="2400" dirty="0"/>
              <a:t>и использует связи между учебной программой, учебными мероприятиями и оцениванием, </a:t>
            </a:r>
          </a:p>
          <a:p>
            <a:pPr lvl="0"/>
            <a:r>
              <a:rPr lang="ru-RU" sz="2400" dirty="0" smtClean="0"/>
              <a:t>- формулирует </a:t>
            </a:r>
            <a:r>
              <a:rPr lang="ru-RU" sz="2400" dirty="0"/>
              <a:t>свои учебные ожидания, а затем определяет оправдались ли они, </a:t>
            </a:r>
          </a:p>
          <a:p>
            <a:pPr lvl="0"/>
            <a:r>
              <a:rPr lang="ru-RU" sz="2400" dirty="0" smtClean="0"/>
              <a:t>- может </a:t>
            </a:r>
            <a:r>
              <a:rPr lang="ru-RU" sz="2400" dirty="0"/>
              <a:t>завершить освоение материала раньше и перейти к освоению углубленной программы, </a:t>
            </a:r>
          </a:p>
          <a:p>
            <a:pPr lvl="0"/>
            <a:r>
              <a:rPr lang="ru-RU" sz="2400" dirty="0" smtClean="0"/>
              <a:t>-готов </a:t>
            </a:r>
            <a:r>
              <a:rPr lang="ru-RU" sz="2400" dirty="0"/>
              <a:t>к учебе на протяжении всей жизни.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47045" y="1751618"/>
            <a:ext cx="75277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/>
              <a:t>Формирующее оценивание для обучающихся: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690708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8617"/>
            <a:ext cx="12192000" cy="6858000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03648" y="1531916"/>
            <a:ext cx="9814560" cy="45957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3600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7928" y="1346675"/>
            <a:ext cx="870065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Методика «Недельные отчёты»</a:t>
            </a:r>
            <a:endParaRPr lang="ru-RU" sz="2400" dirty="0"/>
          </a:p>
          <a:p>
            <a:r>
              <a:rPr lang="ru-RU" sz="2400" b="1" dirty="0"/>
              <a:t> </a:t>
            </a:r>
            <a:endParaRPr lang="ru-RU" sz="2400" dirty="0"/>
          </a:p>
          <a:p>
            <a:r>
              <a:rPr lang="ru-RU" sz="2400" b="1" dirty="0"/>
              <a:t>Методика «</a:t>
            </a:r>
            <a:r>
              <a:rPr lang="en-US" sz="2400" b="1" dirty="0"/>
              <a:t>C</a:t>
            </a:r>
            <a:r>
              <a:rPr lang="ru-RU" sz="2400" b="1" dirty="0"/>
              <a:t>оставление тестов»</a:t>
            </a:r>
            <a:endParaRPr lang="ru-RU" sz="2400" dirty="0"/>
          </a:p>
          <a:p>
            <a:pPr fontAlgn="base"/>
            <a:endParaRPr lang="ru-RU" sz="2400" b="1" dirty="0" smtClean="0"/>
          </a:p>
          <a:p>
            <a:pPr fontAlgn="base"/>
            <a:r>
              <a:rPr lang="ru-RU" sz="2400" b="1" dirty="0" smtClean="0"/>
              <a:t>Методика </a:t>
            </a:r>
            <a:r>
              <a:rPr lang="ru-RU" sz="2400" b="1" dirty="0"/>
              <a:t>«Опросник»</a:t>
            </a:r>
            <a:endParaRPr lang="ru-RU" sz="2400" dirty="0"/>
          </a:p>
          <a:p>
            <a:pPr fontAlgn="base"/>
            <a:endParaRPr lang="ru-RU" sz="2400" b="1" dirty="0" smtClean="0"/>
          </a:p>
          <a:p>
            <a:pPr fontAlgn="base"/>
            <a:r>
              <a:rPr lang="ru-RU" sz="2400" b="1" dirty="0" smtClean="0"/>
              <a:t>Минутный </a:t>
            </a:r>
            <a:r>
              <a:rPr lang="ru-RU" sz="2400" b="1" dirty="0"/>
              <a:t>обзор </a:t>
            </a:r>
            <a:endParaRPr lang="ru-RU" sz="2400" dirty="0"/>
          </a:p>
          <a:p>
            <a:pPr fontAlgn="base"/>
            <a:r>
              <a:rPr lang="ru-RU" sz="2400" b="1" dirty="0"/>
              <a:t> </a:t>
            </a:r>
            <a:endParaRPr lang="ru-RU" sz="2400" dirty="0"/>
          </a:p>
          <a:p>
            <a:pPr fontAlgn="base"/>
            <a:r>
              <a:rPr lang="ru-RU" sz="2400" b="1" dirty="0"/>
              <a:t>Методика «Карты понятий»</a:t>
            </a:r>
            <a:endParaRPr lang="ru-RU" sz="2400" dirty="0"/>
          </a:p>
          <a:p>
            <a:r>
              <a:rPr lang="ru-RU" sz="2400" dirty="0"/>
              <a:t> </a:t>
            </a:r>
          </a:p>
          <a:p>
            <a:r>
              <a:rPr lang="ru-RU" sz="2400" b="1" dirty="0"/>
              <a:t>Портфолио</a:t>
            </a:r>
            <a:endParaRPr lang="ru-RU" sz="2400" dirty="0"/>
          </a:p>
          <a:p>
            <a:r>
              <a:rPr lang="ru-RU" sz="2400" b="1" dirty="0"/>
              <a:t> </a:t>
            </a:r>
            <a:endParaRPr lang="ru-RU" sz="2400" dirty="0"/>
          </a:p>
          <a:p>
            <a:r>
              <a:rPr lang="ru-RU" sz="2400" b="1" dirty="0"/>
              <a:t>Оценивание по результату</a:t>
            </a:r>
            <a:endParaRPr lang="ru-RU" sz="2400" dirty="0"/>
          </a:p>
          <a:p>
            <a:r>
              <a:rPr lang="ru-RU" sz="2400" b="1" dirty="0"/>
              <a:t> </a:t>
            </a:r>
            <a:endParaRPr lang="ru-RU" sz="2400" dirty="0"/>
          </a:p>
          <a:p>
            <a:pPr fontAlgn="base"/>
            <a:r>
              <a:rPr lang="ru-RU" sz="2400" dirty="0"/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020" y="1666170"/>
            <a:ext cx="3612017" cy="4461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3613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5C6D8A6-AE9E-4808-9933-509767BC34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BB1E32C-B138-4561-819F-FE10C69D1324}"/>
              </a:ext>
            </a:extLst>
          </p:cNvPr>
          <p:cNvSpPr txBox="1"/>
          <p:nvPr/>
        </p:nvSpPr>
        <p:spPr>
          <a:xfrm>
            <a:off x="209625" y="2123694"/>
            <a:ext cx="63875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+mj-lt"/>
              </a:rPr>
              <a:t>Система оценивания образовательных достижений обучающихся</a:t>
            </a:r>
            <a:endParaRPr lang="ru-RU" sz="3600" b="1" dirty="0"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23671" y="4650364"/>
            <a:ext cx="53171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Червонец Ольга Леонидовна,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химии МКОУ «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Шегарская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СОШ №1»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024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205</Words>
  <Application>Microsoft Office PowerPoint</Application>
  <PresentationFormat>Произвольный</PresentationFormat>
  <Paragraphs>39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 Сергеевна Федорова</dc:creator>
  <cp:lastModifiedBy>User</cp:lastModifiedBy>
  <cp:revision>16</cp:revision>
  <dcterms:created xsi:type="dcterms:W3CDTF">2024-10-29T07:24:50Z</dcterms:created>
  <dcterms:modified xsi:type="dcterms:W3CDTF">2024-11-05T06:22:11Z</dcterms:modified>
</cp:coreProperties>
</file>