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56" r:id="rId3"/>
    <p:sldId id="275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3" r:id="rId15"/>
    <p:sldId id="268" r:id="rId16"/>
    <p:sldId id="270" r:id="rId17"/>
    <p:sldId id="274" r:id="rId18"/>
    <p:sldId id="272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9C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-708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D2F8C6-816A-4089-B8A4-47B5E8CB7196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E03A75-3DB0-4485-91E8-392EA065CA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2459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03A75-3DB0-4485-91E8-392EA065CAEB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0800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03A75-3DB0-4485-91E8-392EA065CAE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32561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03A75-3DB0-4485-91E8-392EA065CAEB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46647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03A75-3DB0-4485-91E8-392EA065CAEB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504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2ABD81A-C6E1-4E23-8AAA-20E037BD67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78F77F5-4970-41DB-9C35-CD8742333F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45FB636-5FD7-4D08-ACE3-CE4B59E6A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110C72C-B6D2-4A44-A75F-8FBF3697F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A82F5DB-1E25-4533-8C26-DD4405685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996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A9CA6D4-E06A-49BF-AD4A-584CA5E2D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FB07A7C-35E8-4D6E-97DD-BDA345938A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2C30097-83D4-485D-8552-E2F13E672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385CEFE-A8C8-43D2-97FE-3B98AB89F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A161954-714B-4268-8019-84C4BA449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222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02CFC41B-19D2-4783-B18F-023168DF23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7F034EE-C125-4580-9799-714D6D19DF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B8CD214-BB24-400B-AD26-09427F240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1669522-E80A-4FA0-A9B7-D00711548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2CFEE3B-E186-483C-858F-2F38BABCA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053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2A198D-E4D4-4048-A3C5-FB02032CF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6EA3265-5C3C-436D-8611-EA7AB4470F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1404A31-7504-440A-BE8B-BDA985BF7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BD30B22-1218-4C38-BB61-7C3501290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290DAB1-1BB1-4086-9D92-4C12880B0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275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F323276-4E27-49E5-B8A4-34F238A43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5E37446-0B1D-4D54-8D40-D5B91CE3FC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66F8840-A5B4-4462-B74C-446169A2C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2A3F7D7-F561-4CF2-A69E-443294ABA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B2DE49F-8B30-447F-B152-F5114310F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055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92A9FAE-65AE-4DF9-A472-A43571174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465D85A-8985-44AA-A683-36B5134D82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71FE14F-CFC6-4601-8BD0-78F0A1D4E9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477B201-54E5-4DAF-8A7C-3F14E6C69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4683355-7E77-4AE0-A89A-989B05196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EDE3F18-4C94-4589-B000-4959455F7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648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705F71-9AF2-432B-B64C-E7FF5C134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1412485-EA29-4D05-B433-825A13E36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3A6A536-D34A-4C74-96A0-C33AACA477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DBC68CFF-F2F3-40A5-BBF3-2EBAE6B99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D7E24B71-C03D-4A32-A6CB-7A749EC4C0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6AF98CBA-8D71-424C-ABC7-30070876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1A041756-5E6B-4F5F-9382-1A04E23D1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EE59CFA3-04D8-4E02-9539-925D29F48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039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CAB17C3-6D7F-4504-8AC5-316E66459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DB6BC9B4-1FCF-419E-9C6B-FE9C001C3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7C6C9E55-5F23-4A16-8C75-02BAD253A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EFABB05-13FB-4BF0-87E4-612AD844C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775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AFF50C19-396D-4E8F-97E5-AA8DBDEE8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B84AEA9B-A105-4CDE-9201-EB4219BD1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9A0DEEB-EF0C-4FB9-AE15-6C169CCA7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429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0755B81-640B-4A69-95B6-60CA1CF94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8ADA700-7129-46AB-A7F9-7DD9A1D9AC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7FB90A3-9740-40AF-BBA0-B0A0F7BFAA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621EDCB-A892-472F-95F6-18BE85A1C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B91627C-9EBB-41DA-BA44-7776D18B8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570D199-FA3C-4F11-B73C-40DF88733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62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716263-22CF-4816-B97D-7CBC47074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029AAC9B-867B-4BE9-AEC9-616AA9B1AB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C496FEF-431D-4267-A292-06D4972798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BB7B135-7FF1-4220-9E95-08BA680DE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227D22A-67DC-41F2-B889-4BC22B6E9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BDBB7C4-C6CA-43FE-BF17-4A580D2FF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240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D36060-1CD2-4FBA-889C-E5DAAE1BF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5D1BDC6-DB82-4B26-B6F5-F6D0DA8C5C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FF4843A-DAF4-402A-AA26-E9CD79AD92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0AC35-FA74-4EAE-8564-08ADF6AD982A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87CE548-845A-46DB-8EBC-7D35784A21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831D365-DF7D-4618-A918-08F410A566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300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5C6D8A6-AE9E-4808-9933-509767BC34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FFA9353-472A-4E6D-A9B4-11D768095F48}"/>
              </a:ext>
            </a:extLst>
          </p:cNvPr>
          <p:cNvSpPr txBox="1"/>
          <p:nvPr/>
        </p:nvSpPr>
        <p:spPr>
          <a:xfrm>
            <a:off x="5200380" y="4811679"/>
            <a:ext cx="6991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latin typeface="Arial Black" panose="020B0A04020102020204" pitchFamily="34" charset="0"/>
              </a:rPr>
              <a:t>Селецкая</a:t>
            </a:r>
            <a:r>
              <a:rPr lang="ru-RU" dirty="0" smtClean="0">
                <a:latin typeface="Arial Black" panose="020B0A04020102020204" pitchFamily="34" charset="0"/>
              </a:rPr>
              <a:t> </a:t>
            </a:r>
            <a:r>
              <a:rPr lang="ru-RU" dirty="0" smtClean="0">
                <a:latin typeface="Arial Black" panose="020B0A04020102020204" pitchFamily="34" charset="0"/>
              </a:rPr>
              <a:t>Анастасия Андреевна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216815C6-3AD0-46E6-A74A-1967BD91AF50}"/>
              </a:ext>
            </a:extLst>
          </p:cNvPr>
          <p:cNvSpPr txBox="1">
            <a:spLocks/>
          </p:cNvSpPr>
          <p:nvPr/>
        </p:nvSpPr>
        <p:spPr>
          <a:xfrm>
            <a:off x="226044" y="2412630"/>
            <a:ext cx="6810103" cy="17883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4000" dirty="0" smtClean="0">
                <a:latin typeface="Arial Black" pitchFamily="34" charset="0"/>
              </a:rPr>
              <a:t>ГЕЙМИФИЦИРУЙ ЭТО:</a:t>
            </a:r>
            <a:endParaRPr lang="ru-RU" sz="4000" dirty="0">
              <a:latin typeface="Arial Black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ru-RU" sz="3200" dirty="0" smtClean="0">
                <a:solidFill>
                  <a:schemeClr val="accent5"/>
                </a:solidFill>
                <a:latin typeface="Arial Black" panose="020B0A04020102020204" pitchFamily="34" charset="0"/>
              </a:rPr>
              <a:t>как превратить урок в игру</a:t>
            </a:r>
            <a:endParaRPr lang="ru-RU" sz="2400" dirty="0">
              <a:solidFill>
                <a:schemeClr val="accent5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1324681">
            <a:off x="1528596" y="3998476"/>
            <a:ext cx="4204997" cy="830997"/>
          </a:xfrm>
          <a:prstGeom prst="rect">
            <a:avLst/>
          </a:prstGeom>
          <a:noFill/>
          <a:ln w="38100">
            <a:solidFill>
              <a:schemeClr val="accent2"/>
            </a:solidFill>
            <a:prstDash val="dash"/>
          </a:ln>
        </p:spPr>
        <p:txBody>
          <a:bodyPr wrap="none">
            <a:spAutoFit/>
          </a:bodyPr>
          <a:lstStyle/>
          <a:p>
            <a:r>
              <a:rPr lang="ru-RU" sz="4800" dirty="0" smtClean="0">
                <a:solidFill>
                  <a:schemeClr val="accent2"/>
                </a:solidFill>
                <a:latin typeface="Mistral" panose="03090702030407020403" pitchFamily="66" charset="0"/>
                <a:cs typeface="Narkisim" pitchFamily="34" charset="-79"/>
              </a:rPr>
              <a:t>и не перестараться</a:t>
            </a:r>
            <a:endParaRPr lang="ru-RU" sz="4800" dirty="0">
              <a:solidFill>
                <a:schemeClr val="accent2"/>
              </a:solidFill>
              <a:latin typeface="Mistral" panose="03090702030407020403" pitchFamily="66" charset="0"/>
              <a:cs typeface="Narkisim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60678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Почему игры актуальны для любого возраста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Почему игры актуальны для любого возраста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11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709503">
            <a:off x="3429444" y="1206690"/>
            <a:ext cx="6619001" cy="4782941"/>
          </a:xfrm>
          <a:prstGeom prst="rect">
            <a:avLst/>
          </a:prstGeom>
          <a:noFill/>
        </p:spPr>
      </p:pic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2206751" y="146881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Почему игры актуальны для любого возраста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2206751" y="146881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Почему игры актуальны для любого возраста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 rot="626245">
            <a:off x="2853483" y="1476095"/>
            <a:ext cx="7316269" cy="400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Mistral" panose="03090702030407020403" pitchFamily="66" charset="0"/>
                <a:ea typeface="Calibri" pitchFamily="34" charset="0"/>
                <a:cs typeface="Times New Roman" pitchFamily="18" charset="0"/>
              </a:rPr>
              <a:t>Стереотип 2</a:t>
            </a:r>
          </a:p>
          <a:p>
            <a:pPr algn="ctr"/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Старшеклассники уже взрослые для </a:t>
            </a:r>
          </a:p>
          <a:p>
            <a:pPr algn="ctr"/>
            <a:r>
              <a:rPr lang="ru-RU" sz="40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геймификации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 к ЕГЭ как готовиться будем?</a:t>
            </a:r>
            <a:endParaRPr lang="ru-RU" sz="4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484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11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41449" y="2055813"/>
            <a:ext cx="6619001" cy="36420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 rot="21516742">
            <a:off x="2636231" y="2353748"/>
            <a:ext cx="6168805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Mistral" panose="03090702030407020403" pitchFamily="66" charset="0"/>
                <a:ea typeface="Calibri" pitchFamily="34" charset="0"/>
                <a:cs typeface="Times New Roman" pitchFamily="18" charset="0"/>
              </a:rPr>
              <a:t>Стереотип 3</a:t>
            </a:r>
          </a:p>
          <a:p>
            <a:pPr algn="ctr"/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Каждый урок </a:t>
            </a:r>
          </a:p>
          <a:p>
            <a:pPr algn="ctr"/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должен быть </a:t>
            </a:r>
            <a:r>
              <a:rPr lang="ru-RU" sz="44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геймифицированным</a:t>
            </a:r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4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16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Заголовок 6"/>
          <p:cNvSpPr txBox="1">
            <a:spLocks/>
          </p:cNvSpPr>
          <p:nvPr/>
        </p:nvSpPr>
        <p:spPr>
          <a:xfrm>
            <a:off x="168577" y="1583733"/>
            <a:ext cx="1130409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ГЕЙМИФИКАЦИЯ – НЕ ПАНАЦЕЯ!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5" name="Содержимое 7"/>
          <p:cNvSpPr txBox="1">
            <a:spLocks/>
          </p:cNvSpPr>
          <p:nvPr/>
        </p:nvSpPr>
        <p:spPr>
          <a:xfrm rot="21337978">
            <a:off x="457606" y="2726780"/>
            <a:ext cx="6915150" cy="1237345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38100" algn="ctr">
              <a:buFont typeface="Arial" panose="020B0604020202020204" pitchFamily="34" charset="0"/>
              <a:buNone/>
            </a:pPr>
            <a:r>
              <a:rPr lang="ru-RU" sz="3600" dirty="0" smtClean="0">
                <a:solidFill>
                  <a:schemeClr val="accent2"/>
                </a:solidFill>
                <a:latin typeface="Mistral" panose="03090702030407020403" pitchFamily="66" charset="0"/>
              </a:rPr>
              <a:t>Ученики хуже воспринимают традиционные формы работы</a:t>
            </a:r>
          </a:p>
          <a:p>
            <a:pPr indent="38100">
              <a:buFont typeface="Arial" panose="020B0604020202020204" pitchFamily="34" charset="0"/>
              <a:buNone/>
            </a:pPr>
            <a:r>
              <a:rPr lang="ru-RU" sz="1800" dirty="0" smtClean="0">
                <a:solidFill>
                  <a:schemeClr val="accent2"/>
                </a:solidFill>
              </a:rPr>
              <a:t> </a:t>
            </a:r>
            <a:endParaRPr lang="ru-RU" sz="1800" dirty="0">
              <a:solidFill>
                <a:schemeClr val="accent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20624" y="3989178"/>
            <a:ext cx="6096000" cy="1077218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indent="38100" algn="ctr">
              <a:buNone/>
            </a:pPr>
            <a:r>
              <a:rPr lang="ru-RU" sz="4000" dirty="0" smtClean="0">
                <a:solidFill>
                  <a:schemeClr val="accent2"/>
                </a:solidFill>
                <a:latin typeface="Mistral" panose="03090702030407020403" pitchFamily="66" charset="0"/>
              </a:rPr>
              <a:t>Ухудшается атмосфера в классе</a:t>
            </a:r>
          </a:p>
          <a:p>
            <a:pPr indent="38100">
              <a:buNone/>
            </a:pPr>
            <a:r>
              <a:rPr lang="ru-RU" sz="2400" dirty="0" smtClean="0">
                <a:solidFill>
                  <a:schemeClr val="accent2"/>
                </a:solidFill>
                <a:latin typeface="Eskal Font4You" pitchFamily="2" charset="0"/>
              </a:rPr>
              <a:t> 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24920" y="5130056"/>
            <a:ext cx="4727576" cy="769441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>
            <a:spAutoFit/>
          </a:bodyPr>
          <a:lstStyle/>
          <a:p>
            <a:r>
              <a:rPr lang="ru-RU" sz="4400" dirty="0" smtClean="0">
                <a:solidFill>
                  <a:schemeClr val="accent2"/>
                </a:solidFill>
                <a:latin typeface="Mistral" panose="03090702030407020403" pitchFamily="66" charset="0"/>
              </a:rPr>
              <a:t>Снижается мотивация</a:t>
            </a:r>
            <a:endParaRPr lang="ru-RU" sz="4400" dirty="0">
              <a:solidFill>
                <a:schemeClr val="accent2"/>
              </a:solidFill>
              <a:latin typeface="Mistral" panose="03090702030407020403" pitchFamily="66" charset="0"/>
            </a:endParaRPr>
          </a:p>
        </p:txBody>
      </p:sp>
      <p:grpSp>
        <p:nvGrpSpPr>
          <p:cNvPr id="8" name="Google Shape;10163;p49"/>
          <p:cNvGrpSpPr/>
          <p:nvPr/>
        </p:nvGrpSpPr>
        <p:grpSpPr>
          <a:xfrm rot="17531472">
            <a:off x="599158" y="2373986"/>
            <a:ext cx="596950" cy="787025"/>
            <a:chOff x="5055688" y="2345363"/>
            <a:chExt cx="596950" cy="787025"/>
          </a:xfrm>
        </p:grpSpPr>
        <p:sp>
          <p:nvSpPr>
            <p:cNvPr id="9" name="Google Shape;10164;p49"/>
            <p:cNvSpPr/>
            <p:nvPr/>
          </p:nvSpPr>
          <p:spPr>
            <a:xfrm>
              <a:off x="5055688" y="2345363"/>
              <a:ext cx="596950" cy="637750"/>
            </a:xfrm>
            <a:custGeom>
              <a:avLst/>
              <a:gdLst/>
              <a:ahLst/>
              <a:cxnLst/>
              <a:rect l="l" t="t" r="r" b="b"/>
              <a:pathLst>
                <a:path w="23878" h="25510" extrusionOk="0">
                  <a:moveTo>
                    <a:pt x="9319" y="13860"/>
                  </a:moveTo>
                  <a:cubicBezTo>
                    <a:pt x="10279" y="12918"/>
                    <a:pt x="12156" y="9044"/>
                    <a:pt x="12266" y="8637"/>
                  </a:cubicBezTo>
                  <a:cubicBezTo>
                    <a:pt x="12592" y="7409"/>
                    <a:pt x="9249" y="5749"/>
                    <a:pt x="10519" y="3419"/>
                  </a:cubicBezTo>
                  <a:cubicBezTo>
                    <a:pt x="12533" y="0"/>
                    <a:pt x="19835" y="6069"/>
                    <a:pt x="21752" y="7569"/>
                  </a:cubicBezTo>
                  <a:cubicBezTo>
                    <a:pt x="23878" y="9234"/>
                    <a:pt x="23674" y="13651"/>
                    <a:pt x="17583" y="11585"/>
                  </a:cubicBezTo>
                  <a:cubicBezTo>
                    <a:pt x="16498" y="11218"/>
                    <a:pt x="14164" y="15657"/>
                    <a:pt x="13602" y="16794"/>
                  </a:cubicBezTo>
                  <a:cubicBezTo>
                    <a:pt x="13602" y="16794"/>
                    <a:pt x="18095" y="21823"/>
                    <a:pt x="16816" y="23698"/>
                  </a:cubicBezTo>
                  <a:cubicBezTo>
                    <a:pt x="15154" y="25510"/>
                    <a:pt x="6064" y="19877"/>
                    <a:pt x="3102" y="16255"/>
                  </a:cubicBezTo>
                  <a:cubicBezTo>
                    <a:pt x="1" y="11903"/>
                    <a:pt x="4271" y="12984"/>
                    <a:pt x="9319" y="13860"/>
                  </a:cubicBezTo>
                </a:path>
              </a:pathLst>
            </a:custGeom>
            <a:solidFill>
              <a:schemeClr val="accent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0165;p49"/>
            <p:cNvSpPr/>
            <p:nvPr/>
          </p:nvSpPr>
          <p:spPr>
            <a:xfrm>
              <a:off x="5070063" y="2817713"/>
              <a:ext cx="263375" cy="314675"/>
            </a:xfrm>
            <a:custGeom>
              <a:avLst/>
              <a:gdLst/>
              <a:ahLst/>
              <a:cxnLst/>
              <a:rect l="l" t="t" r="r" b="b"/>
              <a:pathLst>
                <a:path w="10535" h="12587" extrusionOk="0">
                  <a:moveTo>
                    <a:pt x="5325" y="0"/>
                  </a:moveTo>
                  <a:cubicBezTo>
                    <a:pt x="5124" y="0"/>
                    <a:pt x="4917" y="101"/>
                    <a:pt x="4823" y="334"/>
                  </a:cubicBezTo>
                  <a:cubicBezTo>
                    <a:pt x="3264" y="4210"/>
                    <a:pt x="1396" y="7966"/>
                    <a:pt x="100" y="11946"/>
                  </a:cubicBezTo>
                  <a:cubicBezTo>
                    <a:pt x="0" y="12255"/>
                    <a:pt x="293" y="12586"/>
                    <a:pt x="595" y="12586"/>
                  </a:cubicBezTo>
                  <a:cubicBezTo>
                    <a:pt x="676" y="12586"/>
                    <a:pt x="758" y="12562"/>
                    <a:pt x="833" y="12508"/>
                  </a:cubicBezTo>
                  <a:cubicBezTo>
                    <a:pt x="2567" y="11253"/>
                    <a:pt x="4168" y="9852"/>
                    <a:pt x="5655" y="8312"/>
                  </a:cubicBezTo>
                  <a:cubicBezTo>
                    <a:pt x="7174" y="6740"/>
                    <a:pt x="8626" y="5107"/>
                    <a:pt x="10180" y="3572"/>
                  </a:cubicBezTo>
                  <a:cubicBezTo>
                    <a:pt x="10534" y="3221"/>
                    <a:pt x="10193" y="2721"/>
                    <a:pt x="9809" y="2721"/>
                  </a:cubicBezTo>
                  <a:cubicBezTo>
                    <a:pt x="9697" y="2721"/>
                    <a:pt x="9580" y="2764"/>
                    <a:pt x="9477" y="2866"/>
                  </a:cubicBezTo>
                  <a:cubicBezTo>
                    <a:pt x="6833" y="5479"/>
                    <a:pt x="4463" y="8325"/>
                    <a:pt x="1591" y="10676"/>
                  </a:cubicBezTo>
                  <a:lnTo>
                    <a:pt x="1591" y="10676"/>
                  </a:lnTo>
                  <a:cubicBezTo>
                    <a:pt x="2835" y="7257"/>
                    <a:pt x="4427" y="3973"/>
                    <a:pt x="5784" y="597"/>
                  </a:cubicBezTo>
                  <a:cubicBezTo>
                    <a:pt x="5929" y="237"/>
                    <a:pt x="5634" y="0"/>
                    <a:pt x="53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0166;p49"/>
            <p:cNvSpPr/>
            <p:nvPr/>
          </p:nvSpPr>
          <p:spPr>
            <a:xfrm>
              <a:off x="5331213" y="2401313"/>
              <a:ext cx="305800" cy="196050"/>
            </a:xfrm>
            <a:custGeom>
              <a:avLst/>
              <a:gdLst/>
              <a:ahLst/>
              <a:cxnLst/>
              <a:rect l="l" t="t" r="r" b="b"/>
              <a:pathLst>
                <a:path w="12232" h="7842" extrusionOk="0">
                  <a:moveTo>
                    <a:pt x="701" y="1"/>
                  </a:moveTo>
                  <a:cubicBezTo>
                    <a:pt x="347" y="1"/>
                    <a:pt x="1" y="356"/>
                    <a:pt x="253" y="728"/>
                  </a:cubicBezTo>
                  <a:cubicBezTo>
                    <a:pt x="1483" y="2538"/>
                    <a:pt x="3360" y="3764"/>
                    <a:pt x="5140" y="4973"/>
                  </a:cubicBezTo>
                  <a:cubicBezTo>
                    <a:pt x="7059" y="6279"/>
                    <a:pt x="9065" y="7400"/>
                    <a:pt x="11372" y="7832"/>
                  </a:cubicBezTo>
                  <a:cubicBezTo>
                    <a:pt x="11407" y="7839"/>
                    <a:pt x="11442" y="7842"/>
                    <a:pt x="11475" y="7842"/>
                  </a:cubicBezTo>
                  <a:cubicBezTo>
                    <a:pt x="12027" y="7842"/>
                    <a:pt x="12231" y="6981"/>
                    <a:pt x="11637" y="6871"/>
                  </a:cubicBezTo>
                  <a:cubicBezTo>
                    <a:pt x="9463" y="6465"/>
                    <a:pt x="7578" y="5430"/>
                    <a:pt x="5766" y="4198"/>
                  </a:cubicBezTo>
                  <a:cubicBezTo>
                    <a:pt x="4097" y="3062"/>
                    <a:pt x="2267" y="1925"/>
                    <a:pt x="1114" y="225"/>
                  </a:cubicBezTo>
                  <a:cubicBezTo>
                    <a:pt x="1007" y="66"/>
                    <a:pt x="853" y="1"/>
                    <a:pt x="7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" name="Google Shape;10163;p49"/>
          <p:cNvGrpSpPr/>
          <p:nvPr/>
        </p:nvGrpSpPr>
        <p:grpSpPr>
          <a:xfrm rot="20500268">
            <a:off x="10767117" y="3364684"/>
            <a:ext cx="596950" cy="787025"/>
            <a:chOff x="5055688" y="2345363"/>
            <a:chExt cx="596950" cy="787025"/>
          </a:xfrm>
        </p:grpSpPr>
        <p:sp>
          <p:nvSpPr>
            <p:cNvPr id="13" name="Google Shape;10164;p49"/>
            <p:cNvSpPr/>
            <p:nvPr/>
          </p:nvSpPr>
          <p:spPr>
            <a:xfrm>
              <a:off x="5055688" y="2345363"/>
              <a:ext cx="596950" cy="637750"/>
            </a:xfrm>
            <a:custGeom>
              <a:avLst/>
              <a:gdLst/>
              <a:ahLst/>
              <a:cxnLst/>
              <a:rect l="l" t="t" r="r" b="b"/>
              <a:pathLst>
                <a:path w="23878" h="25510" extrusionOk="0">
                  <a:moveTo>
                    <a:pt x="9319" y="13860"/>
                  </a:moveTo>
                  <a:cubicBezTo>
                    <a:pt x="10279" y="12918"/>
                    <a:pt x="12156" y="9044"/>
                    <a:pt x="12266" y="8637"/>
                  </a:cubicBezTo>
                  <a:cubicBezTo>
                    <a:pt x="12592" y="7409"/>
                    <a:pt x="9249" y="5749"/>
                    <a:pt x="10519" y="3419"/>
                  </a:cubicBezTo>
                  <a:cubicBezTo>
                    <a:pt x="12533" y="0"/>
                    <a:pt x="19835" y="6069"/>
                    <a:pt x="21752" y="7569"/>
                  </a:cubicBezTo>
                  <a:cubicBezTo>
                    <a:pt x="23878" y="9234"/>
                    <a:pt x="23674" y="13651"/>
                    <a:pt x="17583" y="11585"/>
                  </a:cubicBezTo>
                  <a:cubicBezTo>
                    <a:pt x="16498" y="11218"/>
                    <a:pt x="14164" y="15657"/>
                    <a:pt x="13602" y="16794"/>
                  </a:cubicBezTo>
                  <a:cubicBezTo>
                    <a:pt x="13602" y="16794"/>
                    <a:pt x="18095" y="21823"/>
                    <a:pt x="16816" y="23698"/>
                  </a:cubicBezTo>
                  <a:cubicBezTo>
                    <a:pt x="15154" y="25510"/>
                    <a:pt x="6064" y="19877"/>
                    <a:pt x="3102" y="16255"/>
                  </a:cubicBezTo>
                  <a:cubicBezTo>
                    <a:pt x="1" y="11903"/>
                    <a:pt x="4271" y="12984"/>
                    <a:pt x="9319" y="13860"/>
                  </a:cubicBezTo>
                </a:path>
              </a:pathLst>
            </a:custGeom>
            <a:solidFill>
              <a:schemeClr val="accent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0165;p49"/>
            <p:cNvSpPr/>
            <p:nvPr/>
          </p:nvSpPr>
          <p:spPr>
            <a:xfrm>
              <a:off x="5070063" y="2817713"/>
              <a:ext cx="263375" cy="314675"/>
            </a:xfrm>
            <a:custGeom>
              <a:avLst/>
              <a:gdLst/>
              <a:ahLst/>
              <a:cxnLst/>
              <a:rect l="l" t="t" r="r" b="b"/>
              <a:pathLst>
                <a:path w="10535" h="12587" extrusionOk="0">
                  <a:moveTo>
                    <a:pt x="5325" y="0"/>
                  </a:moveTo>
                  <a:cubicBezTo>
                    <a:pt x="5124" y="0"/>
                    <a:pt x="4917" y="101"/>
                    <a:pt x="4823" y="334"/>
                  </a:cubicBezTo>
                  <a:cubicBezTo>
                    <a:pt x="3264" y="4210"/>
                    <a:pt x="1396" y="7966"/>
                    <a:pt x="100" y="11946"/>
                  </a:cubicBezTo>
                  <a:cubicBezTo>
                    <a:pt x="0" y="12255"/>
                    <a:pt x="293" y="12586"/>
                    <a:pt x="595" y="12586"/>
                  </a:cubicBezTo>
                  <a:cubicBezTo>
                    <a:pt x="676" y="12586"/>
                    <a:pt x="758" y="12562"/>
                    <a:pt x="833" y="12508"/>
                  </a:cubicBezTo>
                  <a:cubicBezTo>
                    <a:pt x="2567" y="11253"/>
                    <a:pt x="4168" y="9852"/>
                    <a:pt x="5655" y="8312"/>
                  </a:cubicBezTo>
                  <a:cubicBezTo>
                    <a:pt x="7174" y="6740"/>
                    <a:pt x="8626" y="5107"/>
                    <a:pt x="10180" y="3572"/>
                  </a:cubicBezTo>
                  <a:cubicBezTo>
                    <a:pt x="10534" y="3221"/>
                    <a:pt x="10193" y="2721"/>
                    <a:pt x="9809" y="2721"/>
                  </a:cubicBezTo>
                  <a:cubicBezTo>
                    <a:pt x="9697" y="2721"/>
                    <a:pt x="9580" y="2764"/>
                    <a:pt x="9477" y="2866"/>
                  </a:cubicBezTo>
                  <a:cubicBezTo>
                    <a:pt x="6833" y="5479"/>
                    <a:pt x="4463" y="8325"/>
                    <a:pt x="1591" y="10676"/>
                  </a:cubicBezTo>
                  <a:lnTo>
                    <a:pt x="1591" y="10676"/>
                  </a:lnTo>
                  <a:cubicBezTo>
                    <a:pt x="2835" y="7257"/>
                    <a:pt x="4427" y="3973"/>
                    <a:pt x="5784" y="597"/>
                  </a:cubicBezTo>
                  <a:cubicBezTo>
                    <a:pt x="5929" y="237"/>
                    <a:pt x="5634" y="0"/>
                    <a:pt x="53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0166;p49"/>
            <p:cNvSpPr/>
            <p:nvPr/>
          </p:nvSpPr>
          <p:spPr>
            <a:xfrm>
              <a:off x="5331213" y="2401313"/>
              <a:ext cx="305800" cy="196050"/>
            </a:xfrm>
            <a:custGeom>
              <a:avLst/>
              <a:gdLst/>
              <a:ahLst/>
              <a:cxnLst/>
              <a:rect l="l" t="t" r="r" b="b"/>
              <a:pathLst>
                <a:path w="12232" h="7842" extrusionOk="0">
                  <a:moveTo>
                    <a:pt x="701" y="1"/>
                  </a:moveTo>
                  <a:cubicBezTo>
                    <a:pt x="347" y="1"/>
                    <a:pt x="1" y="356"/>
                    <a:pt x="253" y="728"/>
                  </a:cubicBezTo>
                  <a:cubicBezTo>
                    <a:pt x="1483" y="2538"/>
                    <a:pt x="3360" y="3764"/>
                    <a:pt x="5140" y="4973"/>
                  </a:cubicBezTo>
                  <a:cubicBezTo>
                    <a:pt x="7059" y="6279"/>
                    <a:pt x="9065" y="7400"/>
                    <a:pt x="11372" y="7832"/>
                  </a:cubicBezTo>
                  <a:cubicBezTo>
                    <a:pt x="11407" y="7839"/>
                    <a:pt x="11442" y="7842"/>
                    <a:pt x="11475" y="7842"/>
                  </a:cubicBezTo>
                  <a:cubicBezTo>
                    <a:pt x="12027" y="7842"/>
                    <a:pt x="12231" y="6981"/>
                    <a:pt x="11637" y="6871"/>
                  </a:cubicBezTo>
                  <a:cubicBezTo>
                    <a:pt x="9463" y="6465"/>
                    <a:pt x="7578" y="5430"/>
                    <a:pt x="5766" y="4198"/>
                  </a:cubicBezTo>
                  <a:cubicBezTo>
                    <a:pt x="4097" y="3062"/>
                    <a:pt x="2267" y="1925"/>
                    <a:pt x="1114" y="225"/>
                  </a:cubicBezTo>
                  <a:cubicBezTo>
                    <a:pt x="1007" y="66"/>
                    <a:pt x="853" y="1"/>
                    <a:pt x="7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" name="Google Shape;10163;p49"/>
          <p:cNvGrpSpPr/>
          <p:nvPr/>
        </p:nvGrpSpPr>
        <p:grpSpPr>
          <a:xfrm rot="19979332">
            <a:off x="3715355" y="4490136"/>
            <a:ext cx="596950" cy="787025"/>
            <a:chOff x="5055688" y="2345363"/>
            <a:chExt cx="596950" cy="787025"/>
          </a:xfrm>
        </p:grpSpPr>
        <p:sp>
          <p:nvSpPr>
            <p:cNvPr id="17" name="Google Shape;10164;p49"/>
            <p:cNvSpPr/>
            <p:nvPr/>
          </p:nvSpPr>
          <p:spPr>
            <a:xfrm>
              <a:off x="5055688" y="2345363"/>
              <a:ext cx="596950" cy="637750"/>
            </a:xfrm>
            <a:custGeom>
              <a:avLst/>
              <a:gdLst/>
              <a:ahLst/>
              <a:cxnLst/>
              <a:rect l="l" t="t" r="r" b="b"/>
              <a:pathLst>
                <a:path w="23878" h="25510" extrusionOk="0">
                  <a:moveTo>
                    <a:pt x="9319" y="13860"/>
                  </a:moveTo>
                  <a:cubicBezTo>
                    <a:pt x="10279" y="12918"/>
                    <a:pt x="12156" y="9044"/>
                    <a:pt x="12266" y="8637"/>
                  </a:cubicBezTo>
                  <a:cubicBezTo>
                    <a:pt x="12592" y="7409"/>
                    <a:pt x="9249" y="5749"/>
                    <a:pt x="10519" y="3419"/>
                  </a:cubicBezTo>
                  <a:cubicBezTo>
                    <a:pt x="12533" y="0"/>
                    <a:pt x="19835" y="6069"/>
                    <a:pt x="21752" y="7569"/>
                  </a:cubicBezTo>
                  <a:cubicBezTo>
                    <a:pt x="23878" y="9234"/>
                    <a:pt x="23674" y="13651"/>
                    <a:pt x="17583" y="11585"/>
                  </a:cubicBezTo>
                  <a:cubicBezTo>
                    <a:pt x="16498" y="11218"/>
                    <a:pt x="14164" y="15657"/>
                    <a:pt x="13602" y="16794"/>
                  </a:cubicBezTo>
                  <a:cubicBezTo>
                    <a:pt x="13602" y="16794"/>
                    <a:pt x="18095" y="21823"/>
                    <a:pt x="16816" y="23698"/>
                  </a:cubicBezTo>
                  <a:cubicBezTo>
                    <a:pt x="15154" y="25510"/>
                    <a:pt x="6064" y="19877"/>
                    <a:pt x="3102" y="16255"/>
                  </a:cubicBezTo>
                  <a:cubicBezTo>
                    <a:pt x="1" y="11903"/>
                    <a:pt x="4271" y="12984"/>
                    <a:pt x="9319" y="13860"/>
                  </a:cubicBezTo>
                </a:path>
              </a:pathLst>
            </a:custGeom>
            <a:solidFill>
              <a:schemeClr val="accent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0165;p49"/>
            <p:cNvSpPr/>
            <p:nvPr/>
          </p:nvSpPr>
          <p:spPr>
            <a:xfrm>
              <a:off x="5070063" y="2817713"/>
              <a:ext cx="263375" cy="314675"/>
            </a:xfrm>
            <a:custGeom>
              <a:avLst/>
              <a:gdLst/>
              <a:ahLst/>
              <a:cxnLst/>
              <a:rect l="l" t="t" r="r" b="b"/>
              <a:pathLst>
                <a:path w="10535" h="12587" extrusionOk="0">
                  <a:moveTo>
                    <a:pt x="5325" y="0"/>
                  </a:moveTo>
                  <a:cubicBezTo>
                    <a:pt x="5124" y="0"/>
                    <a:pt x="4917" y="101"/>
                    <a:pt x="4823" y="334"/>
                  </a:cubicBezTo>
                  <a:cubicBezTo>
                    <a:pt x="3264" y="4210"/>
                    <a:pt x="1396" y="7966"/>
                    <a:pt x="100" y="11946"/>
                  </a:cubicBezTo>
                  <a:cubicBezTo>
                    <a:pt x="0" y="12255"/>
                    <a:pt x="293" y="12586"/>
                    <a:pt x="595" y="12586"/>
                  </a:cubicBezTo>
                  <a:cubicBezTo>
                    <a:pt x="676" y="12586"/>
                    <a:pt x="758" y="12562"/>
                    <a:pt x="833" y="12508"/>
                  </a:cubicBezTo>
                  <a:cubicBezTo>
                    <a:pt x="2567" y="11253"/>
                    <a:pt x="4168" y="9852"/>
                    <a:pt x="5655" y="8312"/>
                  </a:cubicBezTo>
                  <a:cubicBezTo>
                    <a:pt x="7174" y="6740"/>
                    <a:pt x="8626" y="5107"/>
                    <a:pt x="10180" y="3572"/>
                  </a:cubicBezTo>
                  <a:cubicBezTo>
                    <a:pt x="10534" y="3221"/>
                    <a:pt x="10193" y="2721"/>
                    <a:pt x="9809" y="2721"/>
                  </a:cubicBezTo>
                  <a:cubicBezTo>
                    <a:pt x="9697" y="2721"/>
                    <a:pt x="9580" y="2764"/>
                    <a:pt x="9477" y="2866"/>
                  </a:cubicBezTo>
                  <a:cubicBezTo>
                    <a:pt x="6833" y="5479"/>
                    <a:pt x="4463" y="8325"/>
                    <a:pt x="1591" y="10676"/>
                  </a:cubicBezTo>
                  <a:lnTo>
                    <a:pt x="1591" y="10676"/>
                  </a:lnTo>
                  <a:cubicBezTo>
                    <a:pt x="2835" y="7257"/>
                    <a:pt x="4427" y="3973"/>
                    <a:pt x="5784" y="597"/>
                  </a:cubicBezTo>
                  <a:cubicBezTo>
                    <a:pt x="5929" y="237"/>
                    <a:pt x="5634" y="0"/>
                    <a:pt x="53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0166;p49"/>
            <p:cNvSpPr/>
            <p:nvPr/>
          </p:nvSpPr>
          <p:spPr>
            <a:xfrm>
              <a:off x="5331213" y="2401313"/>
              <a:ext cx="305800" cy="196050"/>
            </a:xfrm>
            <a:custGeom>
              <a:avLst/>
              <a:gdLst/>
              <a:ahLst/>
              <a:cxnLst/>
              <a:rect l="l" t="t" r="r" b="b"/>
              <a:pathLst>
                <a:path w="12232" h="7842" extrusionOk="0">
                  <a:moveTo>
                    <a:pt x="701" y="1"/>
                  </a:moveTo>
                  <a:cubicBezTo>
                    <a:pt x="347" y="1"/>
                    <a:pt x="1" y="356"/>
                    <a:pt x="253" y="728"/>
                  </a:cubicBezTo>
                  <a:cubicBezTo>
                    <a:pt x="1483" y="2538"/>
                    <a:pt x="3360" y="3764"/>
                    <a:pt x="5140" y="4973"/>
                  </a:cubicBezTo>
                  <a:cubicBezTo>
                    <a:pt x="7059" y="6279"/>
                    <a:pt x="9065" y="7400"/>
                    <a:pt x="11372" y="7832"/>
                  </a:cubicBezTo>
                  <a:cubicBezTo>
                    <a:pt x="11407" y="7839"/>
                    <a:pt x="11442" y="7842"/>
                    <a:pt x="11475" y="7842"/>
                  </a:cubicBezTo>
                  <a:cubicBezTo>
                    <a:pt x="12027" y="7842"/>
                    <a:pt x="12231" y="6981"/>
                    <a:pt x="11637" y="6871"/>
                  </a:cubicBezTo>
                  <a:cubicBezTo>
                    <a:pt x="9463" y="6465"/>
                    <a:pt x="7578" y="5430"/>
                    <a:pt x="5766" y="4198"/>
                  </a:cubicBezTo>
                  <a:cubicBezTo>
                    <a:pt x="4097" y="3062"/>
                    <a:pt x="2267" y="1925"/>
                    <a:pt x="1114" y="225"/>
                  </a:cubicBezTo>
                  <a:cubicBezTo>
                    <a:pt x="1007" y="66"/>
                    <a:pt x="853" y="1"/>
                    <a:pt x="7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643981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40985" y="1571529"/>
            <a:ext cx="6096541" cy="830997"/>
          </a:xfrm>
          <a:prstGeom prst="rect">
            <a:avLst/>
          </a:prstGeom>
          <a:ln w="38100">
            <a:solidFill>
              <a:schemeClr val="accent2"/>
            </a:solidFill>
          </a:ln>
        </p:spPr>
        <p:txBody>
          <a:bodyPr wrap="none">
            <a:spAutoFit/>
          </a:bodyPr>
          <a:lstStyle/>
          <a:p>
            <a:r>
              <a:rPr lang="ru-RU" sz="4800" dirty="0" smtClean="0">
                <a:solidFill>
                  <a:schemeClr val="accent2"/>
                </a:solidFill>
                <a:latin typeface="Arial Black" pitchFamily="34" charset="0"/>
              </a:rPr>
              <a:t>ЧТО ПОЧИТАТЬ?</a:t>
            </a:r>
            <a:endParaRPr lang="ru-RU" sz="4800" dirty="0">
              <a:solidFill>
                <a:schemeClr val="accent2"/>
              </a:solidFill>
              <a:latin typeface="Arial Black" pitchFamily="34" charset="0"/>
            </a:endParaRPr>
          </a:p>
        </p:txBody>
      </p:sp>
      <p:pic>
        <p:nvPicPr>
          <p:cNvPr id="3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4752" y="2577393"/>
            <a:ext cx="2970857" cy="3493008"/>
          </a:xfrm>
          <a:prstGeom prst="rect">
            <a:avLst/>
          </a:prstGeom>
          <a:noFill/>
        </p:spPr>
      </p:pic>
      <p:pic>
        <p:nvPicPr>
          <p:cNvPr id="4" name="Picture 3" descr="C:\Users\Нефоменко\Downloads\2024102812009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70728" y="2791206"/>
            <a:ext cx="2076152" cy="2076152"/>
          </a:xfrm>
          <a:prstGeom prst="rect">
            <a:avLst/>
          </a:prstGeom>
          <a:noFill/>
        </p:spPr>
      </p:pic>
      <p:pic>
        <p:nvPicPr>
          <p:cNvPr id="5" name="Picture 4" descr="C:\Users\Нефоменко\Downloads\1011038096-edited-free (carve.photos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10733" y="2691884"/>
            <a:ext cx="2244019" cy="3264027"/>
          </a:xfrm>
          <a:prstGeom prst="rect">
            <a:avLst/>
          </a:prstGeom>
          <a:noFill/>
        </p:spPr>
      </p:pic>
      <p:pic>
        <p:nvPicPr>
          <p:cNvPr id="6" name="Picture 5" descr="C:\Users\Нефоменко\Downloads\6450745644-edited-free (carve.photos)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2195" y="2691884"/>
            <a:ext cx="2297581" cy="314020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8965515" y="5001089"/>
            <a:ext cx="248657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ko-KR" sz="2400" b="1" dirty="0" smtClean="0">
                <a:solidFill>
                  <a:schemeClr val="accent6">
                    <a:lumMod val="90000"/>
                    <a:lumOff val="1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ПОЛЕЗНАЯ </a:t>
            </a:r>
          </a:p>
          <a:p>
            <a:pPr algn="ctr"/>
            <a:r>
              <a:rPr lang="ru-RU" altLang="ko-KR" sz="2400" b="1" dirty="0" smtClean="0">
                <a:solidFill>
                  <a:schemeClr val="accent6">
                    <a:lumMod val="90000"/>
                    <a:lumOff val="1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ЛИТЕРАТУРА</a:t>
            </a:r>
            <a:endParaRPr lang="ko-KR" altLang="en-US" sz="2400" b="1" dirty="0">
              <a:solidFill>
                <a:schemeClr val="accent6">
                  <a:lumMod val="90000"/>
                  <a:lumOff val="1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393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5C6D8A6-AE9E-4808-9933-509767BC34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FFA9353-472A-4E6D-A9B4-11D768095F48}"/>
              </a:ext>
            </a:extLst>
          </p:cNvPr>
          <p:cNvSpPr txBox="1"/>
          <p:nvPr/>
        </p:nvSpPr>
        <p:spPr>
          <a:xfrm>
            <a:off x="0" y="5451322"/>
            <a:ext cx="6991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Спикер: Селецкая Анастасия Андреевна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216815C6-3AD0-46E6-A74A-1967BD91AF50}"/>
              </a:ext>
            </a:extLst>
          </p:cNvPr>
          <p:cNvSpPr txBox="1">
            <a:spLocks/>
          </p:cNvSpPr>
          <p:nvPr/>
        </p:nvSpPr>
        <p:spPr>
          <a:xfrm>
            <a:off x="226044" y="2412630"/>
            <a:ext cx="6810103" cy="17883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4000" dirty="0" smtClean="0">
                <a:latin typeface="Arial Black" pitchFamily="34" charset="0"/>
              </a:rPr>
              <a:t>ГЕЙМИФИЦИРУЙ ЭТО:</a:t>
            </a:r>
            <a:endParaRPr lang="ru-RU" sz="4000" dirty="0">
              <a:latin typeface="Arial Black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ru-RU" sz="3200" dirty="0" smtClean="0">
                <a:solidFill>
                  <a:schemeClr val="accent5"/>
                </a:solidFill>
                <a:latin typeface="Arial Black" panose="020B0A04020102020204" pitchFamily="34" charset="0"/>
              </a:rPr>
              <a:t>как превратить урок в игру</a:t>
            </a:r>
            <a:endParaRPr lang="ru-RU" sz="2400" dirty="0">
              <a:solidFill>
                <a:schemeClr val="accent5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1324681">
            <a:off x="1528596" y="3998476"/>
            <a:ext cx="4204997" cy="830997"/>
          </a:xfrm>
          <a:prstGeom prst="rect">
            <a:avLst/>
          </a:prstGeom>
          <a:noFill/>
          <a:ln w="38100">
            <a:solidFill>
              <a:schemeClr val="accent2"/>
            </a:solidFill>
            <a:prstDash val="dash"/>
          </a:ln>
        </p:spPr>
        <p:txBody>
          <a:bodyPr wrap="none">
            <a:spAutoFit/>
          </a:bodyPr>
          <a:lstStyle/>
          <a:p>
            <a:r>
              <a:rPr lang="ru-RU" sz="4800" dirty="0" smtClean="0">
                <a:solidFill>
                  <a:schemeClr val="accent2"/>
                </a:solidFill>
                <a:latin typeface="Mistral" panose="03090702030407020403" pitchFamily="66" charset="0"/>
                <a:cs typeface="Narkisim" pitchFamily="34" charset="-79"/>
              </a:rPr>
              <a:t>и не перестараться</a:t>
            </a:r>
            <a:endParaRPr lang="ru-RU" sz="4800" dirty="0">
              <a:solidFill>
                <a:schemeClr val="accent2"/>
              </a:solidFill>
              <a:latin typeface="Mistral" panose="03090702030407020403" pitchFamily="66" charset="0"/>
              <a:cs typeface="Narkisim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24867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5C6D8A6-AE9E-4808-9933-509767BC34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 txBox="1">
            <a:spLocks/>
          </p:cNvSpPr>
          <p:nvPr/>
        </p:nvSpPr>
        <p:spPr>
          <a:xfrm>
            <a:off x="284303" y="1683275"/>
            <a:ext cx="6348145" cy="935778"/>
          </a:xfrm>
          <a:prstGeom prst="rect">
            <a:avLst/>
          </a:prstGeom>
          <a:ln w="38100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 smtClean="0">
                <a:solidFill>
                  <a:srgbClr val="0070C0"/>
                </a:solidFill>
                <a:latin typeface="Arial Black" pitchFamily="34" charset="0"/>
              </a:rPr>
              <a:t>МОЗГОВОЙ ШТУРМ</a:t>
            </a:r>
            <a:endParaRPr lang="ru-RU" dirty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 rot="21074845">
            <a:off x="-179215" y="3596460"/>
            <a:ext cx="803116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ru-RU" sz="5400" dirty="0" smtClean="0">
                <a:latin typeface="Mistral" panose="03090702030407020403" pitchFamily="66" charset="0"/>
              </a:rPr>
              <a:t>Какие настольные игры вы знаете?</a:t>
            </a:r>
            <a:endParaRPr lang="ru-RU" sz="5400" dirty="0">
              <a:latin typeface="Mistral" panose="03090702030407020403" pitchFamily="66" charset="0"/>
            </a:endParaRPr>
          </a:p>
        </p:txBody>
      </p:sp>
      <p:pic>
        <p:nvPicPr>
          <p:cNvPr id="4" name="Picture 6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52837" y="3363699"/>
            <a:ext cx="4626599" cy="285390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grpSp>
        <p:nvGrpSpPr>
          <p:cNvPr id="5" name="Google Shape;10163;p49"/>
          <p:cNvGrpSpPr/>
          <p:nvPr/>
        </p:nvGrpSpPr>
        <p:grpSpPr>
          <a:xfrm rot="17531472">
            <a:off x="9098290" y="2650536"/>
            <a:ext cx="596950" cy="787025"/>
            <a:chOff x="5055688" y="2345363"/>
            <a:chExt cx="596950" cy="787025"/>
          </a:xfrm>
        </p:grpSpPr>
        <p:sp>
          <p:nvSpPr>
            <p:cNvPr id="6" name="Google Shape;10164;p49"/>
            <p:cNvSpPr/>
            <p:nvPr/>
          </p:nvSpPr>
          <p:spPr>
            <a:xfrm>
              <a:off x="5055688" y="2345363"/>
              <a:ext cx="596950" cy="637750"/>
            </a:xfrm>
            <a:custGeom>
              <a:avLst/>
              <a:gdLst/>
              <a:ahLst/>
              <a:cxnLst/>
              <a:rect l="l" t="t" r="r" b="b"/>
              <a:pathLst>
                <a:path w="23878" h="25510" extrusionOk="0">
                  <a:moveTo>
                    <a:pt x="9319" y="13860"/>
                  </a:moveTo>
                  <a:cubicBezTo>
                    <a:pt x="10279" y="12918"/>
                    <a:pt x="12156" y="9044"/>
                    <a:pt x="12266" y="8637"/>
                  </a:cubicBezTo>
                  <a:cubicBezTo>
                    <a:pt x="12592" y="7409"/>
                    <a:pt x="9249" y="5749"/>
                    <a:pt x="10519" y="3419"/>
                  </a:cubicBezTo>
                  <a:cubicBezTo>
                    <a:pt x="12533" y="0"/>
                    <a:pt x="19835" y="6069"/>
                    <a:pt x="21752" y="7569"/>
                  </a:cubicBezTo>
                  <a:cubicBezTo>
                    <a:pt x="23878" y="9234"/>
                    <a:pt x="23674" y="13651"/>
                    <a:pt x="17583" y="11585"/>
                  </a:cubicBezTo>
                  <a:cubicBezTo>
                    <a:pt x="16498" y="11218"/>
                    <a:pt x="14164" y="15657"/>
                    <a:pt x="13602" y="16794"/>
                  </a:cubicBezTo>
                  <a:cubicBezTo>
                    <a:pt x="13602" y="16794"/>
                    <a:pt x="18095" y="21823"/>
                    <a:pt x="16816" y="23698"/>
                  </a:cubicBezTo>
                  <a:cubicBezTo>
                    <a:pt x="15154" y="25510"/>
                    <a:pt x="6064" y="19877"/>
                    <a:pt x="3102" y="16255"/>
                  </a:cubicBezTo>
                  <a:cubicBezTo>
                    <a:pt x="1" y="11903"/>
                    <a:pt x="4271" y="12984"/>
                    <a:pt x="9319" y="13860"/>
                  </a:cubicBezTo>
                </a:path>
              </a:pathLst>
            </a:custGeom>
            <a:solidFill>
              <a:schemeClr val="accent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0165;p49"/>
            <p:cNvSpPr/>
            <p:nvPr/>
          </p:nvSpPr>
          <p:spPr>
            <a:xfrm>
              <a:off x="5070063" y="2817713"/>
              <a:ext cx="263375" cy="314675"/>
            </a:xfrm>
            <a:custGeom>
              <a:avLst/>
              <a:gdLst/>
              <a:ahLst/>
              <a:cxnLst/>
              <a:rect l="l" t="t" r="r" b="b"/>
              <a:pathLst>
                <a:path w="10535" h="12587" extrusionOk="0">
                  <a:moveTo>
                    <a:pt x="5325" y="0"/>
                  </a:moveTo>
                  <a:cubicBezTo>
                    <a:pt x="5124" y="0"/>
                    <a:pt x="4917" y="101"/>
                    <a:pt x="4823" y="334"/>
                  </a:cubicBezTo>
                  <a:cubicBezTo>
                    <a:pt x="3264" y="4210"/>
                    <a:pt x="1396" y="7966"/>
                    <a:pt x="100" y="11946"/>
                  </a:cubicBezTo>
                  <a:cubicBezTo>
                    <a:pt x="0" y="12255"/>
                    <a:pt x="293" y="12586"/>
                    <a:pt x="595" y="12586"/>
                  </a:cubicBezTo>
                  <a:cubicBezTo>
                    <a:pt x="676" y="12586"/>
                    <a:pt x="758" y="12562"/>
                    <a:pt x="833" y="12508"/>
                  </a:cubicBezTo>
                  <a:cubicBezTo>
                    <a:pt x="2567" y="11253"/>
                    <a:pt x="4168" y="9852"/>
                    <a:pt x="5655" y="8312"/>
                  </a:cubicBezTo>
                  <a:cubicBezTo>
                    <a:pt x="7174" y="6740"/>
                    <a:pt x="8626" y="5107"/>
                    <a:pt x="10180" y="3572"/>
                  </a:cubicBezTo>
                  <a:cubicBezTo>
                    <a:pt x="10534" y="3221"/>
                    <a:pt x="10193" y="2721"/>
                    <a:pt x="9809" y="2721"/>
                  </a:cubicBezTo>
                  <a:cubicBezTo>
                    <a:pt x="9697" y="2721"/>
                    <a:pt x="9580" y="2764"/>
                    <a:pt x="9477" y="2866"/>
                  </a:cubicBezTo>
                  <a:cubicBezTo>
                    <a:pt x="6833" y="5479"/>
                    <a:pt x="4463" y="8325"/>
                    <a:pt x="1591" y="10676"/>
                  </a:cubicBezTo>
                  <a:lnTo>
                    <a:pt x="1591" y="10676"/>
                  </a:lnTo>
                  <a:cubicBezTo>
                    <a:pt x="2835" y="7257"/>
                    <a:pt x="4427" y="3973"/>
                    <a:pt x="5784" y="597"/>
                  </a:cubicBezTo>
                  <a:cubicBezTo>
                    <a:pt x="5929" y="237"/>
                    <a:pt x="5634" y="0"/>
                    <a:pt x="53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0166;p49"/>
            <p:cNvSpPr/>
            <p:nvPr/>
          </p:nvSpPr>
          <p:spPr>
            <a:xfrm>
              <a:off x="5331213" y="2401313"/>
              <a:ext cx="305800" cy="196050"/>
            </a:xfrm>
            <a:custGeom>
              <a:avLst/>
              <a:gdLst/>
              <a:ahLst/>
              <a:cxnLst/>
              <a:rect l="l" t="t" r="r" b="b"/>
              <a:pathLst>
                <a:path w="12232" h="7842" extrusionOk="0">
                  <a:moveTo>
                    <a:pt x="701" y="1"/>
                  </a:moveTo>
                  <a:cubicBezTo>
                    <a:pt x="347" y="1"/>
                    <a:pt x="1" y="356"/>
                    <a:pt x="253" y="728"/>
                  </a:cubicBezTo>
                  <a:cubicBezTo>
                    <a:pt x="1483" y="2538"/>
                    <a:pt x="3360" y="3764"/>
                    <a:pt x="5140" y="4973"/>
                  </a:cubicBezTo>
                  <a:cubicBezTo>
                    <a:pt x="7059" y="6279"/>
                    <a:pt x="9065" y="7400"/>
                    <a:pt x="11372" y="7832"/>
                  </a:cubicBezTo>
                  <a:cubicBezTo>
                    <a:pt x="11407" y="7839"/>
                    <a:pt x="11442" y="7842"/>
                    <a:pt x="11475" y="7842"/>
                  </a:cubicBezTo>
                  <a:cubicBezTo>
                    <a:pt x="12027" y="7842"/>
                    <a:pt x="12231" y="6981"/>
                    <a:pt x="11637" y="6871"/>
                  </a:cubicBezTo>
                  <a:cubicBezTo>
                    <a:pt x="9463" y="6465"/>
                    <a:pt x="7578" y="5430"/>
                    <a:pt x="5766" y="4198"/>
                  </a:cubicBezTo>
                  <a:cubicBezTo>
                    <a:pt x="4097" y="3062"/>
                    <a:pt x="2267" y="1925"/>
                    <a:pt x="1114" y="225"/>
                  </a:cubicBezTo>
                  <a:cubicBezTo>
                    <a:pt x="1007" y="66"/>
                    <a:pt x="853" y="1"/>
                    <a:pt x="7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209978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5C6D8A6-AE9E-4808-9933-509767BC34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 txBox="1">
            <a:spLocks/>
          </p:cNvSpPr>
          <p:nvPr/>
        </p:nvSpPr>
        <p:spPr>
          <a:xfrm>
            <a:off x="274144" y="1742883"/>
            <a:ext cx="10839450" cy="112299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>
                <a:solidFill>
                  <a:schemeClr val="accent2"/>
                </a:solidFill>
                <a:latin typeface="Arial Black" pitchFamily="34" charset="0"/>
              </a:rPr>
              <a:t>ЗАДАНИЕ </a:t>
            </a:r>
          </a:p>
          <a:p>
            <a:r>
              <a:rPr lang="ru-RU" sz="4000" dirty="0" smtClean="0">
                <a:solidFill>
                  <a:schemeClr val="accent2"/>
                </a:solidFill>
                <a:latin typeface="Arial Black" pitchFamily="34" charset="0"/>
              </a:rPr>
              <a:t>ПРАКТИЧЕСКОЙ </a:t>
            </a:r>
          </a:p>
          <a:p>
            <a:r>
              <a:rPr lang="ru-RU" sz="4000" dirty="0" smtClean="0">
                <a:solidFill>
                  <a:schemeClr val="accent2"/>
                </a:solidFill>
                <a:latin typeface="Arial Black" pitchFamily="34" charset="0"/>
              </a:rPr>
              <a:t>ЧАСТИ:</a:t>
            </a:r>
            <a:endParaRPr lang="ru-RU" sz="4000" dirty="0">
              <a:solidFill>
                <a:schemeClr val="accent2"/>
              </a:solidFill>
              <a:latin typeface="Arial Black" pitchFamily="34" charset="0"/>
            </a:endParaRPr>
          </a:p>
        </p:txBody>
      </p:sp>
      <p:sp>
        <p:nvSpPr>
          <p:cNvPr id="3" name="Текст 2"/>
          <p:cNvSpPr txBox="1">
            <a:spLocks/>
          </p:cNvSpPr>
          <p:nvPr/>
        </p:nvSpPr>
        <p:spPr>
          <a:xfrm rot="647934">
            <a:off x="878906" y="3889761"/>
            <a:ext cx="4833900" cy="1881228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  <a:latin typeface="Mistral" panose="03090702030407020403" pitchFamily="66" charset="0"/>
              </a:rPr>
              <a:t>С помощью </a:t>
            </a:r>
            <a:r>
              <a:rPr lang="ru-RU" sz="4000" dirty="0" err="1" smtClean="0">
                <a:solidFill>
                  <a:schemeClr val="accent5">
                    <a:lumMod val="50000"/>
                  </a:schemeClr>
                </a:solidFill>
                <a:latin typeface="Mistral" panose="03090702030407020403" pitchFamily="66" charset="0"/>
              </a:rPr>
              <a:t>нейросети</a:t>
            </a:r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  <a:latin typeface="Mistral" panose="03090702030407020403" pitchFamily="66" charset="0"/>
              </a:rPr>
              <a:t> создать  настольную игру для урока биологии</a:t>
            </a:r>
            <a:endParaRPr lang="ru-RU" sz="4000" dirty="0">
              <a:solidFill>
                <a:schemeClr val="accent5">
                  <a:lumMod val="50000"/>
                </a:schemeClr>
              </a:solidFill>
              <a:latin typeface="Mistral" panose="03090702030407020403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81844" y="3765110"/>
            <a:ext cx="5510156" cy="2593018"/>
          </a:xfrm>
          <a:prstGeom prst="rect">
            <a:avLst/>
          </a:prstGeom>
          <a:solidFill>
            <a:srgbClr val="159CAF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ru-RU" sz="11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Выбрать  раздел или тему урока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Выбрать настольную игру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Сгенерировать  урок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Представить  коллегам</a:t>
            </a:r>
          </a:p>
          <a:p>
            <a:pPr algn="ctr"/>
            <a:endParaRPr lang="ru-RU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52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5C6D8A6-AE9E-4808-9933-509767BC34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FFA9353-472A-4E6D-A9B4-11D768095F48}"/>
              </a:ext>
            </a:extLst>
          </p:cNvPr>
          <p:cNvSpPr txBox="1"/>
          <p:nvPr/>
        </p:nvSpPr>
        <p:spPr>
          <a:xfrm>
            <a:off x="0" y="5451322"/>
            <a:ext cx="6991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Спикер: Селецкая Анастасия Андреевна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216815C6-3AD0-46E6-A74A-1967BD91AF50}"/>
              </a:ext>
            </a:extLst>
          </p:cNvPr>
          <p:cNvSpPr txBox="1">
            <a:spLocks/>
          </p:cNvSpPr>
          <p:nvPr/>
        </p:nvSpPr>
        <p:spPr>
          <a:xfrm>
            <a:off x="226044" y="2412630"/>
            <a:ext cx="6810103" cy="17883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4000" dirty="0" smtClean="0">
                <a:latin typeface="Arial Black" pitchFamily="34" charset="0"/>
              </a:rPr>
              <a:t>ГЕЙМИФИЦИРУЙ ЭТО:</a:t>
            </a:r>
            <a:endParaRPr lang="ru-RU" sz="4000" dirty="0">
              <a:latin typeface="Arial Black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ru-RU" sz="3200" dirty="0" smtClean="0">
                <a:solidFill>
                  <a:schemeClr val="accent5"/>
                </a:solidFill>
                <a:latin typeface="Arial Black" panose="020B0A04020102020204" pitchFamily="34" charset="0"/>
              </a:rPr>
              <a:t>как превратить урок в игру</a:t>
            </a:r>
            <a:endParaRPr lang="ru-RU" sz="2400" dirty="0">
              <a:solidFill>
                <a:schemeClr val="accent5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1324681">
            <a:off x="1528596" y="3998476"/>
            <a:ext cx="4204997" cy="830997"/>
          </a:xfrm>
          <a:prstGeom prst="rect">
            <a:avLst/>
          </a:prstGeom>
          <a:noFill/>
          <a:ln w="38100">
            <a:solidFill>
              <a:schemeClr val="accent2"/>
            </a:solidFill>
            <a:prstDash val="dash"/>
          </a:ln>
        </p:spPr>
        <p:txBody>
          <a:bodyPr wrap="none">
            <a:spAutoFit/>
          </a:bodyPr>
          <a:lstStyle/>
          <a:p>
            <a:r>
              <a:rPr lang="ru-RU" sz="4800" dirty="0" smtClean="0">
                <a:solidFill>
                  <a:schemeClr val="accent2"/>
                </a:solidFill>
                <a:latin typeface="Mistral" panose="03090702030407020403" pitchFamily="66" charset="0"/>
                <a:cs typeface="Narkisim" pitchFamily="34" charset="-79"/>
              </a:rPr>
              <a:t>и не перестараться</a:t>
            </a:r>
            <a:endParaRPr lang="ru-RU" sz="4800" dirty="0">
              <a:solidFill>
                <a:schemeClr val="accent2"/>
              </a:solidFill>
              <a:latin typeface="Mistral" panose="03090702030407020403" pitchFamily="66" charset="0"/>
              <a:cs typeface="Narkisim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745279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5C6D8A6-AE9E-4808-9933-509767BC34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584538" y="1641536"/>
            <a:ext cx="6384299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ИГРА-СИМУЛЯТОР</a:t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21304717">
            <a:off x="958971" y="2090731"/>
            <a:ext cx="541597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6600" dirty="0" smtClean="0">
                <a:solidFill>
                  <a:srgbClr val="00B050"/>
                </a:solidFill>
                <a:latin typeface="Mistral" panose="03090702030407020403" pitchFamily="66" charset="0"/>
                <a:ea typeface="+mj-ea"/>
                <a:cs typeface="+mj-cs"/>
              </a:rPr>
              <a:t>«</a:t>
            </a:r>
            <a:r>
              <a:rPr lang="ru-RU" sz="6600" dirty="0">
                <a:solidFill>
                  <a:srgbClr val="00B050"/>
                </a:solidFill>
                <a:latin typeface="Mistral" panose="03090702030407020403" pitchFamily="66" charset="0"/>
                <a:ea typeface="+mj-ea"/>
                <a:cs typeface="+mj-cs"/>
              </a:rPr>
              <a:t>Спаси планету</a:t>
            </a:r>
            <a:r>
              <a:rPr lang="ru-RU" sz="6600" dirty="0" smtClean="0">
                <a:solidFill>
                  <a:srgbClr val="00B050"/>
                </a:solidFill>
                <a:latin typeface="Mistral" panose="03090702030407020403" pitchFamily="66" charset="0"/>
                <a:ea typeface="+mj-ea"/>
                <a:cs typeface="+mj-cs"/>
              </a:rPr>
              <a:t>»</a:t>
            </a:r>
            <a:endParaRPr lang="ru-RU" sz="3200" dirty="0">
              <a:solidFill>
                <a:srgbClr val="00B050"/>
              </a:solidFill>
              <a:latin typeface="Mistral" panose="03090702030407020403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8882" y="3149202"/>
            <a:ext cx="912495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630238" algn="l"/>
              </a:tabLst>
            </a:pPr>
            <a:r>
              <a:rPr lang="ru-RU" sz="20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Возрастная категория: </a:t>
            </a:r>
            <a:r>
              <a:rPr lang="ru-RU" sz="2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среднее и старшее школьное звено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630238" algn="l"/>
              </a:tabLst>
            </a:pPr>
            <a:r>
              <a:rPr lang="ru-RU" sz="20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Цель игры: </a:t>
            </a:r>
            <a:r>
              <a:rPr lang="ru-RU" sz="2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повысить уровень экологической культуры и образования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630238" algn="l"/>
              </a:tabLst>
            </a:pPr>
            <a:r>
              <a:rPr lang="ru-RU" sz="20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Задачи игры: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tabLst>
                <a:tab pos="457200" algn="l"/>
                <a:tab pos="630238" algn="l"/>
              </a:tabLst>
            </a:pPr>
            <a:r>
              <a:rPr lang="ru-RU" sz="2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систематизировать и расширить знания обучающихся об экологическом состоянии нашей планеты;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tabLst>
                <a:tab pos="457200" algn="l"/>
                <a:tab pos="630238" algn="l"/>
              </a:tabLst>
            </a:pPr>
            <a:r>
              <a:rPr lang="ru-RU" sz="2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раскрыть некоторые экологические проблемы;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tabLst>
                <a:tab pos="457200" algn="l"/>
                <a:tab pos="630238" algn="l"/>
              </a:tabLst>
            </a:pPr>
            <a:r>
              <a:rPr lang="ru-RU" sz="2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показать важность и направления сотрудничества в области охраны окружающей среды;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tabLst>
                <a:tab pos="457200" algn="l"/>
                <a:tab pos="630238" algn="l"/>
              </a:tabLst>
            </a:pPr>
            <a:r>
              <a:rPr lang="ru-RU" sz="2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способствовать воспитанию ответственного отношения к природе;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tabLst>
                <a:tab pos="457200" algn="l"/>
                <a:tab pos="630238" algn="l"/>
              </a:tabLst>
            </a:pPr>
            <a:r>
              <a:rPr lang="ru-RU" sz="2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формировать умение работать в команде.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8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A29DE7F2-E890-4744-88DD-A75F5E300513}"/>
              </a:ext>
            </a:extLst>
          </p:cNvPr>
          <p:cNvSpPr txBox="1">
            <a:spLocks/>
          </p:cNvSpPr>
          <p:nvPr/>
        </p:nvSpPr>
        <p:spPr>
          <a:xfrm>
            <a:off x="345450" y="1647586"/>
            <a:ext cx="5943600" cy="205359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000" dirty="0" smtClean="0">
                <a:latin typeface="Arial Black" pitchFamily="34" charset="0"/>
              </a:rPr>
              <a:t>СЕЛЕЦКАЯ АНАСТАСИЯ </a:t>
            </a:r>
            <a:br>
              <a:rPr lang="ru-RU" sz="2000" dirty="0" smtClean="0">
                <a:latin typeface="Arial Black" pitchFamily="34" charset="0"/>
              </a:rPr>
            </a:br>
            <a:r>
              <a:rPr lang="ru-RU" sz="2000" dirty="0" smtClean="0">
                <a:latin typeface="Arial Black" pitchFamily="34" charset="0"/>
              </a:rPr>
              <a:t>АНДРЕЕВНА</a:t>
            </a:r>
            <a:br>
              <a:rPr lang="ru-RU" sz="2000" dirty="0" smtClean="0">
                <a:latin typeface="Arial Black" pitchFamily="34" charset="0"/>
              </a:rPr>
            </a:br>
            <a:r>
              <a:rPr lang="ru-RU" sz="2000" dirty="0" smtClean="0">
                <a:latin typeface="Arial Black" pitchFamily="34" charset="0"/>
              </a:rPr>
              <a:t> </a:t>
            </a:r>
            <a:r>
              <a:rPr lang="ru-RU" sz="3200" dirty="0" smtClean="0">
                <a:latin typeface="Eskal Font4You" pitchFamily="2" charset="0"/>
              </a:rPr>
              <a:t/>
            </a:r>
            <a:br>
              <a:rPr lang="ru-RU" sz="3200" dirty="0" smtClean="0">
                <a:latin typeface="Eskal Font4You" pitchFamily="2" charset="0"/>
              </a:rPr>
            </a:br>
            <a:r>
              <a:rPr lang="ru-RU" sz="3200" dirty="0" smtClean="0">
                <a:latin typeface="Mistral" panose="03090702030407020403" pitchFamily="66" charset="0"/>
              </a:rPr>
              <a:t>заместитель директора по УВР,</a:t>
            </a:r>
            <a:br>
              <a:rPr lang="ru-RU" sz="3200" dirty="0" smtClean="0">
                <a:latin typeface="Mistral" panose="03090702030407020403" pitchFamily="66" charset="0"/>
              </a:rPr>
            </a:br>
            <a:r>
              <a:rPr lang="ru-RU" sz="3200" dirty="0" smtClean="0">
                <a:latin typeface="Mistral" panose="03090702030407020403" pitchFamily="66" charset="0"/>
              </a:rPr>
              <a:t>педагог дополнительного образования</a:t>
            </a:r>
            <a:endParaRPr lang="ru-RU" sz="1800" dirty="0">
              <a:latin typeface="Mistral" panose="03090702030407020403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6871" y="3935065"/>
            <a:ext cx="6096000" cy="30008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5"/>
                </a:solidFill>
                <a:latin typeface="Arial Black" pitchFamily="34" charset="0"/>
              </a:rPr>
              <a:t>УЧАСТНИК РЕГИОНАЛЬНОГО ПОЛУФИНАЛА ВСЕРОССИЙСКОГО ПРОФЕССИОНАЛЬНОГО КОНКУРСА «ФЛАГМАНЫ ОБРАЗОВАНИЯ» В 202</a:t>
            </a:r>
            <a:r>
              <a:rPr lang="en-US" sz="1600" dirty="0" smtClean="0">
                <a:solidFill>
                  <a:schemeClr val="accent5"/>
                </a:solidFill>
                <a:latin typeface="Arial Black" pitchFamily="34" charset="0"/>
              </a:rPr>
              <a:t>4</a:t>
            </a:r>
            <a:r>
              <a:rPr lang="ru-RU" sz="1600" dirty="0" smtClean="0">
                <a:solidFill>
                  <a:schemeClr val="accent5"/>
                </a:solidFill>
                <a:latin typeface="Arial Black" pitchFamily="34" charset="0"/>
              </a:rPr>
              <a:t> и 2023 ГОДУ</a:t>
            </a:r>
          </a:p>
          <a:p>
            <a:endParaRPr lang="ru-RU" sz="1600" dirty="0" smtClean="0">
              <a:solidFill>
                <a:schemeClr val="accent5"/>
              </a:solidFill>
              <a:latin typeface="Arial Black" pitchFamily="34" charset="0"/>
            </a:endParaRPr>
          </a:p>
          <a:p>
            <a:pPr algn="ctr"/>
            <a:r>
              <a:rPr lang="ru-RU" sz="1600" dirty="0" smtClean="0">
                <a:solidFill>
                  <a:schemeClr val="accent5"/>
                </a:solidFill>
                <a:latin typeface="Arial Black" pitchFamily="34" charset="0"/>
              </a:rPr>
              <a:t>ЛАУРЕАТ РЕГИОНАЛЬНОГО ЭТАПА ВСЕРОССИЙСКОГО КОНКУРСА ПРОФЕССИОНАЛЬНОГО МАСТЕРСТВА «СЕРДЦЕ ОТДАЮ ДЕТЯМ» В 2024 ГОДУ</a:t>
            </a:r>
          </a:p>
          <a:p>
            <a:endParaRPr lang="ru-RU" sz="1500" dirty="0" smtClean="0">
              <a:solidFill>
                <a:schemeClr val="accent5"/>
              </a:solidFill>
              <a:latin typeface="Arial Black" pitchFamily="34" charset="0"/>
            </a:endParaRPr>
          </a:p>
          <a:p>
            <a:endParaRPr lang="ru-RU" sz="1500" dirty="0" smtClean="0">
              <a:solidFill>
                <a:schemeClr val="accent5"/>
              </a:solidFill>
              <a:latin typeface="Arial Black" pitchFamily="34" charset="0"/>
            </a:endParaRPr>
          </a:p>
          <a:p>
            <a:endParaRPr lang="ru-RU" sz="1500" dirty="0" smtClean="0">
              <a:solidFill>
                <a:schemeClr val="accent5"/>
              </a:solidFill>
              <a:latin typeface="Arial Black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0704" y="2193317"/>
            <a:ext cx="3206496" cy="4126065"/>
          </a:xfrm>
          <a:prstGeom prst="rect">
            <a:avLst/>
          </a:prstGeom>
          <a:ln w="38100">
            <a:solidFill>
              <a:srgbClr val="159CAF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124" y="2454571"/>
            <a:ext cx="1590222" cy="1590222"/>
          </a:xfrm>
          <a:prstGeom prst="rect">
            <a:avLst/>
          </a:prstGeom>
          <a:ln w="38100">
            <a:solidFill>
              <a:srgbClr val="159CAF"/>
            </a:solidFill>
          </a:ln>
        </p:spPr>
      </p:pic>
    </p:spTree>
    <p:extLst>
      <p:ext uri="{BB962C8B-B14F-4D97-AF65-F5344CB8AC3E}">
        <p14:creationId xmlns:p14="http://schemas.microsoft.com/office/powerpoint/2010/main" val="2183534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217091" y="-210963"/>
            <a:ext cx="12545568" cy="7725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геймификация </a:t>
            </a:r>
            <a:r>
              <a:rPr lang="ru-RU" sz="3200" dirty="0" err="1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игрофикация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gamification </a:t>
            </a:r>
            <a:r>
              <a:rPr lang="ru-RU" sz="3200" dirty="0" err="1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игрофикация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геймифи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gamification </a:t>
            </a:r>
            <a:r>
              <a:rPr lang="ru-RU" sz="3600" b="1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геймизация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геймификация 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gamification </a:t>
            </a:r>
            <a:r>
              <a:rPr lang="ru-RU" sz="3200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геймизац</a:t>
            </a: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геймификация </a:t>
            </a:r>
            <a:r>
              <a:rPr lang="ru-RU" sz="3200" dirty="0" err="1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игрофикация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геймизация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геймификация </a:t>
            </a:r>
            <a:r>
              <a:rPr lang="ru-RU" sz="3200" dirty="0" err="1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игрофик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игрофикация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gamification 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геймификация </a:t>
            </a:r>
            <a:r>
              <a:rPr lang="ru-RU" sz="3200" dirty="0" err="1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игрофикация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gamificati</a:t>
            </a: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геймизация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игрофикация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gamification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геймизация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игрофикац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геймификация 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gamification </a:t>
            </a:r>
            <a:r>
              <a:rPr lang="ru-RU" sz="3200" dirty="0" err="1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геймизация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геймификация </a:t>
            </a:r>
            <a:r>
              <a:rPr lang="ru-RU" sz="3200" dirty="0" err="1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игрофика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gamification </a:t>
            </a:r>
            <a:r>
              <a:rPr lang="ru-RU" sz="3600" b="1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игрофикация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gamification </a:t>
            </a:r>
            <a:r>
              <a:rPr lang="ru-RU" sz="3200" dirty="0" err="1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геймизация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игрофика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геймификация 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gamification </a:t>
            </a:r>
            <a:r>
              <a:rPr lang="ru-RU" sz="3200" dirty="0" err="1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геймизация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геймификация </a:t>
            </a:r>
            <a:r>
              <a:rPr lang="ru-RU" sz="3200" dirty="0" err="1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игрофик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игрофикация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gamification </a:t>
            </a:r>
            <a:r>
              <a:rPr lang="ru-RU" sz="3200" dirty="0" err="1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геймизация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геймификация </a:t>
            </a:r>
            <a:r>
              <a:rPr lang="ru-RU" sz="3200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игрофикац</a:t>
            </a: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gamification </a:t>
            </a:r>
            <a:r>
              <a:rPr lang="ru-RU" sz="3200" dirty="0" err="1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игрофикация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gamification </a:t>
            </a:r>
            <a:r>
              <a:rPr lang="ru-RU" sz="3200" dirty="0" err="1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геймизация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геймификация 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gamification </a:t>
            </a:r>
            <a:r>
              <a:rPr lang="ru-RU" sz="3200" dirty="0" err="1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геймизация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геймификация </a:t>
            </a:r>
            <a:r>
              <a:rPr lang="ru-RU" sz="3200" dirty="0" err="1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игрофикация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геймизация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геймификация </a:t>
            </a:r>
            <a:r>
              <a:rPr lang="ru-RU" sz="3200" dirty="0" err="1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игрофикация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gamification </a:t>
            </a:r>
            <a:r>
              <a:rPr lang="ru-RU" sz="36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геймификация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игроф</a:t>
            </a: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игрофикация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gamification </a:t>
            </a:r>
            <a:r>
              <a:rPr lang="ru-RU" sz="3200" dirty="0" err="1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геймизация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игрофикация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gamification </a:t>
            </a:r>
            <a:r>
              <a:rPr lang="ru-RU" sz="3200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геймизаци</a:t>
            </a: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геймификация 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gamification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геймификация </a:t>
            </a:r>
            <a:r>
              <a:rPr lang="ru-RU" sz="3200" dirty="0" err="1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игрофикаци</a:t>
            </a:r>
            <a:endParaRPr lang="ru-RU" sz="3200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sz="3200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084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xmlns="" id="{8284E382-9EF1-4EBC-8F04-8C4130B8A40A}"/>
              </a:ext>
            </a:extLst>
          </p:cNvPr>
          <p:cNvSpPr txBox="1">
            <a:spLocks/>
          </p:cNvSpPr>
          <p:nvPr/>
        </p:nvSpPr>
        <p:spPr>
          <a:xfrm>
            <a:off x="438150" y="1391600"/>
            <a:ext cx="5505450" cy="28527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smtClean="0">
                <a:solidFill>
                  <a:schemeClr val="accent5"/>
                </a:solidFill>
                <a:latin typeface="Arial Black" pitchFamily="34" charset="0"/>
              </a:rPr>
              <a:t>ГЕЙМИФИКАЦИЯ – </a:t>
            </a:r>
            <a:r>
              <a:rPr lang="ru-RU" sz="2800" smtClean="0">
                <a:latin typeface="Arial Black" pitchFamily="34" charset="0"/>
              </a:rPr>
              <a:t/>
            </a:r>
            <a:br>
              <a:rPr lang="ru-RU" sz="2800" smtClean="0">
                <a:latin typeface="Arial Black" pitchFamily="34" charset="0"/>
              </a:rPr>
            </a:br>
            <a:r>
              <a:rPr lang="ru-RU" sz="2800" smtClean="0">
                <a:latin typeface="Arial Black" pitchFamily="34" charset="0"/>
              </a:rPr>
              <a:t/>
            </a:r>
            <a:br>
              <a:rPr lang="ru-RU" sz="2800" smtClean="0">
                <a:latin typeface="Arial Black" pitchFamily="34" charset="0"/>
              </a:rPr>
            </a:br>
            <a:r>
              <a:rPr lang="ru-RU" sz="2400" smtClean="0">
                <a:latin typeface="Arial Black" pitchFamily="34" charset="0"/>
              </a:rPr>
              <a:t>это использование элементов игры, игровых механик и технологий в неигровом контексте</a:t>
            </a:r>
            <a:endParaRPr lang="en-US" sz="2400" dirty="0"/>
          </a:p>
        </p:txBody>
      </p:sp>
      <p:sp>
        <p:nvSpPr>
          <p:cNvPr id="9" name="Прямоугольник 8"/>
          <p:cNvSpPr/>
          <p:nvPr/>
        </p:nvSpPr>
        <p:spPr>
          <a:xfrm rot="21029157">
            <a:off x="767229" y="4306731"/>
            <a:ext cx="6579045" cy="769441"/>
          </a:xfrm>
          <a:prstGeom prst="rect">
            <a:avLst/>
          </a:prstGeom>
          <a:ln w="38100">
            <a:solidFill>
              <a:schemeClr val="accent2"/>
            </a:solidFill>
            <a:prstDash val="dash"/>
          </a:ln>
        </p:spPr>
        <p:txBody>
          <a:bodyPr wrap="none">
            <a:spAutoFit/>
          </a:bodyPr>
          <a:lstStyle/>
          <a:p>
            <a:r>
              <a:rPr lang="ru-RU" sz="4400" dirty="0" smtClean="0">
                <a:solidFill>
                  <a:schemeClr val="accent6">
                    <a:lumMod val="90000"/>
                    <a:lumOff val="10000"/>
                  </a:schemeClr>
                </a:solidFill>
                <a:latin typeface="Eskal Font4You" pitchFamily="2" charset="0"/>
              </a:rPr>
              <a:t> </a:t>
            </a:r>
            <a:r>
              <a:rPr lang="ru-RU" sz="4400" dirty="0" smtClean="0">
                <a:solidFill>
                  <a:schemeClr val="accent2"/>
                </a:solidFill>
                <a:latin typeface="Mistral" panose="03090702030407020403" pitchFamily="66" charset="0"/>
              </a:rPr>
              <a:t>для достижения реальных целей </a:t>
            </a:r>
            <a:endParaRPr lang="ru-RU" sz="4400" dirty="0">
              <a:solidFill>
                <a:schemeClr val="accent2"/>
              </a:solidFill>
              <a:latin typeface="Mistral" panose="03090702030407020403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5A31A2B-ACD5-4FEF-8530-41BFD11364D4}"/>
              </a:ext>
            </a:extLst>
          </p:cNvPr>
          <p:cNvSpPr txBox="1"/>
          <p:nvPr/>
        </p:nvSpPr>
        <p:spPr>
          <a:xfrm>
            <a:off x="9772689" y="5521032"/>
            <a:ext cx="2838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1600" b="1" dirty="0" smtClean="0">
                <a:solidFill>
                  <a:schemeClr val="accent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ПОЛЕЗНАЯ ЛИТЕРАТУРА</a:t>
            </a:r>
            <a:endParaRPr lang="ko-KR" altLang="en-US" sz="1600" b="1" dirty="0">
              <a:solidFill>
                <a:schemeClr val="accent2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4" b="20004"/>
          <a:stretch>
            <a:fillRect/>
          </a:stretch>
        </p:blipFill>
        <p:spPr>
          <a:xfrm>
            <a:off x="8449056" y="2083558"/>
            <a:ext cx="3453923" cy="3455893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313" y="3975741"/>
            <a:ext cx="1519666" cy="1519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024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1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466574" y="1109536"/>
            <a:ext cx="6726159" cy="5635786"/>
          </a:xfrm>
          <a:prstGeom prst="rect">
            <a:avLst/>
          </a:prstGeom>
          <a:noFill/>
        </p:spPr>
      </p:pic>
      <p:pic>
        <p:nvPicPr>
          <p:cNvPr id="6" name="Picture 4" descr="Picture backgroun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77246" y="2649641"/>
            <a:ext cx="4332215" cy="2881439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921902" y="786212"/>
            <a:ext cx="7136842" cy="1077218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5"/>
                </a:solidFill>
                <a:latin typeface="Arial Black" pitchFamily="34" charset="0"/>
              </a:rPr>
              <a:t>ОБРАЗОВАНИЕ УЖЕ ГЕЙМИФИЦИРОВАНО</a:t>
            </a:r>
            <a:endParaRPr lang="ru-RU" sz="3200" dirty="0"/>
          </a:p>
        </p:txBody>
      </p:sp>
      <p:pic>
        <p:nvPicPr>
          <p:cNvPr id="8" name="Picture 2" descr="C:\Users\Нефоменко\Downloads\scale_1200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674736" y="3774364"/>
            <a:ext cx="2764913" cy="3758553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6462049" y="2989534"/>
            <a:ext cx="40772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Mistral" panose="03090702030407020403" pitchFamily="66" charset="0"/>
              </a:rPr>
              <a:t>Я рекомендую включать в монотонную учёбу </a:t>
            </a:r>
          </a:p>
          <a:p>
            <a:pPr algn="ctr"/>
            <a:r>
              <a:rPr lang="ru-RU" sz="2400" dirty="0" smtClean="0">
                <a:latin typeface="Mistral" panose="03090702030407020403" pitchFamily="66" charset="0"/>
              </a:rPr>
              <a:t>игровые упражнения, например, викторины!</a:t>
            </a:r>
            <a:endParaRPr lang="ru-RU" sz="2400" dirty="0">
              <a:latin typeface="Mistral" panose="03090702030407020403" pitchFamily="66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21166102">
            <a:off x="756471" y="2668358"/>
            <a:ext cx="4280068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выполнил упражнение на уроке – прокачал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solidFill>
                  <a:schemeClr val="accent5"/>
                </a:solidFill>
                <a:latin typeface="Mistral" panose="03090702030407020403" pitchFamily="66" charset="0"/>
                <a:cs typeface="Arial" pitchFamily="34" charset="0"/>
              </a:rPr>
              <a:t>скил</a:t>
            </a:r>
            <a:endParaRPr lang="ru-RU" sz="3600" dirty="0" smtClean="0">
              <a:solidFill>
                <a:schemeClr val="accent5"/>
              </a:solidFill>
              <a:latin typeface="Mistral" panose="03090702030407020403" pitchFamily="66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в конце каждого учебного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 года  – </a:t>
            </a:r>
            <a:r>
              <a:rPr lang="ru-RU" sz="3600" dirty="0" err="1" smtClean="0">
                <a:solidFill>
                  <a:schemeClr val="accent5"/>
                </a:solidFill>
                <a:latin typeface="Mistral" panose="03090702030407020403" pitchFamily="66" charset="0"/>
                <a:cs typeface="Arial" pitchFamily="34" charset="0"/>
              </a:rPr>
              <a:t>лэвэл</a:t>
            </a:r>
            <a:r>
              <a:rPr lang="ru-RU" sz="3600" dirty="0" smtClean="0">
                <a:solidFill>
                  <a:schemeClr val="accent5"/>
                </a:solidFill>
                <a:latin typeface="Mistral" panose="03090702030407020403" pitchFamily="66" charset="0"/>
                <a:cs typeface="Arial" pitchFamily="34" charset="0"/>
              </a:rPr>
              <a:t> </a:t>
            </a:r>
            <a:r>
              <a:rPr lang="ru-RU" sz="3600" dirty="0" err="1" smtClean="0">
                <a:solidFill>
                  <a:schemeClr val="accent5"/>
                </a:solidFill>
                <a:latin typeface="Mistral" panose="03090702030407020403" pitchFamily="66" charset="0"/>
                <a:cs typeface="Arial" pitchFamily="34" charset="0"/>
              </a:rPr>
              <a:t>ап</a:t>
            </a:r>
            <a:endParaRPr lang="ru-RU" sz="3600" dirty="0" smtClean="0">
              <a:latin typeface="Mistral" panose="03090702030407020403" pitchFamily="66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 с доски почета гордо смотрят портреты лучших </a:t>
            </a:r>
            <a:r>
              <a:rPr lang="ru-RU" sz="4000" dirty="0" smtClean="0">
                <a:solidFill>
                  <a:schemeClr val="accent5"/>
                </a:solidFill>
                <a:latin typeface="Mistral" panose="03090702030407020403" pitchFamily="66" charset="0"/>
                <a:cs typeface="Arial" pitchFamily="34" charset="0"/>
              </a:rPr>
              <a:t>геймеров</a:t>
            </a:r>
            <a:endParaRPr lang="ru-RU" sz="2800" dirty="0">
              <a:latin typeface="Mistral" panose="03090702030407020403" pitchFamily="66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21074608">
            <a:off x="1204808" y="1814839"/>
            <a:ext cx="2560198" cy="523220"/>
          </a:xfrm>
          <a:prstGeom prst="rect">
            <a:avLst/>
          </a:prstGeom>
          <a:solidFill>
            <a:schemeClr val="accent6">
              <a:lumMod val="90000"/>
              <a:lumOff val="1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НАПРИМЕР: </a:t>
            </a:r>
          </a:p>
        </p:txBody>
      </p:sp>
    </p:spTree>
    <p:extLst>
      <p:ext uri="{BB962C8B-B14F-4D97-AF65-F5344CB8AC3E}">
        <p14:creationId xmlns:p14="http://schemas.microsoft.com/office/powerpoint/2010/main" val="3973648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3" descr="C:\Users\Нефоменко\Downloads\noroot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22048" y="673281"/>
            <a:ext cx="9661014" cy="6252188"/>
          </a:xfrm>
          <a:prstGeom prst="rect">
            <a:avLst/>
          </a:prstGeom>
          <a:noFill/>
        </p:spPr>
      </p:pic>
      <p:pic>
        <p:nvPicPr>
          <p:cNvPr id="8" name="Picture 4" descr="Picture backgroun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29420" y="1267598"/>
            <a:ext cx="3436981" cy="2286001"/>
          </a:xfrm>
          <a:prstGeom prst="rect">
            <a:avLst/>
          </a:prstGeom>
          <a:noFill/>
        </p:spPr>
      </p:pic>
      <p:pic>
        <p:nvPicPr>
          <p:cNvPr id="9" name="Picture 4" descr="Picture backgroun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8073715" y="1924843"/>
            <a:ext cx="4002842" cy="2076451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237578" y="1924843"/>
            <a:ext cx="29979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accent6">
                    <a:lumMod val="90000"/>
                    <a:lumOff val="10000"/>
                  </a:schemeClr>
                </a:solidFill>
                <a:latin typeface="Arial Black" pitchFamily="34" charset="0"/>
              </a:rPr>
              <a:t>Я - МОТИВАЦИЯ</a:t>
            </a:r>
            <a:endParaRPr lang="ru-RU" sz="2400" dirty="0">
              <a:solidFill>
                <a:schemeClr val="accent6">
                  <a:lumMod val="90000"/>
                  <a:lumOff val="1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35717" y="2544434"/>
            <a:ext cx="34788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accent6">
                    <a:lumMod val="90000"/>
                    <a:lumOff val="10000"/>
                  </a:schemeClr>
                </a:solidFill>
                <a:latin typeface="Arial Black" pitchFamily="34" charset="0"/>
              </a:rPr>
              <a:t>Я - ВЗАИМОДЕЙСТВИЕ</a:t>
            </a:r>
            <a:endParaRPr lang="ru-RU" sz="2000" dirty="0">
              <a:solidFill>
                <a:schemeClr val="accent6">
                  <a:lumMod val="90000"/>
                  <a:lumOff val="1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18773" y="5255150"/>
            <a:ext cx="455445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7200" dirty="0" smtClean="0">
                <a:solidFill>
                  <a:schemeClr val="accent5">
                    <a:lumMod val="75000"/>
                  </a:schemeClr>
                </a:solidFill>
                <a:latin typeface="Mistral" panose="03090702030407020403" pitchFamily="66" charset="0"/>
              </a:rPr>
              <a:t>геймифи</a:t>
            </a:r>
            <a:r>
              <a:rPr lang="ru-RU" sz="7200" dirty="0">
                <a:solidFill>
                  <a:schemeClr val="accent5">
                    <a:lumMod val="75000"/>
                  </a:schemeClr>
                </a:solidFill>
                <a:latin typeface="Mistral" panose="03090702030407020403" pitchFamily="66" charset="0"/>
              </a:rPr>
              <a:t>к</a:t>
            </a:r>
            <a:r>
              <a:rPr lang="ru-RU" sz="7200" dirty="0" smtClean="0">
                <a:solidFill>
                  <a:schemeClr val="accent5">
                    <a:lumMod val="75000"/>
                  </a:schemeClr>
                </a:solidFill>
                <a:latin typeface="Mistral" panose="03090702030407020403" pitchFamily="66" charset="0"/>
              </a:rPr>
              <a:t>ация</a:t>
            </a:r>
            <a:endParaRPr lang="ru-RU" sz="7200" dirty="0">
              <a:solidFill>
                <a:schemeClr val="accent5">
                  <a:lumMod val="75000"/>
                </a:schemeClr>
              </a:solidFill>
              <a:latin typeface="Mistral" panose="03090702030407020403" pitchFamily="66" charset="0"/>
            </a:endParaRPr>
          </a:p>
        </p:txBody>
      </p:sp>
      <p:pic>
        <p:nvPicPr>
          <p:cNvPr id="5" name="Picture 4" descr="Picture backgroun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4618" y="1929287"/>
            <a:ext cx="2835509" cy="1885951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70379" y="2467269"/>
            <a:ext cx="23839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chemeClr val="accent6">
                    <a:lumMod val="90000"/>
                    <a:lumOff val="10000"/>
                  </a:schemeClr>
                </a:solidFill>
                <a:latin typeface="Arial Black" pitchFamily="34" charset="0"/>
              </a:rPr>
              <a:t>Я - ЛЕГЕНДА</a:t>
            </a:r>
            <a:endParaRPr lang="ru-RU" sz="2400" dirty="0">
              <a:solidFill>
                <a:schemeClr val="accent6">
                  <a:lumMod val="90000"/>
                  <a:lumOff val="10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976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15" y="-596241"/>
            <a:ext cx="12594336" cy="9002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4007162" y="1027906"/>
            <a:ext cx="8184838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973101" y="386834"/>
            <a:ext cx="8606843" cy="954107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/>
                </a:solidFill>
                <a:latin typeface="Arial Black" pitchFamily="34" charset="0"/>
              </a:rPr>
              <a:t>ЭТО ИСТОРИЯ ПРО ТО, </a:t>
            </a:r>
          </a:p>
          <a:p>
            <a:pPr algn="ctr"/>
            <a:r>
              <a:rPr lang="ru-RU" sz="2800" b="1" dirty="0" smtClean="0">
                <a:solidFill>
                  <a:schemeClr val="accent1"/>
                </a:solidFill>
                <a:latin typeface="Arial Black" pitchFamily="34" charset="0"/>
              </a:rPr>
              <a:t>КАК Я ПОПАЛ В ЗОМБИ-АПОКАЛИПСИС…</a:t>
            </a:r>
            <a:endParaRPr lang="ru-RU" sz="2800" b="1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pic>
        <p:nvPicPr>
          <p:cNvPr id="7" name="Picture 3" descr="C:\Users\Нефоменко\Downloads\0675226b-f7c1-4181-8050-8342013e705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912" y="476250"/>
            <a:ext cx="4209098" cy="6858000"/>
          </a:xfrm>
          <a:prstGeom prst="rect">
            <a:avLst/>
          </a:prstGeom>
          <a:noFill/>
        </p:spPr>
      </p:pic>
      <p:sp>
        <p:nvSpPr>
          <p:cNvPr id="8" name="AutoShape 5" descr="blob:https://web.telegram.org/66e1daa3-1a12-4b1c-88b6-22572286bf7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 rot="504673">
            <a:off x="5576744" y="1871584"/>
            <a:ext cx="4770453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 smtClean="0">
                <a:latin typeface="Mistral" panose="03090702030407020403" pitchFamily="66" charset="0"/>
              </a:rPr>
              <a:t>По сюжету, ученики находятся в эпицентре скопления зомби. Их задача - покинуть опасную зону и создать человеческую колонию. Они делают это постепенно, выполняя разные миссии. Успех каждой зависит от того, насколько хорошо ученик сдал тест по видам почвы, миграции, климатическим поясам и другим разделам географии. </a:t>
            </a:r>
          </a:p>
        </p:txBody>
      </p:sp>
    </p:spTree>
    <p:extLst>
      <p:ext uri="{BB962C8B-B14F-4D97-AF65-F5344CB8AC3E}">
        <p14:creationId xmlns:p14="http://schemas.microsoft.com/office/powerpoint/2010/main" val="328064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 descr="ec7181aeb7e48d4dafced19ae61a905c.jpg"/>
          <p:cNvPicPr>
            <a:picLocks noChangeAspect="1"/>
          </p:cNvPicPr>
          <p:nvPr/>
        </p:nvPicPr>
        <p:blipFill>
          <a:blip r:embed="rId3"/>
          <a:srcRect l="4702" r="4702"/>
          <a:stretch>
            <a:fillRect/>
          </a:stretch>
        </p:blipFill>
        <p:spPr>
          <a:xfrm>
            <a:off x="0" y="2404123"/>
            <a:ext cx="4096512" cy="3874504"/>
          </a:xfrm>
          <a:custGeom>
            <a:avLst/>
            <a:gdLst>
              <a:gd name="connsiteX0" fmla="*/ 294771 w 2740989"/>
              <a:gd name="connsiteY0" fmla="*/ 0 h 2592443"/>
              <a:gd name="connsiteX1" fmla="*/ 2517448 w 2740989"/>
              <a:gd name="connsiteY1" fmla="*/ 0 h 2592443"/>
              <a:gd name="connsiteX2" fmla="*/ 2475974 w 2740989"/>
              <a:gd name="connsiteY2" fmla="*/ 148274 h 2592443"/>
              <a:gd name="connsiteX3" fmla="*/ 2406946 w 2740989"/>
              <a:gd name="connsiteY3" fmla="*/ 399008 h 2592443"/>
              <a:gd name="connsiteX4" fmla="*/ 2738941 w 2740989"/>
              <a:gd name="connsiteY4" fmla="*/ 2394847 h 2592443"/>
              <a:gd name="connsiteX5" fmla="*/ 2447619 w 2740989"/>
              <a:gd name="connsiteY5" fmla="*/ 2462969 h 2592443"/>
              <a:gd name="connsiteX6" fmla="*/ 1661462 w 2740989"/>
              <a:gd name="connsiteY6" fmla="*/ 2543923 h 2592443"/>
              <a:gd name="connsiteX7" fmla="*/ 841385 w 2740989"/>
              <a:gd name="connsiteY7" fmla="*/ 2590115 h 2592443"/>
              <a:gd name="connsiteX8" fmla="*/ 461963 w 2740989"/>
              <a:gd name="connsiteY8" fmla="*/ 2575418 h 2592443"/>
              <a:gd name="connsiteX9" fmla="*/ 272104 w 2740989"/>
              <a:gd name="connsiteY9" fmla="*/ 2334191 h 2592443"/>
              <a:gd name="connsiteX10" fmla="*/ 204413 w 2740989"/>
              <a:gd name="connsiteY10" fmla="*/ 329019 h 2592443"/>
              <a:gd name="connsiteX11" fmla="*/ 274990 w 2740989"/>
              <a:gd name="connsiteY11" fmla="*/ 77282 h 2592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40989" h="2592443">
                <a:moveTo>
                  <a:pt x="294771" y="0"/>
                </a:moveTo>
                <a:lnTo>
                  <a:pt x="2517448" y="0"/>
                </a:lnTo>
                <a:lnTo>
                  <a:pt x="2475974" y="148274"/>
                </a:lnTo>
                <a:cubicBezTo>
                  <a:pt x="2452373" y="231906"/>
                  <a:pt x="2428971" y="315488"/>
                  <a:pt x="2406946" y="399008"/>
                </a:cubicBezTo>
                <a:cubicBezTo>
                  <a:pt x="2230743" y="1063665"/>
                  <a:pt x="2142642" y="1741388"/>
                  <a:pt x="2738941" y="2394847"/>
                </a:cubicBezTo>
                <a:cubicBezTo>
                  <a:pt x="2766106" y="2424242"/>
                  <a:pt x="2515311" y="2452005"/>
                  <a:pt x="2447619" y="2462969"/>
                </a:cubicBezTo>
                <a:cubicBezTo>
                  <a:pt x="2203579" y="2499830"/>
                  <a:pt x="1925766" y="2521993"/>
                  <a:pt x="1661462" y="2543923"/>
                </a:cubicBezTo>
                <a:cubicBezTo>
                  <a:pt x="1403913" y="2564220"/>
                  <a:pt x="1112591" y="2582650"/>
                  <a:pt x="841385" y="2590115"/>
                </a:cubicBezTo>
                <a:cubicBezTo>
                  <a:pt x="814368" y="2590115"/>
                  <a:pt x="488980" y="2601080"/>
                  <a:pt x="461963" y="2575418"/>
                </a:cubicBezTo>
                <a:cubicBezTo>
                  <a:pt x="394125" y="2494231"/>
                  <a:pt x="326433" y="2415144"/>
                  <a:pt x="272104" y="2334191"/>
                </a:cubicBezTo>
                <a:cubicBezTo>
                  <a:pt x="-168402" y="1671399"/>
                  <a:pt x="14701" y="995543"/>
                  <a:pt x="204413" y="329019"/>
                </a:cubicBezTo>
                <a:cubicBezTo>
                  <a:pt x="228127" y="245266"/>
                  <a:pt x="252054" y="161338"/>
                  <a:pt x="274990" y="77282"/>
                </a:cubicBezTo>
                <a:close/>
              </a:path>
            </a:pathLst>
          </a:custGeom>
        </p:spPr>
      </p:pic>
      <p:pic>
        <p:nvPicPr>
          <p:cNvPr id="7" name="Picture 4" descr="Picture backgroun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53593" flipH="1">
            <a:off x="3379794" y="994290"/>
            <a:ext cx="5791747" cy="429004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 rot="1399365">
            <a:off x="3739231" y="1691898"/>
            <a:ext cx="5344278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2"/>
                </a:solidFill>
                <a:latin typeface="Mistral" panose="03090702030407020403" pitchFamily="66" charset="0"/>
              </a:rPr>
              <a:t>Игра – это искра, </a:t>
            </a:r>
            <a:br>
              <a:rPr lang="ru-RU" sz="3600" dirty="0" smtClean="0">
                <a:solidFill>
                  <a:schemeClr val="accent2"/>
                </a:solidFill>
                <a:latin typeface="Mistral" panose="03090702030407020403" pitchFamily="66" charset="0"/>
              </a:rPr>
            </a:br>
            <a:r>
              <a:rPr lang="ru-RU" sz="3600" dirty="0" smtClean="0">
                <a:solidFill>
                  <a:schemeClr val="accent2"/>
                </a:solidFill>
                <a:latin typeface="Mistral" panose="03090702030407020403" pitchFamily="66" charset="0"/>
              </a:rPr>
              <a:t>зажигающая огонек пытливости и любознательности</a:t>
            </a:r>
            <a:r>
              <a:rPr lang="ru-RU" sz="2400" dirty="0" smtClean="0">
                <a:solidFill>
                  <a:schemeClr val="accent6">
                    <a:lumMod val="90000"/>
                    <a:lumOff val="10000"/>
                  </a:schemeClr>
                </a:solidFill>
                <a:latin typeface="Arial Black" pitchFamily="34" charset="0"/>
              </a:rPr>
              <a:t/>
            </a:r>
            <a:br>
              <a:rPr lang="ru-RU" sz="2400" dirty="0" smtClean="0">
                <a:solidFill>
                  <a:schemeClr val="accent6">
                    <a:lumMod val="90000"/>
                    <a:lumOff val="10000"/>
                  </a:schemeClr>
                </a:solidFill>
                <a:latin typeface="Arial Black" pitchFamily="34" charset="0"/>
              </a:rPr>
            </a:br>
            <a:r>
              <a:rPr lang="ru-RU" sz="2400" dirty="0" smtClean="0">
                <a:solidFill>
                  <a:schemeClr val="accent6">
                    <a:lumMod val="90000"/>
                    <a:lumOff val="10000"/>
                  </a:schemeClr>
                </a:solidFill>
                <a:latin typeface="Arial Black" pitchFamily="34" charset="0"/>
              </a:rPr>
              <a:t> </a:t>
            </a:r>
            <a:br>
              <a:rPr lang="ru-RU" sz="2400" dirty="0" smtClean="0">
                <a:solidFill>
                  <a:schemeClr val="accent6">
                    <a:lumMod val="90000"/>
                    <a:lumOff val="10000"/>
                  </a:schemeClr>
                </a:solidFill>
                <a:latin typeface="Arial Black" pitchFamily="34" charset="0"/>
              </a:rPr>
            </a:br>
            <a:endParaRPr lang="ru-RU" sz="2400" dirty="0">
              <a:solidFill>
                <a:schemeClr val="accent6">
                  <a:lumMod val="90000"/>
                  <a:lumOff val="10000"/>
                </a:schemeClr>
              </a:solidFill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728050" y="4743407"/>
            <a:ext cx="223651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dirty="0" smtClean="0">
                <a:latin typeface="Arial Black" panose="020B0A04020102020204" pitchFamily="34" charset="0"/>
              </a:rPr>
              <a:t>НО…</a:t>
            </a:r>
            <a:endParaRPr lang="ru-RU" sz="6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032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11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191642">
            <a:off x="1283187" y="1341680"/>
            <a:ext cx="6619001" cy="5014426"/>
          </a:xfrm>
          <a:prstGeom prst="rect">
            <a:avLst/>
          </a:prstGeom>
          <a:noFill/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Почему игры актуальны для любого возраста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Почему игры актуальны для любого возраста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 rot="21011675">
            <a:off x="1296807" y="1507348"/>
            <a:ext cx="6438369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0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Mistral" panose="03090702030407020403" pitchFamily="66" charset="0"/>
                <a:ea typeface="Calibri" pitchFamily="34" charset="0"/>
                <a:cs typeface="Times New Roman" pitchFamily="18" charset="0"/>
              </a:rPr>
              <a:t>Стереотип 1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Существуют дисциплины, к которым геймификация не применима.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Алгебра, геометрия…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Они ведь слишком серьёзные!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52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378</Words>
  <Application>Microsoft Office PowerPoint</Application>
  <PresentationFormat>Произвольный</PresentationFormat>
  <Paragraphs>91</Paragraphs>
  <Slides>18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 Сергеевна Федорова</dc:creator>
  <cp:lastModifiedBy>User</cp:lastModifiedBy>
  <cp:revision>8</cp:revision>
  <dcterms:created xsi:type="dcterms:W3CDTF">2024-10-29T07:24:50Z</dcterms:created>
  <dcterms:modified xsi:type="dcterms:W3CDTF">2024-11-05T03:13:59Z</dcterms:modified>
</cp:coreProperties>
</file>