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2" r:id="rId7"/>
    <p:sldId id="263" r:id="rId8"/>
    <p:sldId id="261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2ABD81A-C6E1-4E23-8AAA-20E037BD67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C78F77F5-4970-41DB-9C35-CD8742333F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45FB636-5FD7-4D08-ACE3-CE4B59E6A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110C72C-B6D2-4A44-A75F-8FBF369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A82F5DB-1E25-4533-8C26-DD4405685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996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9CA6D4-E06A-49BF-AD4A-584CA5E2D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EFB07A7C-35E8-4D6E-97DD-BDA345938A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2C30097-83D4-485D-8552-E2F13E672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385CEFE-A8C8-43D2-97FE-3B98AB89F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A161954-714B-4268-8019-84C4BA449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222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02CFC41B-19D2-4783-B18F-023168DF23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7F034EE-C125-4580-9799-714D6D19DF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B8CD214-BB24-400B-AD26-09427F240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1669522-E80A-4FA0-A9B7-D00711548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2CFEE3B-E186-483C-858F-2F38BABCA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053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B2A198D-E4D4-4048-A3C5-FB02032CF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6EA3265-5C3C-436D-8611-EA7AB4470F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1404A31-7504-440A-BE8B-BDA985BF7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BD30B22-1218-4C38-BB61-7C3501290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290DAB1-1BB1-4086-9D92-4C12880B0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275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F323276-4E27-49E5-B8A4-34F238A43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5E37446-0B1D-4D54-8D40-D5B91CE3F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66F8840-A5B4-4462-B74C-446169A2C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2A3F7D7-F561-4CF2-A69E-443294ABA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B2DE49F-8B30-447F-B152-F5114310F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055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92A9FAE-65AE-4DF9-A472-A43571174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465D85A-8985-44AA-A683-36B5134D82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71FE14F-CFC6-4601-8BD0-78F0A1D4E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477B201-54E5-4DAF-8A7C-3F14E6C69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4683355-7E77-4AE0-A89A-989B05196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EDE3F18-4C94-4589-B000-4959455F7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648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705F71-9AF2-432B-B64C-E7FF5C134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1412485-EA29-4D05-B433-825A13E36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3A6A536-D34A-4C74-96A0-C33AACA477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BC68CFF-F2F3-40A5-BBF3-2EBAE6B99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D7E24B71-C03D-4A32-A6CB-7A749EC4C0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6AF98CBA-8D71-424C-ABC7-30070876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A041756-5E6B-4F5F-9382-1A04E23D1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EE59CFA3-04D8-4E02-9539-925D29F48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039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AB17C3-6D7F-4504-8AC5-316E66459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DB6BC9B4-1FCF-419E-9C6B-FE9C001C3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7C6C9E55-5F23-4A16-8C75-02BAD253A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EFABB05-13FB-4BF0-87E4-612AD844C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75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AFF50C19-396D-4E8F-97E5-AA8DBDEE8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B84AEA9B-A105-4CDE-9201-EB4219BD1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9A0DEEB-EF0C-4FB9-AE15-6C169CCA7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42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755B81-640B-4A69-95B6-60CA1CF94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8ADA700-7129-46AB-A7F9-7DD9A1D9A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F7FB90A3-9740-40AF-BBA0-B0A0F7BFAA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621EDCB-A892-472F-95F6-18BE85A1C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B91627C-9EBB-41DA-BA44-7776D18B8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570D199-FA3C-4F11-B73C-40DF88733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62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716263-22CF-4816-B97D-7CBC47074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29AAC9B-867B-4BE9-AEC9-616AA9B1AB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C496FEF-431D-4267-A292-06D497279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BB7B135-7FF1-4220-9E95-08BA680DE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227D22A-67DC-41F2-B889-4BC22B6E9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BDBB7C4-C6CA-43FE-BF17-4A580D2FF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240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FD36060-1CD2-4FBA-889C-E5DAAE1BF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5D1BDC6-DB82-4B26-B6F5-F6D0DA8C5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FF4843A-DAF4-402A-AA26-E9CD79AD92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87CE548-845A-46DB-8EBC-7D35784A21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831D365-DF7D-4618-A918-08F410A566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00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5C6D8A6-AE9E-4808-9933-509767BC3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BB1E32C-B138-4561-819F-FE10C69D1324}"/>
              </a:ext>
            </a:extLst>
          </p:cNvPr>
          <p:cNvSpPr txBox="1"/>
          <p:nvPr/>
        </p:nvSpPr>
        <p:spPr>
          <a:xfrm>
            <a:off x="815926" y="1561515"/>
            <a:ext cx="644626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Arial Black" panose="020B0A04020102020204" pitchFamily="34" charset="0"/>
              </a:rPr>
              <a:t>Мастер – класс </a:t>
            </a:r>
          </a:p>
          <a:p>
            <a:pPr algn="ctr"/>
            <a:r>
              <a:rPr lang="ru-RU" sz="3200" dirty="0">
                <a:latin typeface="Arial Black" panose="020B0A04020102020204" pitchFamily="34" charset="0"/>
              </a:rPr>
              <a:t>«Использование проектной и исследовательской деятельности на уроках химии и биологии»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FFA9353-472A-4E6D-A9B4-11D768095F48}"/>
              </a:ext>
            </a:extLst>
          </p:cNvPr>
          <p:cNvSpPr txBox="1"/>
          <p:nvPr/>
        </p:nvSpPr>
        <p:spPr>
          <a:xfrm>
            <a:off x="7262191" y="4239171"/>
            <a:ext cx="4492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Спикер</a:t>
            </a:r>
          </a:p>
        </p:txBody>
      </p:sp>
    </p:spTree>
    <p:extLst>
      <p:ext uri="{BB962C8B-B14F-4D97-AF65-F5344CB8AC3E}">
        <p14:creationId xmlns:p14="http://schemas.microsoft.com/office/powerpoint/2010/main" val="260678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2A16F50C-98AC-4277-8C60-A394B08760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83DFD48-CD77-4CD2-A674-D4209B4BC2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921" y="774202"/>
            <a:ext cx="6834157" cy="6097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7115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2A16F50C-98AC-4277-8C60-A394B08760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300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9B38ED38-1222-469E-B0EA-3EC624D637F1}"/>
              </a:ext>
            </a:extLst>
          </p:cNvPr>
          <p:cNvSpPr txBox="1"/>
          <p:nvPr/>
        </p:nvSpPr>
        <p:spPr>
          <a:xfrm>
            <a:off x="0" y="1547445"/>
            <a:ext cx="7723163" cy="1228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Без сомненья, все наши знания начинаются с опыта.</a:t>
            </a:r>
            <a:endParaRPr lang="ru-RU" sz="2400" b="1" dirty="0">
              <a:solidFill>
                <a:srgbClr val="000000"/>
              </a:solidFill>
              <a:effectLst/>
              <a:latin typeface="Arial CYR" panose="020B0604020202020204" pitchFamily="34" charset="0"/>
              <a:ea typeface="Times New Roman" panose="02020603050405020304" pitchFamily="18" charset="0"/>
            </a:endParaRPr>
          </a:p>
          <a:p>
            <a:pPr algn="r"/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Иммануил  Кант </a:t>
            </a:r>
            <a:endParaRPr lang="ru-RU" sz="2400" b="1" dirty="0">
              <a:solidFill>
                <a:srgbClr val="000000"/>
              </a:solidFill>
              <a:effectLst/>
              <a:latin typeface="Arial CYR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7EDF004-53FA-4B11-89DE-A096EE2F8B35}"/>
              </a:ext>
            </a:extLst>
          </p:cNvPr>
          <p:cNvSpPr txBox="1"/>
          <p:nvPr/>
        </p:nvSpPr>
        <p:spPr>
          <a:xfrm>
            <a:off x="562708" y="3277772"/>
            <a:ext cx="11296357" cy="14679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Одна из задач современной школы — 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28600"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формирование ключевых компетенций учащихся через экспериментальную и исследовательскую деятельность</a:t>
            </a:r>
            <a:endParaRPr lang="ru-RU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534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2A16F50C-98AC-4277-8C60-A394B08760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66C2420-CFF8-4E42-9A13-C0C4D1CBF46F}"/>
              </a:ext>
            </a:extLst>
          </p:cNvPr>
          <p:cNvSpPr txBox="1"/>
          <p:nvPr/>
        </p:nvSpPr>
        <p:spPr>
          <a:xfrm>
            <a:off x="391550" y="1983544"/>
            <a:ext cx="11408899" cy="4183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Школьный химический эксперимент способствует развитию познавательных и творческих интересов у учащихся, исследовательских навыков учащихся</a:t>
            </a:r>
            <a:endParaRPr lang="ru-RU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Формы работы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Урок-исследование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Практическая работа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Лабораторный опыт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Домашний эксперимент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Научно-исследовательская работа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Подготовка учащихся к экспериментальному  туру олимпиад и экзамена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 ЭСО 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327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2A16F50C-98AC-4277-8C60-A394B08760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01B94B4-580B-412D-B529-E6F3D9D455F8}"/>
              </a:ext>
            </a:extLst>
          </p:cNvPr>
          <p:cNvSpPr txBox="1"/>
          <p:nvPr/>
        </p:nvSpPr>
        <p:spPr>
          <a:xfrm>
            <a:off x="576775" y="2067953"/>
            <a:ext cx="108039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Школьный  эксперимент классифицируют на </a:t>
            </a:r>
            <a:r>
              <a:rPr lang="ru-RU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демонстрационный и ученический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C518A89-CD08-4B88-AA4E-99E1433D36DD}"/>
              </a:ext>
            </a:extLst>
          </p:cNvPr>
          <p:cNvSpPr txBox="1"/>
          <p:nvPr/>
        </p:nvSpPr>
        <p:spPr>
          <a:xfrm>
            <a:off x="811237" y="2996418"/>
            <a:ext cx="1056952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Ученический эксперимент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разделяют на лабораторные опыты и практические работы.</a:t>
            </a:r>
          </a:p>
          <a:p>
            <a:pPr algn="ctr"/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Домашний химический эксперимент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является одним из видов самостоятельной работы учащихся, имеющей большое значение как для развития интереса к химии, так и для закрепления знаний и многих практических умений и навыков.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01737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2A16F50C-98AC-4277-8C60-A394B08760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59C2DFA-D68B-436C-AF79-34948C854220}"/>
              </a:ext>
            </a:extLst>
          </p:cNvPr>
          <p:cNvSpPr txBox="1"/>
          <p:nvPr/>
        </p:nvSpPr>
        <p:spPr>
          <a:xfrm>
            <a:off x="309489" y="1941342"/>
            <a:ext cx="792011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 класс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«Химия красок»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«Исследование йода»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«Железо и его соединения с точки зрения химии и биологии»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 класс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«Химия запахов»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«Изучение значения и свойств ферментов»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«Витамины с точки зрения биологии и химии»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«Содержание сои в продуктах питания, ее влияние на организм»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«Анализ содержания ионов железа в лекарственных препаратах и фруктах»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«Состав губной помады»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«Натуральные индикаторы в химии»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71346ED-60FE-4068-9551-3FB857572F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244" y="1425890"/>
            <a:ext cx="4208030" cy="354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671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2A16F50C-98AC-4277-8C60-A394B08760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C676406-EED8-4B3D-81E7-C802987A691A}"/>
              </a:ext>
            </a:extLst>
          </p:cNvPr>
          <p:cNvSpPr txBox="1"/>
          <p:nvPr/>
        </p:nvSpPr>
        <p:spPr>
          <a:xfrm>
            <a:off x="717451" y="1533372"/>
            <a:ext cx="1131042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«Влияние ионов тяжелых металлов на ферменты человека и растительные организмы»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«Исследование образования крахмала в листьях зеленых растений»»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«Экология квартиры. Эко или евроремонт»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«Оценка экологического состояния придорожной территории проспекта Мира»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«Влияние антибиотиков на живые организмы»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«Модификационная изменчивость моего организма под действием диеты и физических упражнений»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почв на содержание тяжелых металлов химическими и биологическими методами»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«Аквариум – искусственная экосистема»</a:t>
            </a:r>
          </a:p>
        </p:txBody>
      </p:sp>
    </p:spTree>
    <p:extLst>
      <p:ext uri="{BB962C8B-B14F-4D97-AF65-F5344CB8AC3E}">
        <p14:creationId xmlns:p14="http://schemas.microsoft.com/office/powerpoint/2010/main" val="252162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2A16F50C-98AC-4277-8C60-A394B08760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AAE0360-6E49-45EF-9C94-066BFED7A3C5}"/>
              </a:ext>
            </a:extLst>
          </p:cNvPr>
          <p:cNvSpPr txBox="1"/>
          <p:nvPr/>
        </p:nvSpPr>
        <p:spPr>
          <a:xfrm>
            <a:off x="858129" y="1772529"/>
            <a:ext cx="1049449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 - исследование </a:t>
            </a:r>
          </a:p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Что содержится в ложке мёда?</a:t>
            </a:r>
          </a:p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познакомить учащихся с химическим составом мёда ,определение углеводов- глюкоза и фруктоза. С помощью химических опытов научиться отличать натуральный мёд от фальсифицированного.</a:t>
            </a:r>
          </a:p>
        </p:txBody>
      </p:sp>
    </p:spTree>
    <p:extLst>
      <p:ext uri="{BB962C8B-B14F-4D97-AF65-F5344CB8AC3E}">
        <p14:creationId xmlns:p14="http://schemas.microsoft.com/office/powerpoint/2010/main" val="2933238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2A16F50C-98AC-4277-8C60-A394B08760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D6D6419-8972-4042-AB88-DC99EF8AD8ED}"/>
              </a:ext>
            </a:extLst>
          </p:cNvPr>
          <p:cNvSpPr txBox="1"/>
          <p:nvPr/>
        </p:nvSpPr>
        <p:spPr>
          <a:xfrm>
            <a:off x="4309403" y="593593"/>
            <a:ext cx="35731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инструкция</a:t>
            </a:r>
            <a:endParaRPr lang="ru-RU" b="1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="" xmlns:a16="http://schemas.microsoft.com/office/drawing/2014/main" id="{D2C18ECF-954B-4E07-AAEB-A0AC885900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688257"/>
              </p:ext>
            </p:extLst>
          </p:nvPr>
        </p:nvGraphicFramePr>
        <p:xfrm>
          <a:off x="140677" y="1532991"/>
          <a:ext cx="11749649" cy="4638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2130">
                  <a:extLst>
                    <a:ext uri="{9D8B030D-6E8A-4147-A177-3AD203B41FA5}">
                      <a16:colId xmlns="" xmlns:a16="http://schemas.microsoft.com/office/drawing/2014/main" val="503253514"/>
                    </a:ext>
                  </a:extLst>
                </a:gridCol>
                <a:gridCol w="2607519">
                  <a:extLst>
                    <a:ext uri="{9D8B030D-6E8A-4147-A177-3AD203B41FA5}">
                      <a16:colId xmlns="" xmlns:a16="http://schemas.microsoft.com/office/drawing/2014/main" val="15499198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 этапа   Действия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Наблюдения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9277444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Органолептические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1804272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1.Рассмотрите мед по цвету. Запишите наблюдения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5707175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2.Какой запах у выданного вам образца?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554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3.Попробуйте мед на вкус, подержите его несколько секунд во рту. Опишите свои ощущения (першение, раздражение слизистой полости рта и т.д.)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507441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4.Отлейте немного выданного вам образца меда в стаканчик и опустите в него кусочек хлеба, а через 5 мин достаньте его. Что произошло с хлебом (затвердел, размягчился, расползся)?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2441717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5.На лист низкосортной бумаги, которая хорошо впитывает влагу, капните мед. Подождите 1 мин. Остался ли влажный след на обратной стороне бумаги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42768919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6.Зачерпните мед ложкой, прокрутите ее и посмотрите, как он стекает – каплями или вязкой лентой. Что образуется на поверхности меда: горка или впадина?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993159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1359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2A16F50C-98AC-4277-8C60-A394B08760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Таблица 3">
            <a:extLst>
              <a:ext uri="{FF2B5EF4-FFF2-40B4-BE49-F238E27FC236}">
                <a16:creationId xmlns="" xmlns:a16="http://schemas.microsoft.com/office/drawing/2014/main" id="{3B37E3B9-5F0D-4DB3-BE82-18AEBDFBD1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344626"/>
              </p:ext>
            </p:extLst>
          </p:nvPr>
        </p:nvGraphicFramePr>
        <p:xfrm>
          <a:off x="182879" y="719666"/>
          <a:ext cx="11732455" cy="52537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80432">
                  <a:extLst>
                    <a:ext uri="{9D8B030D-6E8A-4147-A177-3AD203B41FA5}">
                      <a16:colId xmlns="" xmlns:a16="http://schemas.microsoft.com/office/drawing/2014/main" val="1830247631"/>
                    </a:ext>
                  </a:extLst>
                </a:gridCol>
                <a:gridCol w="1252023">
                  <a:extLst>
                    <a:ext uri="{9D8B030D-6E8A-4147-A177-3AD203B41FA5}">
                      <a16:colId xmlns="" xmlns:a16="http://schemas.microsoft.com/office/drawing/2014/main" val="36325781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Химические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550244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.Обнаружение примесей муки, крахмала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Налейте в стаканчик 10 мл дистиллированной воды и размешайте в нем неполную ложку меда.  Отлейте 2мл раствора в чистую пробирку и в полученный раствор добавьте каплю йода. Изменился ли цвет раствора?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7013030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Обнаружение примеси мела: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3-5 мл. водного раствора мёда (1:2) + 3-5 капель уксусной эссенции. Если раствор «закипит» с выделением углекислого газа, в мёде присутствует мел.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7094267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3.Раскаленную проволочку (из нержавейки) нужно опустить в мёд. Если на ней повиснет клейкая инородная масса - перед вами подделка под мёд, если проволочка останется чистой - </a:t>
                      </a: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мёд натуральный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178475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4.Расплавить мед в ложке на огне. Настоящий мед разжижается и прозрачен. Если в нем сахарный сироп, то при расплавлении усиливается карамельный запах, "мед" становится густой и мутный.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274007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5.Обнаружения сахарной патоки, нужно добавить в раствор меда </a:t>
                      </a: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азотнокислого серебра или ляпис. Если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выпал белый осадок — значит, там присутствует   патока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4179143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6. Обнаружение примесей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крахмальной патоки: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по каплям добавить </a:t>
                      </a:r>
                      <a:r>
                        <a:rPr lang="ru-RU" sz="18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нашатырный  спирт .Если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есть примеси паток то раствор белеет  и выпадает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бурый осадок.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Этот  мёд  не подвержен кристаллизации.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558791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7.Реакция на глюкозу и фруктозу.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 раствору добавить раствор сульфата меди и 5 капель гидроксида натрия. Все нагреть. Если раствор желтеет , а затем становится оранжевым присутствует глюкоза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4532258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64658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623</Words>
  <Application>Microsoft Office PowerPoint</Application>
  <PresentationFormat>Произвольный</PresentationFormat>
  <Paragraphs>82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 Сергеевна Федорова</dc:creator>
  <cp:lastModifiedBy>User</cp:lastModifiedBy>
  <cp:revision>10</cp:revision>
  <dcterms:created xsi:type="dcterms:W3CDTF">2024-10-29T07:24:50Z</dcterms:created>
  <dcterms:modified xsi:type="dcterms:W3CDTF">2024-11-04T11:24:58Z</dcterms:modified>
</cp:coreProperties>
</file>