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2" r:id="rId3"/>
    <p:sldId id="258" r:id="rId4"/>
    <p:sldId id="256" r:id="rId5"/>
    <p:sldId id="259" r:id="rId6"/>
    <p:sldId id="260" r:id="rId7"/>
    <p:sldId id="261" r:id="rId8"/>
    <p:sldId id="263" r:id="rId9"/>
    <p:sldId id="264" r:id="rId10"/>
    <p:sldId id="266" r:id="rId11"/>
    <p:sldId id="265" r:id="rId12"/>
    <p:sldId id="267" r:id="rId13"/>
    <p:sldId id="268" r:id="rId14"/>
    <p:sldId id="272" r:id="rId15"/>
    <p:sldId id="271" r:id="rId16"/>
    <p:sldId id="270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6" d="100"/>
          <a:sy n="76" d="100"/>
        </p:scale>
        <p:origin x="-480" y="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2ABD81A-C6E1-4E23-8AAA-20E037BD67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C78F77F5-4970-41DB-9C35-CD8742333F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45FB636-5FD7-4D08-ACE3-CE4B59E6AC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110C72C-B6D2-4A44-A75F-8FBF3697F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A82F5DB-1E25-4533-8C26-DD44056854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996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A9CA6D4-E06A-49BF-AD4A-584CA5E2DF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EFB07A7C-35E8-4D6E-97DD-BDA345938A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2C30097-83D4-485D-8552-E2F13E6725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385CEFE-A8C8-43D2-97FE-3B98AB89F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A161954-714B-4268-8019-84C4BA449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62223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02CFC41B-19D2-4783-B18F-023168DF23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C7F034EE-C125-4580-9799-714D6D19DF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B8CD214-BB24-400B-AD26-09427F2402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1669522-E80A-4FA0-A9B7-D00711548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2CFEE3B-E186-483C-858F-2F38BABCA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0053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B2A198D-E4D4-4048-A3C5-FB02032CFF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86EA3265-5C3C-436D-8611-EA7AB4470F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01404A31-7504-440A-BE8B-BDA985BF77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BD30B22-1218-4C38-BB61-7C3501290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290DAB1-1BB1-4086-9D92-4C12880B0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275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F323276-4E27-49E5-B8A4-34F238A436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65E37446-0B1D-4D54-8D40-D5B91CE3FC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66F8840-A5B4-4462-B74C-446169A2CA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2A3F7D7-F561-4CF2-A69E-443294ABA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B2DE49F-8B30-447F-B152-F5114310FE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6055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92A9FAE-65AE-4DF9-A472-A435711745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465D85A-8985-44AA-A683-36B5134D82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271FE14F-CFC6-4601-8BD0-78F0A1D4E9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4477B201-54E5-4DAF-8A7C-3F14E6C696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04683355-7E77-4AE0-A89A-989B05196E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9EDE3F18-4C94-4589-B000-4959455F77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5648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3705F71-9AF2-432B-B64C-E7FF5C1348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51412485-EA29-4D05-B433-825A13E368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03A6A536-D34A-4C74-96A0-C33AACA477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DBC68CFF-F2F3-40A5-BBF3-2EBAE6B991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D7E24B71-C03D-4A32-A6CB-7A749EC4C0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6AF98CBA-8D71-424C-ABC7-300708765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1A041756-5E6B-4F5F-9382-1A04E23D14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EE59CFA3-04D8-4E02-9539-925D29F48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7039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CAB17C3-6D7F-4504-8AC5-316E66459E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DB6BC9B4-1FCF-419E-9C6B-FE9C001C3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7C6C9E55-5F23-4A16-8C75-02BAD253A5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DEFABB05-13FB-4BF0-87E4-612AD844C0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1775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AFF50C19-396D-4E8F-97E5-AA8DBDEE8B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B84AEA9B-A105-4CDE-9201-EB4219BD17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B9A0DEEB-EF0C-4FB9-AE15-6C169CCA7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7429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0755B81-640B-4A69-95B6-60CA1CF94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8ADA700-7129-46AB-A7F9-7DD9A1D9AC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F7FB90A3-9740-40AF-BBA0-B0A0F7BFAA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6621EDCB-A892-472F-95F6-18BE85A1CD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BB91627C-9EBB-41DA-BA44-7776D18B81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4570D199-FA3C-4F11-B73C-40DF88733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962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3716263-22CF-4816-B97D-7CBC47074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029AAC9B-867B-4BE9-AEC9-616AA9B1AB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9C496FEF-431D-4267-A292-06D4972798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6BB7B135-7FF1-4220-9E95-08BA680DE6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A227D22A-67DC-41F2-B889-4BC22B6E9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ABDBB7C4-C6CA-43FE-BF17-4A580D2FFF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3240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FD36060-1CD2-4FBA-889C-E5DAAE1BF2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65D1BDC6-DB82-4B26-B6F5-F6D0DA8C5C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CFF4843A-DAF4-402A-AA26-E9CD79AD92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20AC35-FA74-4EAE-8564-08ADF6AD982A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87CE548-845A-46DB-8EBC-7D35784A21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831D365-DF7D-4618-A918-08F410A566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6300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jpg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25C6D8A6-AE9E-4808-9933-509767BC34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DBB1E32C-B138-4561-819F-FE10C69D1324}"/>
              </a:ext>
            </a:extLst>
          </p:cNvPr>
          <p:cNvSpPr txBox="1"/>
          <p:nvPr/>
        </p:nvSpPr>
        <p:spPr>
          <a:xfrm>
            <a:off x="219856" y="2077281"/>
            <a:ext cx="635630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+mj-lt"/>
              </a:rPr>
              <a:t>Изучение Царства Бактерий на примере микропрепаратов азотфиксирующих бактерий</a:t>
            </a:r>
            <a:endParaRPr lang="ru-RU" sz="3600" b="1" dirty="0"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1FFA9353-472A-4E6D-A9B4-11D768095F48}"/>
              </a:ext>
            </a:extLst>
          </p:cNvPr>
          <p:cNvSpPr txBox="1"/>
          <p:nvPr/>
        </p:nvSpPr>
        <p:spPr>
          <a:xfrm>
            <a:off x="7402882" y="4013831"/>
            <a:ext cx="44450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/>
              <a:t>Щукина Любовь Леонидовна, </a:t>
            </a:r>
            <a:endParaRPr lang="ru-RU" sz="2000" b="1" dirty="0" smtClean="0"/>
          </a:p>
          <a:p>
            <a:pPr algn="just"/>
            <a:r>
              <a:rPr lang="ru-RU" sz="2000" dirty="0" smtClean="0"/>
              <a:t>учитель </a:t>
            </a:r>
            <a:r>
              <a:rPr lang="ru-RU" sz="2000" dirty="0" smtClean="0"/>
              <a:t>биологии и экологии </a:t>
            </a:r>
            <a:endParaRPr lang="ru-RU" sz="2000" dirty="0" smtClean="0"/>
          </a:p>
          <a:p>
            <a:pPr algn="just"/>
            <a:r>
              <a:rPr lang="ru-RU" sz="2000" dirty="0" smtClean="0"/>
              <a:t>МКОУ </a:t>
            </a:r>
            <a:r>
              <a:rPr lang="ru-RU" sz="2000" dirty="0" smtClean="0"/>
              <a:t>«</a:t>
            </a:r>
            <a:r>
              <a:rPr lang="ru-RU" sz="2000" dirty="0" err="1" smtClean="0"/>
              <a:t>Поротниковская</a:t>
            </a:r>
            <a:r>
              <a:rPr lang="ru-RU" sz="2000" dirty="0" smtClean="0"/>
              <a:t> </a:t>
            </a:r>
            <a:r>
              <a:rPr lang="ru-RU" sz="2000" dirty="0" err="1" smtClean="0"/>
              <a:t>сош</a:t>
            </a:r>
            <a:r>
              <a:rPr lang="ru-RU" sz="2000" dirty="0" smtClean="0"/>
              <a:t>»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606786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8317A6A1-05BE-41F5-A426-CF8D76C40B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122" name="Picture 2" descr="C:\Users\Любовь\Downloads\1730286089681 (1)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48" t="32748" r="7282" b="6636"/>
          <a:stretch/>
        </p:blipFill>
        <p:spPr bwMode="auto">
          <a:xfrm>
            <a:off x="663880" y="1716068"/>
            <a:ext cx="4935254" cy="2926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Любовь\Downloads\1730286089685 (1)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4" t="38527" r="35260" b="20720"/>
          <a:stretch/>
        </p:blipFill>
        <p:spPr bwMode="auto">
          <a:xfrm>
            <a:off x="5987440" y="1651871"/>
            <a:ext cx="4722314" cy="2981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79496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8317A6A1-05BE-41F5-A426-CF8D76C40B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1FFA9353-472A-4E6D-A9B4-11D768095F48}"/>
              </a:ext>
            </a:extLst>
          </p:cNvPr>
          <p:cNvSpPr txBox="1"/>
          <p:nvPr/>
        </p:nvSpPr>
        <p:spPr>
          <a:xfrm>
            <a:off x="341458" y="1164920"/>
            <a:ext cx="11683528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/>
              <a:t>5</a:t>
            </a:r>
            <a:r>
              <a:rPr lang="ru-RU" sz="3200" b="1" dirty="0" smtClean="0"/>
              <a:t>. Микроскопическое исследование</a:t>
            </a:r>
          </a:p>
          <a:p>
            <a:pPr marL="457200" indent="-457200" algn="just">
              <a:buFontTx/>
              <a:buChar char="-"/>
            </a:pPr>
            <a:r>
              <a:rPr lang="ru-RU" sz="2000" b="1" dirty="0" smtClean="0"/>
              <a:t>Протереть предметное стекло спиртом;</a:t>
            </a:r>
          </a:p>
          <a:p>
            <a:pPr marL="457200" indent="-457200" algn="just">
              <a:buFontTx/>
              <a:buChar char="-"/>
            </a:pPr>
            <a:r>
              <a:rPr lang="ru-RU" sz="2000" b="1" dirty="0" smtClean="0"/>
              <a:t>В чашках Петри, засеянных 6-7 дней назад, выбрать несколько колоний с разной окраской;</a:t>
            </a:r>
          </a:p>
          <a:p>
            <a:pPr marL="457200" indent="-457200" algn="just">
              <a:buFontTx/>
              <a:buChar char="-"/>
            </a:pPr>
            <a:r>
              <a:rPr lang="ru-RU" sz="2000" b="1" dirty="0" smtClean="0"/>
              <a:t>С помощью зубочистки взять небольшое количество биомассы и перенести на стекло;</a:t>
            </a:r>
          </a:p>
          <a:p>
            <a:pPr marL="457200" indent="-457200" algn="just">
              <a:buFontTx/>
              <a:buChar char="-"/>
            </a:pPr>
            <a:r>
              <a:rPr lang="ru-RU" sz="2000" b="1" dirty="0" smtClean="0"/>
              <a:t>Взять чистое предметное стекло и его краем, одним четким движением, размазать по центральной части предметного стекла биомассу с поверхности зубочистки;</a:t>
            </a:r>
          </a:p>
          <a:p>
            <a:pPr marL="457200" indent="-457200" algn="just">
              <a:buFontTx/>
              <a:buChar char="-"/>
            </a:pPr>
            <a:r>
              <a:rPr lang="ru-RU" sz="2000" b="1" dirty="0" smtClean="0"/>
              <a:t>Подсушить пару минут на воздухе;</a:t>
            </a:r>
          </a:p>
          <a:p>
            <a:pPr marL="457200" indent="-457200" algn="just">
              <a:buFontTx/>
              <a:buChar char="-"/>
            </a:pPr>
            <a:r>
              <a:rPr lang="ru-RU" sz="2000" b="1" dirty="0" smtClean="0"/>
              <a:t>С помощью пипетки Пастера на предметное стекло в центр площади, покрытой образцом, нанести каплю фуксина </a:t>
            </a:r>
            <a:r>
              <a:rPr lang="ru-RU" sz="2000" b="1" dirty="0" err="1" smtClean="0"/>
              <a:t>Циля</a:t>
            </a:r>
            <a:r>
              <a:rPr lang="ru-RU" sz="2000" b="1" dirty="0" smtClean="0"/>
              <a:t> и оставить для окрашивания на 1 минуту;</a:t>
            </a:r>
          </a:p>
          <a:p>
            <a:pPr marL="457200" indent="-457200" algn="just">
              <a:buFontTx/>
              <a:buChar char="-"/>
            </a:pPr>
            <a:r>
              <a:rPr lang="ru-RU" sz="2000" b="1" dirty="0" smtClean="0"/>
              <a:t>На край стекла, с помощью пипетки Пастера, нанести каплю туши;</a:t>
            </a:r>
          </a:p>
          <a:p>
            <a:pPr marL="457200" indent="-457200" algn="just">
              <a:buFontTx/>
              <a:buChar char="-"/>
            </a:pPr>
            <a:r>
              <a:rPr lang="ru-RU" sz="2000" b="1" dirty="0" smtClean="0"/>
              <a:t>Зубочисткой провести тонкую дорожку из капли с тушью до фуксина </a:t>
            </a:r>
            <a:r>
              <a:rPr lang="ru-RU" sz="2000" b="1" dirty="0" err="1" smtClean="0"/>
              <a:t>Циля</a:t>
            </a:r>
            <a:r>
              <a:rPr lang="ru-RU" sz="2000" b="1" dirty="0" smtClean="0"/>
              <a:t>, таким образом добавляя второй краситель. Перемешать красители и биомассу до равномерного тонкого слоя грязно-розового цвета;</a:t>
            </a:r>
          </a:p>
          <a:p>
            <a:pPr marL="457200" indent="-457200" algn="just">
              <a:buFontTx/>
              <a:buChar char="-"/>
            </a:pPr>
            <a:r>
              <a:rPr lang="ru-RU" sz="2000" b="1" dirty="0" smtClean="0"/>
              <a:t>Высушить препарат на воздухе 10-30 минут;</a:t>
            </a:r>
          </a:p>
          <a:p>
            <a:pPr marL="457200" indent="-457200" algn="just">
              <a:buFontTx/>
              <a:buChar char="-"/>
            </a:pPr>
            <a:r>
              <a:rPr lang="ru-RU" sz="2000" b="1" dirty="0" smtClean="0"/>
              <a:t>На препарат нанести каплю воды и изучить полученный препарат с помощью микроскопа.</a:t>
            </a:r>
          </a:p>
          <a:p>
            <a:pPr marL="457200" indent="-457200" algn="just">
              <a:buFontTx/>
              <a:buChar char="-"/>
            </a:pPr>
            <a:endParaRPr lang="ru-RU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41047302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8317A6A1-05BE-41F5-A426-CF8D76C40B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098" name="Picture 2" descr="C:\Users\Любовь\Downloads\173028608967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0" t="40768"/>
          <a:stretch/>
        </p:blipFill>
        <p:spPr bwMode="auto">
          <a:xfrm>
            <a:off x="425886" y="1734040"/>
            <a:ext cx="9079004" cy="4247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92134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8317A6A1-05BE-41F5-A426-CF8D76C40B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55882" y="1315326"/>
            <a:ext cx="988999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ООО «Живые системы»</a:t>
            </a:r>
          </a:p>
          <a:p>
            <a:r>
              <a:rPr lang="en-US" sz="2800" b="1" dirty="0" smtClean="0"/>
              <a:t>https</a:t>
            </a:r>
            <a:r>
              <a:rPr lang="en-US" sz="2800" b="1" dirty="0"/>
              <a:t>://kids.mbu.ru/nabory/linejka-proektnaya-deyatelnost/</a:t>
            </a:r>
            <a:endParaRPr lang="ru-RU" sz="2800" b="1" dirty="0"/>
          </a:p>
        </p:txBody>
      </p:sp>
      <p:pic>
        <p:nvPicPr>
          <p:cNvPr id="6146" name="Picture 2" descr="C:\Users\Любовь\Downloads\2024-10-30_18-21-2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560" y="2269432"/>
            <a:ext cx="11043651" cy="3896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70352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C58538B5-0EAE-544D-ADD7-D9CD6E747A10}"/>
              </a:ext>
            </a:extLst>
          </p:cNvPr>
          <p:cNvSpPr txBox="1"/>
          <p:nvPr/>
        </p:nvSpPr>
        <p:spPr>
          <a:xfrm>
            <a:off x="774122" y="265454"/>
            <a:ext cx="114178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>
                <a:solidFill>
                  <a:schemeClr val="accent1">
                    <a:lumMod val="50000"/>
                  </a:schemeClr>
                </a:solidFill>
              </a:rPr>
              <a:t>Влияние обогащенного бобовыми культурами низинного торфа на количество и продуктивность азотфиксирующих бактерий  в </a:t>
            </a:r>
            <a:r>
              <a:rPr lang="ru-RU" sz="2400" b="1" i="1" dirty="0" smtClean="0">
                <a:solidFill>
                  <a:schemeClr val="accent1">
                    <a:lumMod val="50000"/>
                  </a:schemeClr>
                </a:solidFill>
              </a:rPr>
              <a:t>почве</a:t>
            </a: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" name="Рисунок 14" descr="Описание: C:\Users\Гео\Downloads\IMG_20240206_1011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/>
          <a:stretch>
            <a:fillRect/>
          </a:stretch>
        </p:blipFill>
        <p:spPr bwMode="auto">
          <a:xfrm>
            <a:off x="4241471" y="4293749"/>
            <a:ext cx="2934659" cy="21280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5" descr="C:\Users\Гео\Downloads\IMG_20240206_101107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382" y="4267800"/>
            <a:ext cx="3288927" cy="21194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/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1371" y="1700808"/>
            <a:ext cx="5277429" cy="22805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4" descr="C:\Users\Любовь\Downloads\170558000607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0406" y="3645024"/>
            <a:ext cx="2112265" cy="2902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0536" y="1590623"/>
            <a:ext cx="4812009" cy="2301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2" descr="C:\Users\Любовь\Downloads\1705580006081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0250" y="3836364"/>
            <a:ext cx="2164585" cy="2711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3334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8317A6A1-05BE-41F5-A426-CF8D76C40B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Google Shape;2348;p34"/>
          <p:cNvSpPr txBox="1">
            <a:spLocks noGrp="1"/>
          </p:cNvSpPr>
          <p:nvPr>
            <p:ph type="ctrTitle"/>
          </p:nvPr>
        </p:nvSpPr>
        <p:spPr>
          <a:xfrm>
            <a:off x="541489" y="1478781"/>
            <a:ext cx="8339464" cy="1862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наличия азотфиксирующих бактерий в иле искусственных прудов </a:t>
            </a:r>
            <a:r>
              <a:rPr lang="ru-RU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Поротниковского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сельского поселения и возможность использование ила в качестве удобрения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sz="2300" dirty="0">
              <a:solidFill>
                <a:srgbClr val="002060"/>
              </a:solidFill>
              <a:latin typeface="Times New Roman" panose="02020603050405020304" pitchFamily="18" charset="0"/>
              <a:ea typeface="Fraunces"/>
              <a:cs typeface="Times New Roman" panose="02020603050405020304" pitchFamily="18" charset="0"/>
              <a:sym typeface="Fraunces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6502" y="2671720"/>
            <a:ext cx="4008702" cy="30025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9AE66E79-0249-E766-BB55-B9535CCCF26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5021" y="3016766"/>
            <a:ext cx="3512830" cy="23124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24" t="-945" r="13504" b="48726"/>
          <a:stretch/>
        </p:blipFill>
        <p:spPr>
          <a:xfrm>
            <a:off x="4394311" y="3148114"/>
            <a:ext cx="3062595" cy="28142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648359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8317A6A1-05BE-41F5-A426-CF8D76C40B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Объект 2"/>
          <p:cNvSpPr txBox="1">
            <a:spLocks/>
          </p:cNvSpPr>
          <p:nvPr/>
        </p:nvSpPr>
        <p:spPr>
          <a:xfrm>
            <a:off x="1955540" y="2072816"/>
            <a:ext cx="8280920" cy="2712368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300"/>
            <a:r>
              <a:rPr lang="ru-RU" sz="6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Спасибо   за внимание!!!</a:t>
            </a:r>
          </a:p>
          <a:p>
            <a:pPr marL="114300"/>
            <a:endParaRPr lang="ru-RU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14300"/>
            <a:endParaRPr lang="ru-RU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14300"/>
            <a:endParaRPr lang="ru-RU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14300" algn="r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Щукина Любовь Леонидовна</a:t>
            </a:r>
          </a:p>
          <a:p>
            <a:pPr marL="114300" algn="r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89234064594</a:t>
            </a:r>
          </a:p>
          <a:p>
            <a:pPr marL="114300" algn="r"/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lld2305@yandex.ru</a:t>
            </a: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53944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8317A6A1-05BE-41F5-A426-CF8D76C40B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26" name="Picture 2" descr="https://ozlib.com/htm/img/22/21023/11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5467" y="1546311"/>
            <a:ext cx="7181850" cy="4667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1FFA9353-472A-4E6D-A9B4-11D768095F48}"/>
              </a:ext>
            </a:extLst>
          </p:cNvPr>
          <p:cNvSpPr txBox="1"/>
          <p:nvPr/>
        </p:nvSpPr>
        <p:spPr>
          <a:xfrm>
            <a:off x="167325" y="1671463"/>
            <a:ext cx="4748142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/>
              <a:t>Учебные темы:</a:t>
            </a:r>
          </a:p>
          <a:p>
            <a:pPr algn="just"/>
            <a:r>
              <a:rPr lang="ru-RU" sz="3200" b="1" dirty="0" smtClean="0"/>
              <a:t>-</a:t>
            </a:r>
            <a:r>
              <a:rPr lang="ru-RU" sz="2800" b="1" dirty="0" smtClean="0"/>
              <a:t>Царство бактерий</a:t>
            </a:r>
          </a:p>
          <a:p>
            <a:pPr algn="just"/>
            <a:r>
              <a:rPr lang="ru-RU" sz="2800" b="1" dirty="0" smtClean="0"/>
              <a:t>-Строение </a:t>
            </a:r>
            <a:r>
              <a:rPr lang="ru-RU" sz="2800" b="1" dirty="0" err="1" smtClean="0"/>
              <a:t>прокариотической</a:t>
            </a:r>
            <a:r>
              <a:rPr lang="ru-RU" sz="2800" b="1" dirty="0" smtClean="0"/>
              <a:t> клетки</a:t>
            </a:r>
          </a:p>
          <a:p>
            <a:pPr algn="just"/>
            <a:r>
              <a:rPr lang="ru-RU" sz="2800" b="1" dirty="0" smtClean="0"/>
              <a:t>-Симбиотические взаимоотношения</a:t>
            </a:r>
          </a:p>
          <a:p>
            <a:pPr algn="just"/>
            <a:r>
              <a:rPr lang="ru-RU" sz="2800" b="1" dirty="0" smtClean="0"/>
              <a:t>-Круговорот азота в природе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9292944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8317A6A1-05BE-41F5-A426-CF8D76C40B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1FFA9353-472A-4E6D-A9B4-11D768095F48}"/>
              </a:ext>
            </a:extLst>
          </p:cNvPr>
          <p:cNvSpPr txBox="1"/>
          <p:nvPr/>
        </p:nvSpPr>
        <p:spPr>
          <a:xfrm>
            <a:off x="441666" y="1444968"/>
            <a:ext cx="96317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/>
              <a:t>Фонд «Образование» Новосибирская область</a:t>
            </a:r>
            <a:endParaRPr lang="ru-RU" sz="32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41666" y="2228671"/>
            <a:ext cx="6096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600" dirty="0" smtClean="0"/>
              <a:t>                     Проекты</a:t>
            </a:r>
            <a:r>
              <a:rPr lang="ru-RU" sz="3600" dirty="0"/>
              <a:t>:</a:t>
            </a:r>
          </a:p>
          <a:p>
            <a:pPr algn="ctr"/>
            <a:r>
              <a:rPr lang="ru-RU" sz="3600" dirty="0"/>
              <a:t>Всероссийский атлас микроорганизмов</a:t>
            </a:r>
          </a:p>
          <a:p>
            <a:pPr algn="ctr"/>
            <a:r>
              <a:rPr lang="ru-RU" sz="3600" dirty="0"/>
              <a:t>Школьники- научные волонтеры</a:t>
            </a:r>
          </a:p>
          <a:p>
            <a:pPr algn="ctr"/>
            <a:r>
              <a:rPr lang="ru-RU" sz="3600" dirty="0"/>
              <a:t>Микробные удобрения</a:t>
            </a:r>
          </a:p>
        </p:txBody>
      </p:sp>
      <p:pic>
        <p:nvPicPr>
          <p:cNvPr id="6" name="Рисунок 5" descr="C:\Users\Любовь\Downloads\172976841228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8248" y="2242609"/>
            <a:ext cx="3755141" cy="31688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414508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8317A6A1-05BE-41F5-A426-CF8D76C40B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869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1FFA9353-472A-4E6D-A9B4-11D768095F48}"/>
              </a:ext>
            </a:extLst>
          </p:cNvPr>
          <p:cNvSpPr txBox="1"/>
          <p:nvPr/>
        </p:nvSpPr>
        <p:spPr>
          <a:xfrm>
            <a:off x="425698" y="1265086"/>
            <a:ext cx="11340604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Род </a:t>
            </a:r>
            <a:r>
              <a:rPr lang="en-US" sz="3200" b="1" dirty="0" err="1" smtClean="0"/>
              <a:t>Azotobakter</a:t>
            </a:r>
            <a:endParaRPr lang="ru-RU" sz="3200" b="1" dirty="0" smtClean="0"/>
          </a:p>
          <a:p>
            <a:pPr algn="ctr"/>
            <a:r>
              <a:rPr lang="ru-RU" sz="2800" b="1" dirty="0" smtClean="0"/>
              <a:t>Влажная почва с </a:t>
            </a:r>
            <a:r>
              <a:rPr lang="en-US" sz="2800" b="1" dirty="0" smtClean="0"/>
              <a:t>pH</a:t>
            </a:r>
            <a:r>
              <a:rPr lang="ru-RU" sz="2800" b="1" dirty="0" smtClean="0"/>
              <a:t> близким к нейтральному значению, хорошим </a:t>
            </a:r>
            <a:r>
              <a:rPr lang="ru-RU" sz="2800" b="1" dirty="0" err="1" smtClean="0"/>
              <a:t>достпом</a:t>
            </a:r>
            <a:r>
              <a:rPr lang="ru-RU" sz="2800" b="1" dirty="0" smtClean="0"/>
              <a:t> воздуха и наличием солей кальция, фосфора и калия. Оптимальная температура роста бактерий 25-30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℃</a:t>
            </a:r>
            <a:r>
              <a:rPr lang="ru-RU" sz="2800" b="1" dirty="0" smtClean="0"/>
              <a:t> </a:t>
            </a:r>
            <a:endParaRPr lang="ru-RU" sz="2800" b="1" dirty="0"/>
          </a:p>
        </p:txBody>
      </p:sp>
      <p:pic>
        <p:nvPicPr>
          <p:cNvPr id="4" name="Рисунок 3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95" r="4341" b="15927"/>
          <a:stretch/>
        </p:blipFill>
        <p:spPr>
          <a:xfrm>
            <a:off x="3968100" y="3280310"/>
            <a:ext cx="4071351" cy="24787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835341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8317A6A1-05BE-41F5-A426-CF8D76C40B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25852" y="2045121"/>
            <a:ext cx="10620793" cy="22467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/>
              <a:t>Род </a:t>
            </a:r>
            <a:r>
              <a:rPr lang="en-US" sz="2800" b="1" dirty="0" err="1" smtClean="0"/>
              <a:t>Azotobakter</a:t>
            </a:r>
            <a:r>
              <a:rPr lang="en-US" sz="2800" b="1" dirty="0" smtClean="0"/>
              <a:t>- </a:t>
            </a:r>
            <a:r>
              <a:rPr lang="ru-RU" sz="2800" b="1" dirty="0" smtClean="0"/>
              <a:t>свободноживущие грамотрицательные бактерии</a:t>
            </a:r>
          </a:p>
          <a:p>
            <a:pPr algn="ctr"/>
            <a:r>
              <a:rPr lang="ru-RU" sz="2800" b="1" dirty="0" smtClean="0"/>
              <a:t>Нейтральные, слабощелочные почвы, пресноводные водоемы, </a:t>
            </a:r>
          </a:p>
          <a:p>
            <a:pPr algn="ctr"/>
            <a:r>
              <a:rPr lang="ru-RU" sz="2800" b="1" dirty="0" err="1" smtClean="0"/>
              <a:t>солоноватоводные</a:t>
            </a:r>
            <a:r>
              <a:rPr lang="ru-RU" sz="2800" b="1" dirty="0" smtClean="0"/>
              <a:t> болота</a:t>
            </a:r>
          </a:p>
          <a:p>
            <a:pPr algn="ctr"/>
            <a:r>
              <a:rPr lang="ru-RU" sz="2800" b="1" dirty="0" smtClean="0"/>
              <a:t>Экстремальные условия</a:t>
            </a:r>
          </a:p>
          <a:p>
            <a:pPr algn="ctr"/>
            <a:r>
              <a:rPr lang="ru-RU" sz="2800" b="1" dirty="0" smtClean="0"/>
              <a:t>Симбиотическая связь с растениями (ризосфера)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8790757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8317A6A1-05BE-41F5-A426-CF8D76C40B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1FFA9353-472A-4E6D-A9B4-11D768095F48}"/>
              </a:ext>
            </a:extLst>
          </p:cNvPr>
          <p:cNvSpPr txBox="1"/>
          <p:nvPr/>
        </p:nvSpPr>
        <p:spPr>
          <a:xfrm>
            <a:off x="441666" y="1409635"/>
            <a:ext cx="11415554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just">
              <a:buAutoNum type="arabicPeriod"/>
            </a:pPr>
            <a:r>
              <a:rPr lang="ru-RU" sz="3200" b="1" dirty="0" smtClean="0"/>
              <a:t>Подготовка почвы</a:t>
            </a:r>
          </a:p>
          <a:p>
            <a:pPr algn="just"/>
            <a:r>
              <a:rPr lang="ru-RU" sz="2800" b="1" i="1" dirty="0" err="1" smtClean="0"/>
              <a:t>Недопускать</a:t>
            </a:r>
            <a:r>
              <a:rPr lang="ru-RU" sz="2800" b="1" i="1" dirty="0" smtClean="0"/>
              <a:t> нагрева почвы</a:t>
            </a:r>
          </a:p>
          <a:p>
            <a:pPr algn="just"/>
            <a:r>
              <a:rPr lang="ru-RU" sz="2800" b="1" i="1" dirty="0" smtClean="0"/>
              <a:t>Разравнять и измельчить почву</a:t>
            </a:r>
          </a:p>
          <a:p>
            <a:pPr algn="just"/>
            <a:r>
              <a:rPr lang="ru-RU" sz="2800" b="1" i="1" dirty="0" smtClean="0"/>
              <a:t>Просушить почву (не на открытом солнце, без ветра)</a:t>
            </a:r>
            <a:endParaRPr lang="ru-RU" sz="2800" b="1" i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2805" y="3368649"/>
            <a:ext cx="2142489" cy="28642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8824" y="3309150"/>
            <a:ext cx="2186995" cy="29237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361374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8317A6A1-05BE-41F5-A426-CF8D76C40B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1FFA9353-472A-4E6D-A9B4-11D768095F48}"/>
              </a:ext>
            </a:extLst>
          </p:cNvPr>
          <p:cNvSpPr txBox="1"/>
          <p:nvPr/>
        </p:nvSpPr>
        <p:spPr>
          <a:xfrm>
            <a:off x="441666" y="1409635"/>
            <a:ext cx="11415554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/>
              <a:t>2. Посев и наблюдение за ростом колоний азотфиксирующих бактерий</a:t>
            </a:r>
          </a:p>
          <a:p>
            <a:pPr algn="just"/>
            <a:r>
              <a:rPr lang="ru-RU" sz="2800" b="1" dirty="0" smtClean="0"/>
              <a:t>-чашки Петри;</a:t>
            </a:r>
          </a:p>
          <a:p>
            <a:pPr marL="457200" indent="-457200" algn="just">
              <a:buFontTx/>
              <a:buChar char="-"/>
            </a:pPr>
            <a:r>
              <a:rPr lang="ru-RU" sz="2800" b="1" dirty="0" smtClean="0"/>
              <a:t>Среда Эшби- соли </a:t>
            </a:r>
            <a:r>
              <a:rPr lang="ru-RU" sz="2800" dirty="0"/>
              <a:t>К</a:t>
            </a:r>
            <a:r>
              <a:rPr lang="en-US" sz="2800" baseline="-25000" dirty="0"/>
              <a:t>2</a:t>
            </a:r>
            <a:r>
              <a:rPr lang="en-US" sz="2800" dirty="0"/>
              <a:t>SO</a:t>
            </a:r>
            <a:r>
              <a:rPr lang="en-US" sz="2800" baseline="-25000" dirty="0"/>
              <a:t>4</a:t>
            </a:r>
            <a:r>
              <a:rPr lang="en-US" sz="2800" dirty="0"/>
              <a:t>, K</a:t>
            </a:r>
            <a:r>
              <a:rPr lang="en-US" sz="2800" baseline="-25000" dirty="0"/>
              <a:t>2</a:t>
            </a:r>
            <a:r>
              <a:rPr lang="en-US" sz="2800" dirty="0"/>
              <a:t>HPO</a:t>
            </a:r>
            <a:r>
              <a:rPr lang="en-US" sz="2800" baseline="-25000" dirty="0"/>
              <a:t>4</a:t>
            </a:r>
            <a:r>
              <a:rPr lang="en-US" sz="2800" dirty="0"/>
              <a:t>, </a:t>
            </a:r>
            <a:r>
              <a:rPr lang="en-US" sz="2800" dirty="0" err="1"/>
              <a:t>NaCl</a:t>
            </a:r>
            <a:r>
              <a:rPr lang="en-US" sz="2800" dirty="0"/>
              <a:t>, MgSO</a:t>
            </a:r>
            <a:r>
              <a:rPr lang="en-US" sz="2800" baseline="-25000" dirty="0"/>
              <a:t>4</a:t>
            </a:r>
            <a:r>
              <a:rPr lang="en-US" sz="2800" baseline="30000" dirty="0"/>
              <a:t>*</a:t>
            </a:r>
            <a:r>
              <a:rPr lang="en-US" sz="2800" dirty="0"/>
              <a:t>7H</a:t>
            </a:r>
            <a:r>
              <a:rPr lang="en-US" sz="2800" baseline="-25000" dirty="0"/>
              <a:t>2</a:t>
            </a:r>
            <a:r>
              <a:rPr lang="en-US" sz="2800" dirty="0"/>
              <a:t>O, </a:t>
            </a:r>
            <a:r>
              <a:rPr lang="en-US" sz="2800" dirty="0" smtClean="0"/>
              <a:t>CaCO</a:t>
            </a:r>
            <a:r>
              <a:rPr lang="en-US" sz="2800" baseline="-25000" dirty="0" smtClean="0"/>
              <a:t>3</a:t>
            </a:r>
          </a:p>
          <a:p>
            <a:pPr marL="457200" indent="-457200" algn="just">
              <a:buFontTx/>
              <a:buChar char="-"/>
            </a:pPr>
            <a:r>
              <a:rPr lang="ru-RU" sz="2800" b="1" dirty="0" err="1" smtClean="0"/>
              <a:t>Агар</a:t>
            </a:r>
            <a:r>
              <a:rPr lang="ru-RU" sz="2800" b="1" dirty="0" smtClean="0"/>
              <a:t>, глюкоза</a:t>
            </a:r>
          </a:p>
          <a:p>
            <a:pPr marL="457200" indent="-457200" algn="just">
              <a:buFontTx/>
              <a:buChar char="-"/>
            </a:pPr>
            <a:r>
              <a:rPr lang="ru-RU" sz="2800" b="1" dirty="0" smtClean="0"/>
              <a:t>Трафарет</a:t>
            </a:r>
            <a:endParaRPr lang="ru-RU" sz="2800" b="1" dirty="0"/>
          </a:p>
          <a:p>
            <a:pPr algn="just"/>
            <a:endParaRPr lang="ru-RU" sz="2800" b="1" dirty="0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95" r="4341" b="15927"/>
          <a:stretch/>
        </p:blipFill>
        <p:spPr>
          <a:xfrm>
            <a:off x="3496020" y="3680429"/>
            <a:ext cx="4411656" cy="23002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7" t="16438" r="5721" b="15902"/>
          <a:stretch/>
        </p:blipFill>
        <p:spPr>
          <a:xfrm>
            <a:off x="8056426" y="3680429"/>
            <a:ext cx="3992911" cy="22662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450210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8317A6A1-05BE-41F5-A426-CF8D76C40B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56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1FFA9353-472A-4E6D-A9B4-11D768095F48}"/>
              </a:ext>
            </a:extLst>
          </p:cNvPr>
          <p:cNvSpPr txBox="1"/>
          <p:nvPr/>
        </p:nvSpPr>
        <p:spPr>
          <a:xfrm>
            <a:off x="101444" y="1259733"/>
            <a:ext cx="8453833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/>
              <a:t>3</a:t>
            </a:r>
            <a:r>
              <a:rPr lang="ru-RU" sz="3200" b="1" dirty="0" smtClean="0"/>
              <a:t>. Подготовка почвы для анализа</a:t>
            </a:r>
          </a:p>
          <a:p>
            <a:pPr marL="457200" indent="-457200" algn="just">
              <a:buFontTx/>
              <a:buChar char="-"/>
            </a:pPr>
            <a:r>
              <a:rPr lang="ru-RU" sz="3200" b="1" dirty="0" smtClean="0"/>
              <a:t>Образцы почвы высушить, просеять через сито с диаметром 1-2 мм.</a:t>
            </a:r>
          </a:p>
          <a:p>
            <a:pPr marL="457200" indent="-457200" algn="just">
              <a:buFontTx/>
              <a:buChar char="-"/>
            </a:pPr>
            <a:r>
              <a:rPr lang="ru-RU" sz="3200" b="1" dirty="0" smtClean="0"/>
              <a:t>Перенести 3 грамма почвы в пустую чашку Петри.</a:t>
            </a:r>
          </a:p>
          <a:p>
            <a:pPr marL="457200" indent="-457200" algn="just">
              <a:buFontTx/>
              <a:buChar char="-"/>
            </a:pPr>
            <a:r>
              <a:rPr lang="ru-RU" sz="3200" b="1" dirty="0" smtClean="0"/>
              <a:t>К почве с помощью пипетки Пастера по каплям добавить дистиллированную воду до получения пастообразной массы.</a:t>
            </a:r>
          </a:p>
          <a:p>
            <a:pPr marL="457200" indent="-457200" algn="just">
              <a:buFontTx/>
              <a:buChar char="-"/>
            </a:pPr>
            <a:r>
              <a:rPr lang="ru-RU" sz="3200" b="1" dirty="0" smtClean="0"/>
              <a:t>Увлажненную почву тщательно перемешать.</a:t>
            </a:r>
          </a:p>
          <a:p>
            <a:pPr algn="just"/>
            <a:endParaRPr lang="ru-RU" sz="3200" b="1" dirty="0" smtClean="0"/>
          </a:p>
          <a:p>
            <a:pPr marL="457200" indent="-457200" algn="just">
              <a:buFontTx/>
              <a:buChar char="-"/>
            </a:pPr>
            <a:endParaRPr lang="ru-RU" sz="2800" b="1" dirty="0"/>
          </a:p>
          <a:p>
            <a:pPr algn="just"/>
            <a:endParaRPr lang="ru-RU" sz="2800" b="1" dirty="0" smtClean="0"/>
          </a:p>
        </p:txBody>
      </p:sp>
      <p:pic>
        <p:nvPicPr>
          <p:cNvPr id="2050" name="Picture 2" descr="C:\Users\Любовь\Downloads\173028608969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34" t="27734" r="58331" b="43552"/>
          <a:stretch/>
        </p:blipFill>
        <p:spPr bwMode="auto">
          <a:xfrm rot="16200000">
            <a:off x="8875772" y="2172187"/>
            <a:ext cx="2492677" cy="3133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41233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8317A6A1-05BE-41F5-A426-CF8D76C40B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1FFA9353-472A-4E6D-A9B4-11D768095F48}"/>
              </a:ext>
            </a:extLst>
          </p:cNvPr>
          <p:cNvSpPr txBox="1"/>
          <p:nvPr/>
        </p:nvSpPr>
        <p:spPr>
          <a:xfrm>
            <a:off x="341458" y="1164920"/>
            <a:ext cx="5971660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/>
              <a:t>4. Посев</a:t>
            </a:r>
          </a:p>
          <a:p>
            <a:pPr marL="457200" indent="-457200" algn="just">
              <a:buFontTx/>
              <a:buChar char="-"/>
            </a:pPr>
            <a:r>
              <a:rPr lang="ru-RU" sz="2800" b="1" dirty="0" smtClean="0"/>
              <a:t>Из увлажненной почвы отделить 40-50 комочков диаметром 3-5 мм;</a:t>
            </a:r>
          </a:p>
          <a:p>
            <a:pPr marL="457200" indent="-457200" algn="just">
              <a:buFontTx/>
              <a:buChar char="-"/>
            </a:pPr>
            <a:r>
              <a:rPr lang="ru-RU" sz="2800" b="1" dirty="0" smtClean="0"/>
              <a:t>Чашку Петри, заполненную застывшей средой, разместить на трафарете;</a:t>
            </a:r>
          </a:p>
          <a:p>
            <a:pPr marL="457200" indent="-457200" algn="just">
              <a:buFontTx/>
              <a:buChar char="-"/>
            </a:pPr>
            <a:r>
              <a:rPr lang="ru-RU" sz="2800" b="1" dirty="0" smtClean="0"/>
              <a:t>В чашке Петри в узлах трафарета разместите подготовленные комочки земли.</a:t>
            </a:r>
          </a:p>
          <a:p>
            <a:pPr algn="just"/>
            <a:r>
              <a:rPr lang="ru-RU" sz="3200" b="1" dirty="0" smtClean="0"/>
              <a:t> </a:t>
            </a:r>
          </a:p>
          <a:p>
            <a:pPr algn="just"/>
            <a:endParaRPr lang="ru-RU" sz="3200" b="1" dirty="0" smtClean="0"/>
          </a:p>
          <a:p>
            <a:pPr marL="457200" indent="-457200" algn="just">
              <a:buFontTx/>
              <a:buChar char="-"/>
            </a:pPr>
            <a:endParaRPr lang="ru-RU" sz="2800" b="1" dirty="0"/>
          </a:p>
          <a:p>
            <a:pPr algn="just"/>
            <a:endParaRPr lang="ru-RU" sz="2800" b="1" dirty="0" smtClean="0"/>
          </a:p>
        </p:txBody>
      </p:sp>
      <p:pic>
        <p:nvPicPr>
          <p:cNvPr id="3074" name="Picture 2" descr="C:\Users\Любовь\Downloads\1730286089689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62" t="30832" r="29966" b="29586"/>
          <a:stretch/>
        </p:blipFill>
        <p:spPr bwMode="auto">
          <a:xfrm rot="16200000">
            <a:off x="7684717" y="2223370"/>
            <a:ext cx="3582448" cy="3845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950151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448</Words>
  <Application>Microsoft Office PowerPoint</Application>
  <PresentationFormat>Произвольный</PresentationFormat>
  <Paragraphs>64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Определение наличия азотфиксирующих бактерий в иле искусственных прудов Поротниковского сельского поселения и возможность использование ила в качестве удобрения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Екатерина Сергеевна Федорова</dc:creator>
  <cp:lastModifiedBy>User</cp:lastModifiedBy>
  <cp:revision>17</cp:revision>
  <dcterms:created xsi:type="dcterms:W3CDTF">2024-10-29T07:24:50Z</dcterms:created>
  <dcterms:modified xsi:type="dcterms:W3CDTF">2024-11-04T11:28:49Z</dcterms:modified>
</cp:coreProperties>
</file>