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6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ABD81A-C6E1-4E23-8AAA-20E037BD6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78F77F5-4970-41DB-9C35-CD8742333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45FB636-5FD7-4D08-ACE3-CE4B59E6A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110C72C-B6D2-4A44-A75F-8FBF369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A82F5DB-1E25-4533-8C26-DD440568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99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9CA6D4-E06A-49BF-AD4A-584CA5E2D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FB07A7C-35E8-4D6E-97DD-BDA345938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2C30097-83D4-485D-8552-E2F13E672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385CEFE-A8C8-43D2-97FE-3B98AB89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A161954-714B-4268-8019-84C4BA449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222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2CFC41B-19D2-4783-B18F-023168DF23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7F034EE-C125-4580-9799-714D6D19D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B8CD214-BB24-400B-AD26-09427F240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1669522-E80A-4FA0-A9B7-D00711548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2CFEE3B-E186-483C-858F-2F38BABC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05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2A198D-E4D4-4048-A3C5-FB02032CF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6EA3265-5C3C-436D-8611-EA7AB4470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1404A31-7504-440A-BE8B-BDA985BF7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BD30B22-1218-4C38-BB61-7C350129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290DAB1-1BB1-4086-9D92-4C12880B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27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F323276-4E27-49E5-B8A4-34F238A43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5E37446-0B1D-4D54-8D40-D5B91CE3F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66F8840-A5B4-4462-B74C-446169A2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2A3F7D7-F561-4CF2-A69E-443294ABA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B2DE49F-8B30-447F-B152-F5114310F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05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2A9FAE-65AE-4DF9-A472-A43571174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465D85A-8985-44AA-A683-36B5134D8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71FE14F-CFC6-4601-8BD0-78F0A1D4E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477B201-54E5-4DAF-8A7C-3F14E6C69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4683355-7E77-4AE0-A89A-989B05196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EDE3F18-4C94-4589-B000-4959455F7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648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705F71-9AF2-432B-B64C-E7FF5C13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1412485-EA29-4D05-B433-825A13E36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3A6A536-D34A-4C74-96A0-C33AACA47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BC68CFF-F2F3-40A5-BBF3-2EBAE6B99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7E24B71-C03D-4A32-A6CB-7A749EC4C0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AF98CBA-8D71-424C-ABC7-30070876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A041756-5E6B-4F5F-9382-1A04E23D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E59CFA3-04D8-4E02-9539-925D29F4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03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AB17C3-6D7F-4504-8AC5-316E66459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DB6BC9B4-1FCF-419E-9C6B-FE9C001C3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C6C9E55-5F23-4A16-8C75-02BAD253A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EFABB05-13FB-4BF0-87E4-612AD844C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7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FF50C19-396D-4E8F-97E5-AA8DBDEE8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84AEA9B-A105-4CDE-9201-EB4219BD1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9A0DEEB-EF0C-4FB9-AE15-6C169CCA7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42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755B81-640B-4A69-95B6-60CA1CF94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8ADA700-7129-46AB-A7F9-7DD9A1D9A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7FB90A3-9740-40AF-BBA0-B0A0F7BFA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621EDCB-A892-472F-95F6-18BE85A1C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B91627C-9EBB-41DA-BA44-7776D18B8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570D199-FA3C-4F11-B73C-40DF88733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6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716263-22CF-4816-B97D-7CBC47074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29AAC9B-867B-4BE9-AEC9-616AA9B1AB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C496FEF-431D-4267-A292-06D497279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BB7B135-7FF1-4220-9E95-08BA680DE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227D22A-67DC-41F2-B889-4BC22B6E9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BDBB7C4-C6CA-43FE-BF17-4A580D2F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24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D36060-1CD2-4FBA-889C-E5DAAE1BF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5D1BDC6-DB82-4B26-B6F5-F6D0DA8C5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FF4843A-DAF4-402A-AA26-E9CD79AD92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87CE548-845A-46DB-8EBC-7D35784A2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31D365-DF7D-4618-A918-08F410A56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0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B1E32C-B138-4561-819F-FE10C69D1324}"/>
              </a:ext>
            </a:extLst>
          </p:cNvPr>
          <p:cNvSpPr txBox="1"/>
          <p:nvPr/>
        </p:nvSpPr>
        <p:spPr>
          <a:xfrm>
            <a:off x="718233" y="1734814"/>
            <a:ext cx="63875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Arial Black" panose="020B0A04020102020204" pitchFamily="34" charset="0"/>
              </a:rPr>
              <a:t>Разработка задания, направленного на развитие функциональной грамотности на уроке биологии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FFA9353-472A-4E6D-A9B4-11D768095F48}"/>
              </a:ext>
            </a:extLst>
          </p:cNvPr>
          <p:cNvSpPr txBox="1"/>
          <p:nvPr/>
        </p:nvSpPr>
        <p:spPr>
          <a:xfrm>
            <a:off x="7587044" y="4730328"/>
            <a:ext cx="4492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Блинникова </a:t>
            </a:r>
            <a:r>
              <a:rPr lang="ru-RU" b="1" smtClean="0"/>
              <a:t>Татьяна </a:t>
            </a:r>
            <a:r>
              <a:rPr lang="ru-RU" b="1" smtClean="0"/>
              <a:t>Геннадьевна, </a:t>
            </a:r>
            <a:endParaRPr lang="ru-RU" b="1" dirty="0" smtClean="0"/>
          </a:p>
          <a:p>
            <a:r>
              <a:rPr lang="ru-RU" dirty="0" smtClean="0"/>
              <a:t>учитель биологии МБОУ «</a:t>
            </a:r>
            <a:r>
              <a:rPr lang="ru-RU" dirty="0" err="1" smtClean="0"/>
              <a:t>Кисловская</a:t>
            </a:r>
            <a:r>
              <a:rPr lang="ru-RU" dirty="0" smtClean="0"/>
              <a:t> СОШ» Томского района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67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481717" y="2679833"/>
            <a:ext cx="7303167" cy="8061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spc="9" dirty="0" smtClean="0">
                <a:solidFill>
                  <a:srgbClr val="524641"/>
                </a:solidFill>
                <a:latin typeface="NeueMachina-Medium"/>
                <a:ea typeface="+mn-ea"/>
                <a:cs typeface="NeueMachina-Medium"/>
              </a:rPr>
              <a:t>Поработаем?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8642" t="6584" r="6949" b="17950"/>
          <a:stretch/>
        </p:blipFill>
        <p:spPr>
          <a:xfrm>
            <a:off x="4277626" y="1333099"/>
            <a:ext cx="4043414" cy="482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53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7"/>
          <p:cNvSpPr txBox="1">
            <a:spLocks/>
          </p:cNvSpPr>
          <p:nvPr/>
        </p:nvSpPr>
        <p:spPr>
          <a:xfrm>
            <a:off x="252664" y="2169474"/>
            <a:ext cx="11036166" cy="9848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 defTabSz="554492">
              <a:lnSpc>
                <a:spcPct val="100000"/>
              </a:lnSpc>
              <a:spcBef>
                <a:spcPts val="82"/>
              </a:spcBef>
            </a:pPr>
            <a:r>
              <a:rPr lang="ru-RU" sz="4000" b="1" spc="9" dirty="0" smtClean="0">
                <a:solidFill>
                  <a:srgbClr val="524641"/>
                </a:solidFill>
                <a:latin typeface="Monotype Corsiva" panose="03010101010201010101" pitchFamily="66" charset="0"/>
                <a:ea typeface="+mn-ea"/>
                <a:cs typeface="NeueMachina-Medium"/>
              </a:rPr>
              <a:t>Благодарю за работу!</a:t>
            </a:r>
            <a:endParaRPr lang="ru-RU" sz="4000" b="1" spc="9" dirty="0">
              <a:solidFill>
                <a:srgbClr val="524641"/>
              </a:solidFill>
              <a:latin typeface="Monotype Corsiva" panose="03010101010201010101" pitchFamily="66" charset="0"/>
              <a:ea typeface="+mn-ea"/>
              <a:cs typeface="NeueMachina-Medium"/>
            </a:endParaRPr>
          </a:p>
        </p:txBody>
      </p:sp>
      <p:sp>
        <p:nvSpPr>
          <p:cNvPr id="6" name="Заголовок 7"/>
          <p:cNvSpPr txBox="1">
            <a:spLocks/>
          </p:cNvSpPr>
          <p:nvPr/>
        </p:nvSpPr>
        <p:spPr>
          <a:xfrm>
            <a:off x="224590" y="3476905"/>
            <a:ext cx="11036166" cy="9848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 defTabSz="554492">
              <a:lnSpc>
                <a:spcPct val="100000"/>
              </a:lnSpc>
              <a:spcBef>
                <a:spcPts val="82"/>
              </a:spcBef>
            </a:pPr>
            <a:r>
              <a:rPr lang="ru-RU" sz="4000" b="1" spc="9" dirty="0" smtClean="0">
                <a:solidFill>
                  <a:srgbClr val="524641"/>
                </a:solidFill>
                <a:latin typeface="Monotype Corsiva" panose="03010101010201010101" pitchFamily="66" charset="0"/>
                <a:ea typeface="+mn-ea"/>
                <a:cs typeface="NeueMachina-Medium"/>
              </a:rPr>
              <a:t>Дайте, пожалуйста, обратную связь!</a:t>
            </a:r>
            <a:endParaRPr lang="ru-RU" sz="4000" b="1" spc="9" dirty="0">
              <a:solidFill>
                <a:srgbClr val="524641"/>
              </a:solidFill>
              <a:latin typeface="Monotype Corsiva" panose="03010101010201010101" pitchFamily="66" charset="0"/>
              <a:ea typeface="+mn-ea"/>
              <a:cs typeface="NeueMachina-Medium"/>
            </a:endParaRPr>
          </a:p>
        </p:txBody>
      </p:sp>
    </p:spTree>
    <p:extLst>
      <p:ext uri="{BB962C8B-B14F-4D97-AF65-F5344CB8AC3E}">
        <p14:creationId xmlns:p14="http://schemas.microsoft.com/office/powerpoint/2010/main" val="352847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3138" y="1732548"/>
            <a:ext cx="8819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В 1957 </a:t>
            </a:r>
            <a:r>
              <a:rPr lang="ru-RU" sz="2400" dirty="0"/>
              <a:t>г. ЮНЕСКО впервые представляет термин «функциональная грамотность</a:t>
            </a:r>
            <a:r>
              <a:rPr lang="ru-RU" sz="2400" dirty="0" smtClean="0"/>
              <a:t>».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81264" y="2814368"/>
            <a:ext cx="112856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В настоящее время понятие «функциональная грамотность» </a:t>
            </a:r>
            <a:r>
              <a:rPr lang="ru-RU" sz="2400" dirty="0"/>
              <a:t>отражена в </a:t>
            </a:r>
            <a:r>
              <a:rPr lang="ru-RU" sz="2400" dirty="0" smtClean="0"/>
              <a:t>пунктах </a:t>
            </a:r>
            <a:r>
              <a:rPr lang="ru-RU" sz="2400" dirty="0"/>
              <a:t>34.2 ФГОС-2021 НОО </a:t>
            </a:r>
            <a:r>
              <a:rPr lang="ru-RU" sz="2400" dirty="0" smtClean="0"/>
              <a:t>и </a:t>
            </a:r>
            <a:r>
              <a:rPr lang="ru-RU" sz="2400" dirty="0"/>
              <a:t>35.2 ФГОС-2021 </a:t>
            </a:r>
            <a:r>
              <a:rPr lang="ru-RU" sz="2400" dirty="0" smtClean="0"/>
              <a:t>ООО как способность </a:t>
            </a:r>
            <a:r>
              <a:rPr lang="ru-RU" sz="2400" dirty="0"/>
              <a:t>решать учебные задачи и жизненные проблемные ситуации на основе сформированных предметных, </a:t>
            </a:r>
            <a:r>
              <a:rPr lang="ru-RU" sz="2400" dirty="0" err="1"/>
              <a:t>метапредметных</a:t>
            </a:r>
            <a:r>
              <a:rPr lang="ru-RU" sz="2400" dirty="0"/>
              <a:t> и универсальных способов деятельности, включающей овладение ключевыми компетенциями, составляющими основу готовности к успешному взаимодействию с изменяющимся миром и дальнейшему успешному образованию.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261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8211" y="2198967"/>
            <a:ext cx="8710863" cy="3918744"/>
          </a:xfrm>
          <a:prstGeom prst="rect">
            <a:avLst/>
          </a:prstGeom>
        </p:spPr>
      </p:pic>
      <p:sp>
        <p:nvSpPr>
          <p:cNvPr id="4" name="object 5"/>
          <p:cNvSpPr txBox="1"/>
          <p:nvPr/>
        </p:nvSpPr>
        <p:spPr>
          <a:xfrm>
            <a:off x="433137" y="1601824"/>
            <a:ext cx="8029749" cy="458442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lang="ru-RU" sz="2800" b="1" spc="9" dirty="0" smtClean="0">
                <a:solidFill>
                  <a:srgbClr val="524641"/>
                </a:solidFill>
                <a:latin typeface="NeueMachina-Medium"/>
                <a:cs typeface="NeueMachina-Medium"/>
              </a:rPr>
              <a:t>Компоненты функциональной </a:t>
            </a:r>
            <a:r>
              <a:rPr lang="ru-RU" sz="2800" b="1" spc="9" dirty="0">
                <a:solidFill>
                  <a:srgbClr val="524641"/>
                </a:solidFill>
                <a:latin typeface="NeueMachina-Medium"/>
                <a:cs typeface="NeueMachina-Medium"/>
              </a:rPr>
              <a:t>грамотности</a:t>
            </a:r>
            <a:endParaRPr sz="2800" b="1" spc="9" dirty="0">
              <a:solidFill>
                <a:srgbClr val="524641"/>
              </a:solidFill>
              <a:latin typeface="NeueMachina-Medium"/>
              <a:cs typeface="NeueMachina-Medium"/>
            </a:endParaRPr>
          </a:p>
        </p:txBody>
      </p:sp>
    </p:spTree>
    <p:extLst>
      <p:ext uri="{BB962C8B-B14F-4D97-AF65-F5344CB8AC3E}">
        <p14:creationId xmlns:p14="http://schemas.microsoft.com/office/powerpoint/2010/main" val="213326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object 5"/>
          <p:cNvSpPr txBox="1"/>
          <p:nvPr/>
        </p:nvSpPr>
        <p:spPr>
          <a:xfrm>
            <a:off x="541420" y="1493540"/>
            <a:ext cx="8891337" cy="872273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 defTabSz="554492">
              <a:spcBef>
                <a:spcPts val="82"/>
              </a:spcBef>
            </a:pPr>
            <a:r>
              <a:rPr lang="ru-RU" sz="2800" b="1" spc="9" dirty="0">
                <a:solidFill>
                  <a:srgbClr val="524641"/>
                </a:solidFill>
                <a:latin typeface="NeueMachina-Medium"/>
                <a:cs typeface="NeueMachina-Medium"/>
              </a:rPr>
              <a:t>Проблемы </a:t>
            </a:r>
            <a:r>
              <a:rPr lang="ru-RU" sz="2800" b="1" spc="9" dirty="0" smtClean="0">
                <a:solidFill>
                  <a:srgbClr val="524641"/>
                </a:solidFill>
                <a:latin typeface="NeueMachina-Medium"/>
                <a:cs typeface="NeueMachina-Medium"/>
              </a:rPr>
              <a:t>с которыми сталкивается педагог при формирования </a:t>
            </a:r>
            <a:r>
              <a:rPr lang="ru-RU" sz="2800" b="1" spc="9" dirty="0">
                <a:solidFill>
                  <a:srgbClr val="524641"/>
                </a:solidFill>
                <a:latin typeface="NeueMachina-Medium"/>
                <a:cs typeface="NeueMachina-Medium"/>
              </a:rPr>
              <a:t>элементов </a:t>
            </a:r>
            <a:r>
              <a:rPr lang="ru-RU" sz="2800" b="1" spc="9" dirty="0" smtClean="0">
                <a:solidFill>
                  <a:srgbClr val="524641"/>
                </a:solidFill>
                <a:latin typeface="NeueMachina-Medium"/>
                <a:cs typeface="NeueMachina-Medium"/>
              </a:rPr>
              <a:t>ФГ у </a:t>
            </a:r>
            <a:r>
              <a:rPr lang="ru-RU" sz="2800" b="1" spc="9" dirty="0">
                <a:solidFill>
                  <a:srgbClr val="524641"/>
                </a:solidFill>
                <a:latin typeface="NeueMachina-Medium"/>
                <a:cs typeface="NeueMachina-Medium"/>
              </a:rPr>
              <a:t>обучающихся </a:t>
            </a:r>
            <a:endParaRPr sz="2800" b="1" dirty="0">
              <a:solidFill>
                <a:prstClr val="black"/>
              </a:solidFill>
              <a:latin typeface="NeueMachina-Medium"/>
              <a:cs typeface="NeueMachina-Medium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0790" y="2779295"/>
            <a:ext cx="8819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3909" y="2404077"/>
            <a:ext cx="11113671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ru-RU" sz="2300" b="1" spc="-45" dirty="0" smtClean="0">
                <a:latin typeface="NeueMachina-Medium"/>
                <a:cs typeface="NeueMachina-Medium"/>
              </a:rPr>
              <a:t>Проблема 1</a:t>
            </a:r>
          </a:p>
          <a:p>
            <a:pPr algn="just">
              <a:lnSpc>
                <a:spcPts val="3000"/>
              </a:lnSpc>
            </a:pPr>
            <a:r>
              <a:rPr lang="ru-RU" sz="2300" spc="-45" dirty="0" smtClean="0">
                <a:latin typeface="NeueMachina-Medium"/>
                <a:cs typeface="NeueMachina-Medium"/>
              </a:rPr>
              <a:t>Учебники не имеют </a:t>
            </a:r>
            <a:r>
              <a:rPr lang="ru-RU" sz="2300" spc="-45" dirty="0">
                <a:latin typeface="NeueMachina-Medium"/>
                <a:cs typeface="NeueMachina-Medium"/>
              </a:rPr>
              <a:t>содержательных компонентов, которые отражали бы этапы формирования элементов функциональной грамотности, а также конкретизированных заданий на отработку и оценку </a:t>
            </a:r>
            <a:r>
              <a:rPr lang="ru-RU" sz="2300" spc="-45" dirty="0" err="1">
                <a:latin typeface="NeueMachina-Medium"/>
                <a:cs typeface="NeueMachina-Medium"/>
              </a:rPr>
              <a:t>сформированности</a:t>
            </a:r>
            <a:r>
              <a:rPr lang="ru-RU" sz="2300" spc="-45" dirty="0">
                <a:latin typeface="NeueMachina-Medium"/>
                <a:cs typeface="NeueMachina-Medium"/>
              </a:rPr>
              <a:t> </a:t>
            </a:r>
            <a:r>
              <a:rPr lang="ru-RU" sz="2300" spc="-45" dirty="0" smtClean="0">
                <a:latin typeface="NeueMachina-Medium"/>
                <a:cs typeface="NeueMachina-Medium"/>
              </a:rPr>
              <a:t>данных компетенций</a:t>
            </a:r>
            <a:r>
              <a:rPr lang="ru-RU" sz="2300" spc="-45" dirty="0">
                <a:latin typeface="NeueMachina-Medium"/>
                <a:cs typeface="NeueMachina-Medium"/>
              </a:rPr>
              <a:t>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3125" y="4493243"/>
            <a:ext cx="10924540" cy="1602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ru-RU" sz="2300" b="1" spc="-45" dirty="0" smtClean="0">
                <a:latin typeface="NeueMachina-Medium"/>
                <a:cs typeface="NeueMachina-Medium"/>
              </a:rPr>
              <a:t>Проблема 2 </a:t>
            </a:r>
          </a:p>
          <a:p>
            <a:pPr algn="just">
              <a:lnSpc>
                <a:spcPts val="3000"/>
              </a:lnSpc>
            </a:pPr>
            <a:r>
              <a:rPr lang="ru-RU" sz="2300" spc="-45" dirty="0" smtClean="0">
                <a:latin typeface="NeueMachina-Medium"/>
                <a:cs typeface="NeueMachina-Medium"/>
              </a:rPr>
              <a:t>Слабое представление педагогов о технологии и методах формирования функциональной </a:t>
            </a:r>
            <a:r>
              <a:rPr lang="ru-RU" sz="2300" spc="-45" dirty="0">
                <a:latin typeface="NeueMachina-Medium"/>
                <a:cs typeface="NeueMachina-Medium"/>
              </a:rPr>
              <a:t>грамотности и о планируемых результатах данной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54708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0790" y="2779295"/>
            <a:ext cx="8819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10678" y="1684421"/>
            <a:ext cx="4305701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ru-RU" sz="2300" b="1" spc="-45" dirty="0" smtClean="0">
                <a:latin typeface="NeueMachina-Medium"/>
                <a:cs typeface="NeueMachina-Medium"/>
              </a:rPr>
              <a:t>Проблема 3 </a:t>
            </a:r>
          </a:p>
          <a:p>
            <a:pPr algn="just">
              <a:lnSpc>
                <a:spcPts val="3000"/>
              </a:lnSpc>
            </a:pPr>
            <a:endParaRPr lang="ru-RU" sz="2300" b="1" spc="-45" dirty="0" smtClean="0">
              <a:latin typeface="NeueMachina-Medium"/>
              <a:cs typeface="NeueMachina-Medium"/>
            </a:endParaRPr>
          </a:p>
          <a:p>
            <a:pPr algn="just">
              <a:lnSpc>
                <a:spcPts val="3000"/>
              </a:lnSpc>
            </a:pPr>
            <a:r>
              <a:rPr lang="ru-RU" sz="2300" spc="-45" dirty="0" smtClean="0">
                <a:latin typeface="NeueMachina-Medium"/>
                <a:cs typeface="NeueMachina-Medium"/>
              </a:rPr>
              <a:t>Вместо разработанных методик и алгоритмов формирования функциональной грамотности,  методистами предлагаются понятийные формулировки и готовые задания на проверку </a:t>
            </a:r>
            <a:r>
              <a:rPr lang="ru-RU" sz="2300" spc="-45" dirty="0" err="1" smtClean="0">
                <a:latin typeface="NeueMachina-Medium"/>
                <a:cs typeface="NeueMachina-Medium"/>
              </a:rPr>
              <a:t>сформированности</a:t>
            </a:r>
            <a:r>
              <a:rPr lang="ru-RU" sz="2300" spc="-45" dirty="0" smtClean="0">
                <a:latin typeface="NeueMachina-Medium"/>
                <a:cs typeface="NeueMachina-Medium"/>
              </a:rPr>
              <a:t> функциональной грамотности.</a:t>
            </a:r>
            <a:endParaRPr lang="ru-RU" sz="2300" spc="-45" dirty="0">
              <a:latin typeface="NeueMachina-Medium"/>
              <a:cs typeface="NeueMachina-Medium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b="4758"/>
          <a:stretch/>
        </p:blipFill>
        <p:spPr>
          <a:xfrm>
            <a:off x="4923322" y="1452613"/>
            <a:ext cx="7036756" cy="463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45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53063" y="609143"/>
            <a:ext cx="56548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9" dirty="0">
                <a:solidFill>
                  <a:srgbClr val="524641"/>
                </a:solidFill>
                <a:latin typeface="NeueMachina-Medium"/>
                <a:cs typeface="NeueMachina-Medium"/>
              </a:rPr>
              <a:t>Алгоритм по созданию авторских заданий, направленных</a:t>
            </a:r>
            <a:r>
              <a:rPr lang="ru-RU" sz="2400" b="1" dirty="0" smtClean="0"/>
              <a:t> </a:t>
            </a:r>
            <a:r>
              <a:rPr lang="ru-RU" sz="2400" b="1" spc="9" dirty="0">
                <a:solidFill>
                  <a:srgbClr val="524641"/>
                </a:solidFill>
                <a:latin typeface="NeueMachina-Medium"/>
                <a:cs typeface="NeueMachina-Medium"/>
              </a:rPr>
              <a:t>на развитие функциональной грамотности сельских школьников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3453" y="2165686"/>
            <a:ext cx="1126155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1. Анализ содержания образовательной программы.</a:t>
            </a:r>
          </a:p>
          <a:p>
            <a:pPr algn="just"/>
            <a:r>
              <a:rPr lang="ru-RU" sz="2400" dirty="0"/>
              <a:t>2. Выбор наиболее подходящего раздела, темы, урока.</a:t>
            </a:r>
          </a:p>
          <a:p>
            <a:pPr algn="just"/>
            <a:r>
              <a:rPr lang="ru-RU" sz="2400" dirty="0"/>
              <a:t>3. Сформулировать цель урока и планируемые результаты.</a:t>
            </a:r>
          </a:p>
          <a:p>
            <a:pPr algn="just"/>
            <a:r>
              <a:rPr lang="ru-RU" sz="2400" dirty="0"/>
              <a:t>4. Подобрать подходящий теоретический материал.</a:t>
            </a:r>
          </a:p>
          <a:p>
            <a:pPr algn="just"/>
            <a:r>
              <a:rPr lang="ru-RU" sz="2400" dirty="0"/>
              <a:t>5. Сформировать перечень </a:t>
            </a:r>
            <a:r>
              <a:rPr lang="ru-RU" sz="2400" dirty="0" smtClean="0"/>
              <a:t>вопросов, </a:t>
            </a:r>
            <a:r>
              <a:rPr lang="ru-RU" sz="2400" dirty="0"/>
              <a:t>на </a:t>
            </a:r>
            <a:r>
              <a:rPr lang="ru-RU" sz="2400" dirty="0" smtClean="0"/>
              <a:t>основе </a:t>
            </a:r>
            <a:r>
              <a:rPr lang="ru-RU" sz="2400" dirty="0"/>
              <a:t>которых будет формироваться задание.</a:t>
            </a:r>
          </a:p>
          <a:p>
            <a:pPr algn="just"/>
            <a:r>
              <a:rPr lang="ru-RU" sz="2400" dirty="0"/>
              <a:t>6. Определить познавательный уровень задания (низкий, средний, высокий)</a:t>
            </a:r>
          </a:p>
          <a:p>
            <a:pPr algn="just"/>
            <a:r>
              <a:rPr lang="ru-RU" sz="2400" dirty="0"/>
              <a:t>7. Определить формат ответа (единичный выбор,  множественный </a:t>
            </a:r>
            <a:r>
              <a:rPr lang="ru-RU" sz="2400" dirty="0" smtClean="0"/>
              <a:t>выбор, </a:t>
            </a:r>
            <a:r>
              <a:rPr lang="ru-RU" sz="2400" dirty="0"/>
              <a:t>открытый).</a:t>
            </a:r>
          </a:p>
          <a:p>
            <a:pPr algn="just"/>
            <a:r>
              <a:rPr lang="ru-RU" sz="2400" dirty="0"/>
              <a:t>8. </a:t>
            </a:r>
            <a:r>
              <a:rPr lang="ru-RU" sz="2400" dirty="0" smtClean="0"/>
              <a:t>Сформулировать задание на развитие функциональной грамотности с учетом специфики образовательной организации и школьников обучающихся в ней.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8540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7"/>
          <p:cNvSpPr txBox="1">
            <a:spLocks/>
          </p:cNvSpPr>
          <p:nvPr/>
        </p:nvSpPr>
        <p:spPr>
          <a:xfrm>
            <a:off x="312822" y="1892748"/>
            <a:ext cx="11036166" cy="9848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 defTabSz="554492">
              <a:lnSpc>
                <a:spcPct val="100000"/>
              </a:lnSpc>
              <a:spcBef>
                <a:spcPts val="82"/>
              </a:spcBef>
            </a:pPr>
            <a:r>
              <a:rPr lang="ru-RU" sz="2800" b="1" spc="9" dirty="0">
                <a:solidFill>
                  <a:srgbClr val="524641"/>
                </a:solidFill>
                <a:latin typeface="NeueMachina-Medium"/>
                <a:ea typeface="+mn-ea"/>
                <a:cs typeface="NeueMachina-Medium"/>
              </a:rPr>
              <a:t>Основное требование к заданиям по развитие функциональной грамотности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02908" y="3152275"/>
            <a:ext cx="10831629" cy="2272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3400"/>
              </a:lnSpc>
            </a:pPr>
            <a:r>
              <a:rPr lang="ru-RU" sz="2400" spc="-45" dirty="0">
                <a:latin typeface="NeueMachina-Medium"/>
                <a:cs typeface="NeueMachina-Medium"/>
              </a:rPr>
              <a:t>З</a:t>
            </a:r>
            <a:r>
              <a:rPr lang="ru-RU" sz="2400" spc="-45" dirty="0" smtClean="0">
                <a:latin typeface="NeueMachina-Medium"/>
                <a:cs typeface="NeueMachina-Medium"/>
              </a:rPr>
              <a:t>адания </a:t>
            </a:r>
            <a:r>
              <a:rPr lang="ru-RU" sz="2400" spc="-45" dirty="0">
                <a:latin typeface="NeueMachina-Medium"/>
                <a:cs typeface="NeueMachina-Medium"/>
              </a:rPr>
              <a:t>нацелены на </a:t>
            </a:r>
            <a:r>
              <a:rPr lang="ru-RU" sz="2400" spc="-45" dirty="0" smtClean="0">
                <a:latin typeface="NeueMachina-Medium"/>
                <a:cs typeface="NeueMachina-Medium"/>
              </a:rPr>
              <a:t>развитие знаний, </a:t>
            </a:r>
            <a:r>
              <a:rPr lang="ru-RU" sz="2400" spc="-45" dirty="0">
                <a:latin typeface="NeueMachina-Medium"/>
                <a:cs typeface="NeueMachina-Medium"/>
              </a:rPr>
              <a:t>характеризующих </a:t>
            </a:r>
            <a:r>
              <a:rPr lang="ru-RU" sz="2400" spc="-45" dirty="0" smtClean="0">
                <a:latin typeface="NeueMachina-Medium"/>
                <a:cs typeface="NeueMachina-Medium"/>
              </a:rPr>
              <a:t>научную (математическую, естественнонаучную, финансовую и др.) грамотность и формирование универсальных учебных действий, при </a:t>
            </a:r>
            <a:r>
              <a:rPr lang="ru-RU" sz="2400" spc="-45" dirty="0">
                <a:latin typeface="NeueMachina-Medium"/>
                <a:cs typeface="NeueMachina-Medium"/>
              </a:rPr>
              <a:t>этом должны основываться на </a:t>
            </a:r>
            <a:r>
              <a:rPr lang="ru-RU" sz="2400" b="1" spc="-45" dirty="0">
                <a:latin typeface="NeueMachina-Medium"/>
                <a:cs typeface="NeueMachina-Medium"/>
              </a:rPr>
              <a:t>ситуациях</a:t>
            </a:r>
            <a:r>
              <a:rPr lang="ru-RU" sz="2400" spc="-45" dirty="0">
                <a:latin typeface="NeueMachina-Medium"/>
                <a:cs typeface="NeueMachina-Medium"/>
              </a:rPr>
              <a:t>, которые можно назвать </a:t>
            </a:r>
            <a:r>
              <a:rPr lang="ru-RU" sz="2400" b="1" spc="-45" dirty="0">
                <a:latin typeface="NeueMachina-Medium"/>
                <a:cs typeface="NeueMachina-Medium"/>
              </a:rPr>
              <a:t>жизненными</a:t>
            </a:r>
            <a:r>
              <a:rPr lang="ru-RU" sz="2400" spc="-45" dirty="0">
                <a:latin typeface="NeueMachina-Medium"/>
                <a:cs typeface="NeueMachina-Medium"/>
              </a:rPr>
              <a:t>, </a:t>
            </a:r>
            <a:r>
              <a:rPr lang="ru-RU" sz="2400" b="1" spc="-45" dirty="0">
                <a:latin typeface="NeueMachina-Medium"/>
                <a:cs typeface="NeueMachina-Medium"/>
              </a:rPr>
              <a:t>реальными</a:t>
            </a:r>
            <a:r>
              <a:rPr lang="ru-RU" sz="2400" spc="-45" dirty="0">
                <a:latin typeface="NeueMachina-Medium"/>
                <a:cs typeface="NeueMachina-Medium"/>
              </a:rPr>
              <a:t> или просто </a:t>
            </a:r>
            <a:r>
              <a:rPr lang="ru-RU" sz="2400" b="1" spc="-45" dirty="0">
                <a:latin typeface="NeueMachina-Medium"/>
                <a:cs typeface="NeueMachina-Medium"/>
              </a:rPr>
              <a:t>интересными</a:t>
            </a:r>
            <a:r>
              <a:rPr lang="ru-RU" sz="2400" spc="-45" dirty="0">
                <a:latin typeface="NeueMachina-Medium"/>
                <a:cs typeface="NeueMachina-Medium"/>
              </a:rPr>
              <a:t> ребятам. </a:t>
            </a:r>
          </a:p>
        </p:txBody>
      </p:sp>
    </p:spTree>
    <p:extLst>
      <p:ext uri="{BB962C8B-B14F-4D97-AF65-F5344CB8AC3E}">
        <p14:creationId xmlns:p14="http://schemas.microsoft.com/office/powerpoint/2010/main" val="185786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705726" y="663424"/>
            <a:ext cx="53420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9" dirty="0">
                <a:solidFill>
                  <a:srgbClr val="524641"/>
                </a:solidFill>
                <a:latin typeface="NeueMachina-Medium"/>
                <a:cs typeface="NeueMachina-Medium"/>
              </a:rPr>
              <a:t>Характеристика задания направленного на формирование компонентов функциональной грамотности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2084" y="2002119"/>
            <a:ext cx="11514801" cy="4667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200"/>
              </a:spcAft>
              <a:buAutoNum type="arabicPeriod"/>
            </a:pPr>
            <a:r>
              <a:rPr lang="ru-RU" sz="2400" spc="-45" dirty="0" smtClean="0">
                <a:latin typeface="NeueMachina-Medium"/>
                <a:cs typeface="NeueMachina-Medium"/>
              </a:rPr>
              <a:t>Проблемность.</a:t>
            </a:r>
          </a:p>
          <a:p>
            <a:pPr marL="457200" indent="-457200" algn="just">
              <a:spcAft>
                <a:spcPts val="1200"/>
              </a:spcAft>
              <a:buFontTx/>
              <a:buAutoNum type="arabicPeriod"/>
            </a:pPr>
            <a:r>
              <a:rPr lang="ru-RU" sz="2400" spc="-45" dirty="0" err="1" smtClean="0">
                <a:latin typeface="NeueMachina-Medium"/>
                <a:cs typeface="NeueMachina-Medium"/>
              </a:rPr>
              <a:t>Метапредметность</a:t>
            </a:r>
            <a:r>
              <a:rPr lang="ru-RU" sz="2400" spc="-45" dirty="0" smtClean="0">
                <a:latin typeface="NeueMachina-Medium"/>
                <a:cs typeface="NeueMachina-Medium"/>
              </a:rPr>
              <a:t>.</a:t>
            </a:r>
          </a:p>
          <a:p>
            <a:pPr marL="457200" indent="-457200" algn="just">
              <a:spcAft>
                <a:spcPts val="1200"/>
              </a:spcAft>
              <a:buFontTx/>
              <a:buAutoNum type="arabicPeriod"/>
            </a:pPr>
            <a:r>
              <a:rPr lang="ru-RU" sz="2400" spc="-45" dirty="0" smtClean="0">
                <a:latin typeface="NeueMachina-Medium"/>
                <a:cs typeface="NeueMachina-Medium"/>
              </a:rPr>
              <a:t>Междисциплинарность.</a:t>
            </a:r>
            <a:endParaRPr lang="ru-RU" sz="2400" spc="-45" dirty="0">
              <a:latin typeface="NeueMachina-Medium"/>
              <a:cs typeface="NeueMachina-Medium"/>
            </a:endParaRPr>
          </a:p>
          <a:p>
            <a:pPr algn="just">
              <a:spcAft>
                <a:spcPts val="1200"/>
              </a:spcAft>
            </a:pPr>
            <a:r>
              <a:rPr lang="ru-RU" sz="2400" spc="-45" dirty="0" smtClean="0">
                <a:latin typeface="NeueMachina-Medium"/>
                <a:cs typeface="NeueMachina-Medium"/>
              </a:rPr>
              <a:t>В </a:t>
            </a:r>
            <a:r>
              <a:rPr lang="ru-RU" sz="2400" spc="-45" dirty="0">
                <a:latin typeface="NeueMachina-Medium"/>
                <a:cs typeface="NeueMachina-Medium"/>
              </a:rPr>
              <a:t>свою очередь, каждый из вопросов в составе этих заданий классифицируется по следующим категориям</a:t>
            </a:r>
            <a:r>
              <a:rPr lang="ru-RU" sz="2400" dirty="0"/>
              <a:t>: </a:t>
            </a:r>
            <a:endParaRPr lang="ru-RU" sz="2400" dirty="0" smtClean="0"/>
          </a:p>
          <a:p>
            <a:pPr lvl="0" algn="just">
              <a:lnSpc>
                <a:spcPts val="3400"/>
              </a:lnSpc>
            </a:pPr>
            <a:r>
              <a:rPr lang="ru-RU" sz="2000" spc="-45" dirty="0" smtClean="0">
                <a:latin typeface="NeueMachina-Medium"/>
                <a:cs typeface="NeueMachina-Medium"/>
              </a:rPr>
              <a:t>- умение</a:t>
            </a:r>
            <a:r>
              <a:rPr lang="ru-RU" sz="2000" spc="-45" dirty="0">
                <a:latin typeface="NeueMachina-Medium"/>
                <a:cs typeface="NeueMachina-Medium"/>
              </a:rPr>
              <a:t>, на оценивание которого направлен </a:t>
            </a:r>
            <a:r>
              <a:rPr lang="ru-RU" sz="2000" spc="-45" dirty="0" smtClean="0">
                <a:latin typeface="NeueMachina-Medium"/>
                <a:cs typeface="NeueMachina-Medium"/>
              </a:rPr>
              <a:t>вопрос;</a:t>
            </a:r>
            <a:endParaRPr lang="ru-RU" sz="2000" spc="-45" dirty="0">
              <a:latin typeface="NeueMachina-Medium"/>
              <a:cs typeface="NeueMachina-Medium"/>
            </a:endParaRPr>
          </a:p>
          <a:p>
            <a:pPr lvl="0" algn="just">
              <a:lnSpc>
                <a:spcPts val="3400"/>
              </a:lnSpc>
            </a:pPr>
            <a:r>
              <a:rPr lang="ru-RU" sz="2000" spc="-45" dirty="0" smtClean="0">
                <a:latin typeface="NeueMachina-Medium"/>
                <a:cs typeface="NeueMachina-Medium"/>
              </a:rPr>
              <a:t>- познавательный </a:t>
            </a:r>
            <a:r>
              <a:rPr lang="ru-RU" sz="2000" spc="-45" dirty="0">
                <a:latin typeface="NeueMachina-Medium"/>
                <a:cs typeface="NeueMachina-Medium"/>
              </a:rPr>
              <a:t>уровень (или степень трудности) вопроса (низкий, средний, высокий).</a:t>
            </a:r>
          </a:p>
          <a:p>
            <a:pPr lvl="0" algn="just">
              <a:lnSpc>
                <a:spcPts val="3400"/>
              </a:lnSpc>
            </a:pPr>
            <a:r>
              <a:rPr lang="ru-RU" sz="2000" spc="-45" dirty="0" smtClean="0">
                <a:latin typeface="NeueMachina-Medium"/>
                <a:cs typeface="NeueMachina-Medium"/>
              </a:rPr>
              <a:t>- </a:t>
            </a:r>
            <a:r>
              <a:rPr lang="ru-RU" sz="2000" spc="-45" dirty="0">
                <a:latin typeface="NeueMachina-Medium"/>
                <a:cs typeface="NeueMachina-Medium"/>
              </a:rPr>
              <a:t>ф</a:t>
            </a:r>
            <a:r>
              <a:rPr lang="ru-RU" sz="2000" spc="-45" dirty="0" smtClean="0">
                <a:latin typeface="NeueMachina-Medium"/>
                <a:cs typeface="NeueMachina-Medium"/>
              </a:rPr>
              <a:t>орма </a:t>
            </a:r>
            <a:r>
              <a:rPr lang="ru-RU" sz="2000" spc="-45" dirty="0">
                <a:latin typeface="NeueMachina-Medium"/>
                <a:cs typeface="NeueMachina-Medium"/>
              </a:rPr>
              <a:t>ответа (выбор ответа (единичный, множественный), открытый ответ</a:t>
            </a:r>
            <a:r>
              <a:rPr lang="ru-RU" sz="2000" spc="-45" dirty="0" smtClean="0">
                <a:latin typeface="NeueMachina-Medium"/>
                <a:cs typeface="NeueMachina-Medium"/>
              </a:rPr>
              <a:t>);</a:t>
            </a:r>
            <a:endParaRPr lang="ru-RU" sz="2000" spc="-45" dirty="0">
              <a:latin typeface="NeueMachina-Medium"/>
              <a:cs typeface="NeueMachina-Medium"/>
            </a:endParaRPr>
          </a:p>
          <a:p>
            <a:pPr lvl="0" algn="just">
              <a:lnSpc>
                <a:spcPts val="3400"/>
              </a:lnSpc>
            </a:pPr>
            <a:r>
              <a:rPr lang="ru-RU" sz="2000" spc="-45" dirty="0" smtClean="0">
                <a:latin typeface="NeueMachina-Medium"/>
                <a:cs typeface="NeueMachina-Medium"/>
              </a:rPr>
              <a:t>- контекст </a:t>
            </a:r>
            <a:r>
              <a:rPr lang="ru-RU" sz="2000" spc="-45" dirty="0">
                <a:latin typeface="NeueMachina-Medium"/>
                <a:cs typeface="NeueMachina-Medium"/>
              </a:rPr>
              <a:t>(личностный, местный/национальный, глобальный). </a:t>
            </a:r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4170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695075" y="1635706"/>
            <a:ext cx="7303167" cy="4818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spc="9" dirty="0" smtClean="0">
                <a:solidFill>
                  <a:srgbClr val="524641"/>
                </a:solidFill>
                <a:latin typeface="NeueMachina-Medium"/>
                <a:ea typeface="+mn-ea"/>
                <a:cs typeface="NeueMachina-Medium"/>
              </a:rPr>
              <a:t>Примеры </a:t>
            </a:r>
            <a:r>
              <a:rPr lang="ru-RU" sz="2400" b="1" spc="9" dirty="0">
                <a:solidFill>
                  <a:srgbClr val="524641"/>
                </a:solidFill>
                <a:latin typeface="NeueMachina-Medium"/>
                <a:ea typeface="+mn-ea"/>
                <a:cs typeface="NeueMachina-Medium"/>
              </a:rPr>
              <a:t>заданий на развитие функциональной грамотности</a:t>
            </a:r>
            <a:r>
              <a:rPr lang="ru-RU" sz="2400" dirty="0" smtClean="0"/>
              <a:t>:</a:t>
            </a:r>
            <a:endParaRPr lang="ru-RU" sz="2400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394495" y="2254185"/>
            <a:ext cx="11240042" cy="4280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800" i="1" dirty="0" smtClean="0"/>
              <a:t>Зоология, 8 класс Раздел: Одноклеточные животные – простейшие. Тема: Общая характеристика простейших, урок 6.</a:t>
            </a:r>
          </a:p>
          <a:p>
            <a:pPr algn="just"/>
            <a:r>
              <a:rPr lang="ru-RU" sz="2200" dirty="0" smtClean="0"/>
              <a:t>1. Ученица 8 класса Мария очень увлекалась биологией. Однажды она пошла на пруд и зачерпнула немного воды. Рассматривая воду под микроскопом, она заметила организм, который состоял из одной клетки, передвигался при помощи жгутика, имел сократительную вакуоль и ядро, на свету питался за счет энергии солнца, а в темноте, гетеротрофным путем. Помоги Маше понять, что это за организм?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ru-RU" sz="2200" dirty="0" smtClean="0"/>
              <a:t>А) Инфузория-туфелька  Б) Эвглена Зеленая В) Амеба Г) Хлорелла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ru-RU" sz="2200" dirty="0" smtClean="0"/>
              <a:t>2. В деревне Кисловка существует проблема: во время жарких летних дней вода в небольших водоемах с застойной водой становиться зеленой. Предложи разные пути решения данной проблемы.</a:t>
            </a:r>
            <a:endParaRPr lang="ru-RU" sz="2200" b="1" dirty="0" smtClean="0"/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066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566</Words>
  <Application>Microsoft Office PowerPoint</Application>
  <PresentationFormat>Произвольный</PresentationFormat>
  <Paragraphs>42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Сергеевна Федорова</dc:creator>
  <cp:lastModifiedBy>User</cp:lastModifiedBy>
  <cp:revision>18</cp:revision>
  <dcterms:created xsi:type="dcterms:W3CDTF">2024-10-29T07:24:50Z</dcterms:created>
  <dcterms:modified xsi:type="dcterms:W3CDTF">2024-11-04T11:26:54Z</dcterms:modified>
</cp:coreProperties>
</file>