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73" r:id="rId5"/>
    <p:sldId id="263" r:id="rId6"/>
    <p:sldId id="274" r:id="rId7"/>
    <p:sldId id="275" r:id="rId8"/>
    <p:sldId id="276" r:id="rId9"/>
    <p:sldId id="277" r:id="rId10"/>
    <p:sldId id="278" r:id="rId11"/>
    <p:sldId id="270" r:id="rId12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TomskObl2104" pitchFamily="2" charset="0"/>
      <p:regular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316"/>
    <a:srgbClr val="00881B"/>
    <a:srgbClr val="005AA3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16" y="-11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font" Target="fonts/font1.fntdata" /><Relationship Id="rId18" Type="http://schemas.openxmlformats.org/officeDocument/2006/relationships/font" Target="fonts/font6.fntdata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font" Target="fonts/font5.fntdata" /><Relationship Id="rId2" Type="http://schemas.openxmlformats.org/officeDocument/2006/relationships/slide" Target="slides/slide1.xml" /><Relationship Id="rId16" Type="http://schemas.openxmlformats.org/officeDocument/2006/relationships/font" Target="fonts/font4.fntdata" /><Relationship Id="rId20" Type="http://schemas.openxmlformats.org/officeDocument/2006/relationships/commentAuthors" Target="commentAuthor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font" Target="fonts/font3.fntdata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font" Target="fonts/font7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font" Target="fonts/font2.fntdata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7" Type="http://schemas.openxmlformats.org/officeDocument/2006/relationships/image" Target="../media/image26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5.png" /><Relationship Id="rId5" Type="http://schemas.openxmlformats.org/officeDocument/2006/relationships/image" Target="../media/image24.png" /><Relationship Id="rId4" Type="http://schemas.openxmlformats.org/officeDocument/2006/relationships/image" Target="../media/image23.png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 /><Relationship Id="rId3" Type="http://schemas.openxmlformats.org/officeDocument/2006/relationships/image" Target="../media/image28.png" /><Relationship Id="rId7" Type="http://schemas.openxmlformats.org/officeDocument/2006/relationships/image" Target="../media/image32.jpe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1.png" /><Relationship Id="rId5" Type="http://schemas.openxmlformats.org/officeDocument/2006/relationships/image" Target="../media/image30.png" /><Relationship Id="rId4" Type="http://schemas.openxmlformats.org/officeDocument/2006/relationships/image" Target="../media/image29.png" /><Relationship Id="rId9" Type="http://schemas.openxmlformats.org/officeDocument/2006/relationships/image" Target="../media/image34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 /><Relationship Id="rId3" Type="http://schemas.openxmlformats.org/officeDocument/2006/relationships/image" Target="../media/image5.jpeg" /><Relationship Id="rId7" Type="http://schemas.openxmlformats.org/officeDocument/2006/relationships/image" Target="../media/image7.png" /><Relationship Id="rId12" Type="http://schemas.openxmlformats.org/officeDocument/2006/relationships/image" Target="../media/image12.pn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6.png" /><Relationship Id="rId11" Type="http://schemas.openxmlformats.org/officeDocument/2006/relationships/image" Target="../media/image11.png" /><Relationship Id="rId5" Type="http://schemas.openxmlformats.org/officeDocument/2006/relationships/hyperlink" Target="https://gb.ru/blog/learningapps/" TargetMode="External" /><Relationship Id="rId10" Type="http://schemas.openxmlformats.org/officeDocument/2006/relationships/image" Target="../media/image10.png" /><Relationship Id="rId4" Type="http://schemas.openxmlformats.org/officeDocument/2006/relationships/image" Target="../media/image4.png" /><Relationship Id="rId9" Type="http://schemas.openxmlformats.org/officeDocument/2006/relationships/image" Target="../media/image9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7" Type="http://schemas.openxmlformats.org/officeDocument/2006/relationships/image" Target="../media/image1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5.png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7" Type="http://schemas.openxmlformats.org/officeDocument/2006/relationships/image" Target="../media/image19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8.png" /><Relationship Id="rId5" Type="http://schemas.openxmlformats.org/officeDocument/2006/relationships/image" Target="../media/image17.png" /><Relationship Id="rId4" Type="http://schemas.openxmlformats.org/officeDocument/2006/relationships/hyperlink" Target="https://skyeng.ru/" TargetMode="Externa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2.png" /><Relationship Id="rId5" Type="http://schemas.openxmlformats.org/officeDocument/2006/relationships/image" Target="../media/image21.png" /><Relationship Id="rId4" Type="http://schemas.openxmlformats.org/officeDocument/2006/relationships/image" Target="../media/image20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>
                <a:solidFill>
                  <a:schemeClr val="bg1"/>
                </a:solidFill>
                <a:latin typeface="TomskObl2104" pitchFamily="50" charset="0"/>
              </a:rPr>
              <a:t>Современные тенденции в образовании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395" y="4686299"/>
            <a:ext cx="5511114" cy="1360274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1">
                <a:solidFill>
                  <a:schemeClr val="bg1"/>
                </a:solidFill>
                <a:latin typeface="Gerbera Light" panose="02000300000000000000" pitchFamily="50" charset="-52"/>
              </a:rPr>
              <a:t>Абсатарова Эльвира Амурлаевна, </a:t>
            </a:r>
            <a:br>
              <a:rPr lang="ru-RU" b="1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b="1">
                <a:solidFill>
                  <a:schemeClr val="bg1"/>
                </a:solidFill>
                <a:latin typeface="Gerbera Light" panose="02000300000000000000" pitchFamily="50" charset="-52"/>
              </a:rPr>
              <a:t>педагог дополнительного образования МАОУ ДО ДЮЦ «Звездочка»</a:t>
            </a:r>
            <a:endParaRPr lang="ru-RU" b="1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12" y="31564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45533"/>
            <a:ext cx="107337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8. </a:t>
            </a:r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Подкасты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 как педагогическое решение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4333" y="2082800"/>
            <a:ext cx="1081193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>
                <a:solidFill>
                  <a:srgbClr val="121316"/>
                </a:solidFill>
                <a:latin typeface="Gerbera Light"/>
              </a:rPr>
              <a:t>Audacity</a:t>
            </a:r>
            <a:endParaRPr lang="ru-RU" sz="3600" b="1" dirty="0">
              <a:solidFill>
                <a:srgbClr val="121316"/>
              </a:solidFill>
              <a:latin typeface="Gerbera Light"/>
            </a:endParaRPr>
          </a:p>
          <a:p>
            <a:r>
              <a:rPr lang="en-US" sz="3600" b="1" dirty="0">
                <a:solidFill>
                  <a:srgbClr val="121316"/>
                </a:solidFill>
                <a:latin typeface="Gerbera Light"/>
              </a:rPr>
              <a:t> </a:t>
            </a:r>
            <a:r>
              <a:rPr lang="ru-RU" sz="3600" b="1" dirty="0">
                <a:solidFill>
                  <a:srgbClr val="121316"/>
                </a:solidFill>
                <a:latin typeface="Gerbera Light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err="1">
                <a:solidFill>
                  <a:srgbClr val="121316"/>
                </a:solidFill>
                <a:latin typeface="Gerbera Light"/>
              </a:rPr>
              <a:t>Zencastr</a:t>
            </a:r>
            <a:r>
              <a:rPr lang="en-US" sz="3600" b="1" dirty="0">
                <a:solidFill>
                  <a:srgbClr val="121316"/>
                </a:solidFill>
                <a:latin typeface="Gerbera Light"/>
              </a:rPr>
              <a:t> </a:t>
            </a:r>
            <a:endParaRPr lang="ru-RU" sz="36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endParaRPr lang="ru-RU" sz="36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US" sz="3600" b="1" dirty="0" err="1">
                <a:solidFill>
                  <a:srgbClr val="121316"/>
                </a:solidFill>
                <a:latin typeface="Gerbera Light"/>
              </a:rPr>
              <a:t>Castbox</a:t>
            </a:r>
            <a:r>
              <a:rPr lang="ru-RU" sz="3600" b="1" dirty="0">
                <a:solidFill>
                  <a:srgbClr val="121316"/>
                </a:solidFill>
                <a:latin typeface="Gerbera Light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  <a:latin typeface="Gerbera Light"/>
              </a:rPr>
              <a:t>Podster</a:t>
            </a: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 </a:t>
            </a:r>
          </a:p>
          <a:p>
            <a:endParaRPr lang="ru-RU" dirty="0"/>
          </a:p>
        </p:txBody>
      </p:sp>
      <p:pic>
        <p:nvPicPr>
          <p:cNvPr id="11" name="Рисунок 10" descr="1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48866" y="1947334"/>
            <a:ext cx="1083733" cy="1083733"/>
          </a:xfrm>
          <a:prstGeom prst="rect">
            <a:avLst/>
          </a:prstGeom>
        </p:spPr>
      </p:pic>
      <p:pic>
        <p:nvPicPr>
          <p:cNvPr id="12" name="Рисунок 11" descr="1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2731" y="3090333"/>
            <a:ext cx="1100668" cy="1100668"/>
          </a:xfrm>
          <a:prstGeom prst="rect">
            <a:avLst/>
          </a:prstGeom>
        </p:spPr>
      </p:pic>
      <p:pic>
        <p:nvPicPr>
          <p:cNvPr id="13" name="Рисунок 12" descr="1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48865" y="4301065"/>
            <a:ext cx="1134535" cy="1134535"/>
          </a:xfrm>
          <a:prstGeom prst="rect">
            <a:avLst/>
          </a:prstGeom>
        </p:spPr>
      </p:pic>
      <p:pic>
        <p:nvPicPr>
          <p:cNvPr id="14" name="Рисунок 13" descr="1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25064" y="5511798"/>
            <a:ext cx="1024469" cy="102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450" y="137492"/>
            <a:ext cx="6182550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Эльвира </a:t>
            </a:r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Абсатарова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866" y="5505451"/>
            <a:ext cx="6604001" cy="632882"/>
          </a:xfrm>
        </p:spPr>
        <p:txBody>
          <a:bodyPr>
            <a:normAutofit fontScale="925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Педагог дополнительного образования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7" y="2026509"/>
            <a:ext cx="1993556" cy="19935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11" name="Рисунок 10" descr="WhatsApp Image 2025-08-20 at 18.19.40.jpeg"/>
          <p:cNvPicPr>
            <a:picLocks noChangeAspect="1"/>
          </p:cNvPicPr>
          <p:nvPr/>
        </p:nvPicPr>
        <p:blipFill>
          <a:blip r:embed="rId7" cstate="print"/>
          <a:srcRect l="32113" t="18593" r="3136" b="26850"/>
          <a:stretch>
            <a:fillRect/>
          </a:stretch>
        </p:blipFill>
        <p:spPr>
          <a:xfrm>
            <a:off x="7708422" y="1803400"/>
            <a:ext cx="2654475" cy="2982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qr-code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67430" y="2075932"/>
            <a:ext cx="1902944" cy="1902944"/>
          </a:xfrm>
          <a:prstGeom prst="rect">
            <a:avLst/>
          </a:prstGeom>
        </p:spPr>
      </p:pic>
      <p:pic>
        <p:nvPicPr>
          <p:cNvPr id="16" name="Рисунок 15" descr="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92411" y="2094470"/>
            <a:ext cx="1880286" cy="188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16691"/>
          </a:xfrm>
        </p:spPr>
        <p:txBody>
          <a:bodyPr>
            <a:normAutofit/>
          </a:bodyPr>
          <a:lstStyle/>
          <a:p>
            <a:pPr marL="0" indent="0"/>
            <a:r>
              <a:rPr lang="ru-RU" b="1" dirty="0">
                <a:solidFill>
                  <a:srgbClr val="00881B"/>
                </a:solidFill>
                <a:latin typeface="Gerbera Light"/>
              </a:rPr>
              <a:t>«Мы лишаем детей будущего, если продолжаем учить сегодня так, как учили этому вчера.»</a:t>
            </a:r>
            <a:br>
              <a:rPr lang="ru-RU" b="1" dirty="0">
                <a:solidFill>
                  <a:srgbClr val="00881B"/>
                </a:solidFill>
                <a:latin typeface="Gerbera Light"/>
              </a:rPr>
            </a:br>
            <a:r>
              <a:rPr lang="ru-RU" b="1" i="1" dirty="0">
                <a:solidFill>
                  <a:srgbClr val="00881B"/>
                </a:solidFill>
                <a:latin typeface="Gerbera Light"/>
              </a:rPr>
              <a:t>Джон </a:t>
            </a:r>
            <a:r>
              <a:rPr lang="ru-RU" b="1" i="1" dirty="0" err="1">
                <a:solidFill>
                  <a:srgbClr val="00881B"/>
                </a:solidFill>
                <a:latin typeface="Gerbera Light"/>
              </a:rPr>
              <a:t>Дьюи</a:t>
            </a:r>
            <a:r>
              <a:rPr lang="ru-RU" b="1" i="1" dirty="0">
                <a:solidFill>
                  <a:srgbClr val="00881B"/>
                </a:solidFill>
                <a:latin typeface="Gerbera Light"/>
              </a:rPr>
              <a:t>, американский философ и педагог</a:t>
            </a: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Тренды в образовании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2" y="1801490"/>
            <a:ext cx="1053856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ТРЕНД (от англ. </a:t>
            </a:r>
            <a:r>
              <a:rPr lang="ru-RU" sz="4000" b="1" dirty="0" err="1">
                <a:solidFill>
                  <a:srgbClr val="121316"/>
                </a:solidFill>
                <a:latin typeface="Gerbera Light"/>
              </a:rPr>
              <a:t>trend</a:t>
            </a: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 – тенденция)</a:t>
            </a:r>
          </a:p>
          <a:p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ТЕНДЕНЦИЯ (от лат. </a:t>
            </a:r>
            <a:r>
              <a:rPr lang="ru-RU" sz="4000" b="1" dirty="0" err="1">
                <a:solidFill>
                  <a:srgbClr val="121316"/>
                </a:solidFill>
                <a:latin typeface="Gerbera Light"/>
              </a:rPr>
              <a:t>tendo</a:t>
            </a: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 — направляю)  </a:t>
            </a:r>
          </a:p>
          <a:p>
            <a:endParaRPr lang="ru-RU" sz="44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101513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81B"/>
                </a:solidFill>
                <a:latin typeface="TomskObl2104" charset="0"/>
              </a:rPr>
              <a:t>1.</a:t>
            </a:r>
            <a:r>
              <a:rPr lang="ru-RU" sz="5400" b="1" dirty="0">
                <a:solidFill>
                  <a:srgbClr val="00881B"/>
                </a:solidFill>
                <a:latin typeface="Gerbera Light"/>
              </a:rPr>
              <a:t> «</a:t>
            </a:r>
            <a:r>
              <a:rPr lang="ru-RU" sz="5400" b="1" dirty="0" err="1">
                <a:solidFill>
                  <a:srgbClr val="00881B"/>
                </a:solidFill>
                <a:latin typeface="Gerbera Light"/>
              </a:rPr>
              <a:t>lifelong</a:t>
            </a:r>
            <a:r>
              <a:rPr lang="ru-RU" sz="5400" b="1" dirty="0">
                <a:solidFill>
                  <a:srgbClr val="00881B"/>
                </a:solidFill>
                <a:latin typeface="Gerbera Light"/>
              </a:rPr>
              <a:t> </a:t>
            </a:r>
            <a:r>
              <a:rPr lang="ru-RU" sz="5400" b="1" dirty="0" err="1">
                <a:solidFill>
                  <a:srgbClr val="00881B"/>
                </a:solidFill>
                <a:latin typeface="Gerbera Light"/>
              </a:rPr>
              <a:t>learning</a:t>
            </a:r>
            <a:r>
              <a:rPr lang="ru-RU" sz="5400" b="1" dirty="0">
                <a:solidFill>
                  <a:srgbClr val="00881B"/>
                </a:solidFill>
                <a:latin typeface="Gerbera Light"/>
              </a:rPr>
              <a:t>» — </a:t>
            </a:r>
            <a:r>
              <a:rPr lang="ru-RU" sz="5400" b="1" dirty="0">
                <a:solidFill>
                  <a:srgbClr val="00881B"/>
                </a:solidFill>
                <a:latin typeface="TomskObl2104" charset="0"/>
              </a:rPr>
              <a:t>модель непрерывного обучения</a:t>
            </a:r>
            <a:endParaRPr lang="ru-RU" sz="5400" spc="-10" dirty="0">
              <a:solidFill>
                <a:srgbClr val="00881B"/>
              </a:solidFill>
              <a:latin typeface="TomskObl21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2. </a:t>
            </a:r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Онлайн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 обучение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4357" y="1598141"/>
            <a:ext cx="532164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Stepik</a:t>
            </a:r>
            <a:endParaRPr lang="en-US" sz="4000" b="1" dirty="0">
              <a:solidFill>
                <a:srgbClr val="121316"/>
              </a:solidFill>
            </a:endParaRPr>
          </a:p>
          <a:p>
            <a:endParaRPr lang="en-US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LearningApps</a:t>
            </a:r>
            <a:endParaRPr lang="en-US" sz="4000" b="1" dirty="0">
              <a:solidFill>
                <a:srgbClr val="121316"/>
              </a:solidFill>
            </a:endParaRPr>
          </a:p>
          <a:p>
            <a:endParaRPr lang="en-US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Wordwall</a:t>
            </a:r>
            <a:endParaRPr lang="en-US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sz="4000" b="1" dirty="0">
              <a:solidFill>
                <a:srgbClr val="121316"/>
              </a:solidFill>
              <a:hlinkClick r:id="rId5"/>
            </a:endParaRPr>
          </a:p>
          <a:p>
            <a:pPr>
              <a:buFont typeface="Arial" pitchFamily="34" charset="0"/>
              <a:buChar char="•"/>
            </a:pPr>
            <a:r>
              <a:rPr lang="ru-RU" sz="4000" b="1" dirty="0" err="1">
                <a:solidFill>
                  <a:srgbClr val="121316"/>
                </a:solidFill>
                <a:latin typeface="Gerbera Light"/>
              </a:rPr>
              <a:t>Лекториум</a:t>
            </a:r>
            <a:endParaRPr lang="en-US" sz="4000" b="1" dirty="0">
              <a:solidFill>
                <a:srgbClr val="121316"/>
              </a:solidFill>
              <a:hlinkClick r:id="rId5"/>
            </a:endParaRPr>
          </a:p>
          <a:p>
            <a:pPr>
              <a:buFont typeface="Arial" pitchFamily="34" charset="0"/>
              <a:buChar char="•"/>
            </a:pPr>
            <a:endParaRPr lang="ru-RU" b="1" dirty="0">
              <a:solidFill>
                <a:srgbClr val="004A82"/>
              </a:solidFill>
            </a:endParaRPr>
          </a:p>
          <a:p>
            <a:endParaRPr lang="ru-RU" dirty="0"/>
          </a:p>
        </p:txBody>
      </p:sp>
      <p:pic>
        <p:nvPicPr>
          <p:cNvPr id="9" name="Рисунок 8" descr="1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99723" y="1519575"/>
            <a:ext cx="1052736" cy="1052736"/>
          </a:xfrm>
          <a:prstGeom prst="rect">
            <a:avLst/>
          </a:prstGeom>
        </p:spPr>
      </p:pic>
      <p:pic>
        <p:nvPicPr>
          <p:cNvPr id="10" name="Рисунок 9" descr="1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58534" y="2692444"/>
            <a:ext cx="1124744" cy="1124744"/>
          </a:xfrm>
          <a:prstGeom prst="rect">
            <a:avLst/>
          </a:prstGeom>
        </p:spPr>
      </p:pic>
      <p:pic>
        <p:nvPicPr>
          <p:cNvPr id="11" name="Рисунок 10" descr="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66771" y="4064860"/>
            <a:ext cx="1059671" cy="1059671"/>
          </a:xfrm>
          <a:prstGeom prst="rect">
            <a:avLst/>
          </a:prstGeom>
        </p:spPr>
      </p:pic>
      <p:pic>
        <p:nvPicPr>
          <p:cNvPr id="12" name="Рисунок 11" descr="1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5010" y="5229200"/>
            <a:ext cx="1052736" cy="10527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12476" y="1573427"/>
            <a:ext cx="582415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>
                <a:solidFill>
                  <a:srgbClr val="121316"/>
                </a:solidFill>
              </a:rPr>
              <a:t>Ladle</a:t>
            </a: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Sketchfab</a:t>
            </a: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Mozaik</a:t>
            </a: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 </a:t>
            </a:r>
          </a:p>
          <a:p>
            <a:endParaRPr lang="ru-RU" dirty="0"/>
          </a:p>
        </p:txBody>
      </p:sp>
      <p:pic>
        <p:nvPicPr>
          <p:cNvPr id="14" name="Рисунок 13" descr="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620712" y="1478387"/>
            <a:ext cx="1052736" cy="1052736"/>
          </a:xfrm>
          <a:prstGeom prst="rect">
            <a:avLst/>
          </a:prstGeom>
        </p:spPr>
      </p:pic>
      <p:pic>
        <p:nvPicPr>
          <p:cNvPr id="15" name="Рисунок 14" descr="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653662" y="2739738"/>
            <a:ext cx="1124744" cy="1124744"/>
          </a:xfrm>
          <a:prstGeom prst="rect">
            <a:avLst/>
          </a:prstGeom>
        </p:spPr>
      </p:pic>
      <p:pic>
        <p:nvPicPr>
          <p:cNvPr id="16" name="Рисунок 15" descr="3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653663" y="4103918"/>
            <a:ext cx="1052736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79" y="4511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37067"/>
            <a:ext cx="107939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4. </a:t>
            </a:r>
            <a:r>
              <a:rPr lang="ru-RU" sz="4400" b="1" dirty="0">
                <a:solidFill>
                  <a:srgbClr val="00881B"/>
                </a:solidFill>
                <a:latin typeface="TomskObl2104" charset="0"/>
              </a:rPr>
              <a:t>Интеграция искусственного интеллекта в образовательные процессы</a:t>
            </a:r>
            <a:endParaRPr lang="ru-RU" sz="4400" dirty="0">
              <a:solidFill>
                <a:srgbClr val="00881B"/>
              </a:solidFill>
              <a:latin typeface="TomskObl21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3733" y="2396067"/>
            <a:ext cx="2870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ChatGPT</a:t>
            </a: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>
                <a:solidFill>
                  <a:srgbClr val="121316"/>
                </a:solidFill>
              </a:rPr>
              <a:t>Gemini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GigaChat</a:t>
            </a: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DeepSeek</a:t>
            </a:r>
            <a:endParaRPr lang="en-US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DeepL</a:t>
            </a:r>
            <a:endParaRPr lang="en-US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ChatINFO</a:t>
            </a:r>
            <a:endParaRPr lang="ru-RU" sz="4000" b="1" dirty="0">
              <a:solidFill>
                <a:srgbClr val="121316"/>
              </a:solidFill>
              <a:latin typeface="Gerber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1800" y="2362200"/>
            <a:ext cx="38015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ruGPT</a:t>
            </a:r>
            <a:endParaRPr lang="en-US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YandexGPT</a:t>
            </a: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>
                <a:solidFill>
                  <a:srgbClr val="121316"/>
                </a:solidFill>
              </a:rPr>
              <a:t>Tome</a:t>
            </a: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>
                <a:solidFill>
                  <a:srgbClr val="121316"/>
                </a:solidFill>
              </a:rPr>
              <a:t>Gamma 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>
                <a:solidFill>
                  <a:srgbClr val="121316"/>
                </a:solidFill>
              </a:rPr>
              <a:t>Kandinsky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«</a:t>
            </a:r>
            <a:r>
              <a:rPr lang="ru-RU" sz="4000" b="1" dirty="0" err="1">
                <a:solidFill>
                  <a:srgbClr val="121316"/>
                </a:solidFill>
                <a:latin typeface="Gerbera Light"/>
              </a:rPr>
              <a:t>Шедеврум</a:t>
            </a: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63467" y="2844800"/>
            <a:ext cx="753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255000" y="2353733"/>
            <a:ext cx="3589867" cy="4483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Qwen</a:t>
            </a:r>
            <a:endParaRPr lang="en-US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Suno</a:t>
            </a:r>
            <a:endParaRPr lang="en-US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4000" b="1" dirty="0" err="1">
                <a:solidFill>
                  <a:srgbClr val="121316"/>
                </a:solidFill>
                <a:latin typeface="Gerbera Light"/>
              </a:rPr>
              <a:t>Брендер</a:t>
            </a: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121316"/>
                </a:solidFill>
              </a:rPr>
              <a:t>Кампус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err="1">
                <a:solidFill>
                  <a:srgbClr val="121316"/>
                </a:solidFill>
              </a:rPr>
              <a:t>Smartbuddy</a:t>
            </a:r>
            <a:endParaRPr lang="ru-RU" sz="4000" b="1" dirty="0">
              <a:solidFill>
                <a:srgbClr val="121316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sz="4000" b="1" dirty="0">
              <a:solidFill>
                <a:srgbClr val="004A82"/>
              </a:solidFill>
            </a:endParaRPr>
          </a:p>
          <a:p>
            <a:endParaRPr lang="ru-RU" dirty="0">
              <a:latin typeface="Gerbera Ligh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11" y="41724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62467"/>
            <a:ext cx="107760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81B"/>
                </a:solidFill>
                <a:latin typeface="TomskObl2104" charset="0"/>
              </a:rPr>
              <a:t>5. Виртуальная и дополненная реальность</a:t>
            </a:r>
            <a:endParaRPr lang="ru-RU" sz="5000" dirty="0">
              <a:solidFill>
                <a:srgbClr val="00881B"/>
              </a:solidFill>
              <a:latin typeface="TomskObl210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999066" y="2302932"/>
            <a:ext cx="10811934" cy="3623899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21316"/>
                </a:solidFill>
                <a:effectLst/>
                <a:uLnTx/>
                <a:uFillTx/>
                <a:latin typeface="Gerbera Light"/>
              </a:rPr>
              <a:t>Our Minds AR</a:t>
            </a: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rgbClr val="121316"/>
              </a:solidFill>
              <a:effectLst/>
              <a:uLnTx/>
              <a:uFillTx/>
              <a:latin typeface="Gerbera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rgbClr val="121316"/>
              </a:solidFill>
              <a:effectLst/>
              <a:uLnTx/>
              <a:uFillTx/>
              <a:latin typeface="Gerbera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21316"/>
                </a:solidFill>
                <a:effectLst/>
                <a:uLnTx/>
                <a:uFillTx/>
                <a:latin typeface="Gerbera Light"/>
              </a:rPr>
              <a:t>AR-</a:t>
            </a:r>
            <a:r>
              <a:rPr kumimoji="0" lang="ru-RU" sz="4300" b="1" i="0" u="none" strike="noStrike" kern="1200" cap="none" spc="0" normalizeH="0" baseline="0" noProof="0" dirty="0">
                <a:ln>
                  <a:noFill/>
                </a:ln>
                <a:solidFill>
                  <a:srgbClr val="121316"/>
                </a:solidFill>
                <a:effectLst/>
                <a:uLnTx/>
                <a:uFillTx/>
                <a:latin typeface="Gerbera Light"/>
              </a:rPr>
              <a:t>уроки для школьников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rgbClr val="121316"/>
              </a:solidFill>
              <a:effectLst/>
              <a:uLnTx/>
              <a:uFillTx/>
              <a:latin typeface="Gerbera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21316"/>
                </a:solidFill>
                <a:effectLst/>
                <a:uLnTx/>
                <a:uFillTx/>
                <a:latin typeface="Gerbera Light"/>
              </a:rPr>
              <a:t>Luden.io</a:t>
            </a: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rgbClr val="121316"/>
              </a:solidFill>
              <a:effectLst/>
              <a:uLnTx/>
              <a:uFillTx/>
              <a:latin typeface="Gerbera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rgbClr val="121316"/>
              </a:solidFill>
              <a:effectLst/>
              <a:uLnTx/>
              <a:uFillTx/>
              <a:latin typeface="Gerbera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300" b="1" i="0" u="none" strike="noStrike" kern="1200" cap="none" spc="0" normalizeH="0" baseline="0" noProof="0" dirty="0">
                <a:ln>
                  <a:noFill/>
                </a:ln>
                <a:solidFill>
                  <a:srgbClr val="121316"/>
                </a:solidFill>
                <a:effectLst/>
                <a:uLnTx/>
                <a:uFillTx/>
                <a:latin typeface="Gerbera Light"/>
              </a:rPr>
              <a:t>Наука в </a:t>
            </a: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21316"/>
                </a:solidFill>
                <a:effectLst/>
                <a:uLnTx/>
                <a:uFillTx/>
                <a:latin typeface="Gerbera Light"/>
              </a:rPr>
              <a:t>AR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4A8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4A8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Рисунок 8" descr="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19549" y="2032151"/>
            <a:ext cx="1008112" cy="1008112"/>
          </a:xfrm>
          <a:prstGeom prst="rect">
            <a:avLst/>
          </a:prstGeom>
        </p:spPr>
      </p:pic>
      <p:pic>
        <p:nvPicPr>
          <p:cNvPr id="10" name="Рисунок 9" descr="1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44718" y="3102973"/>
            <a:ext cx="1008112" cy="1008112"/>
          </a:xfrm>
          <a:prstGeom prst="rect">
            <a:avLst/>
          </a:prstGeom>
        </p:spPr>
      </p:pic>
      <p:pic>
        <p:nvPicPr>
          <p:cNvPr id="11" name="Рисунок 10" descr="1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90558" y="4223597"/>
            <a:ext cx="1080120" cy="1080120"/>
          </a:xfrm>
          <a:prstGeom prst="rect">
            <a:avLst/>
          </a:prstGeom>
        </p:spPr>
      </p:pic>
      <p:pic>
        <p:nvPicPr>
          <p:cNvPr id="12" name="Picture 2" descr="google-app-q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32205" y="5413491"/>
            <a:ext cx="1042814" cy="10428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10809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6. Внедрение умных учебников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000" y="1778001"/>
            <a:ext cx="1063413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err="1">
                <a:solidFill>
                  <a:srgbClr val="121316"/>
                </a:solidFill>
                <a:latin typeface="Gerbera Light"/>
              </a:rPr>
              <a:t>Яндекс</a:t>
            </a:r>
            <a:r>
              <a:rPr lang="ru-RU" sz="2800" b="1" dirty="0">
                <a:solidFill>
                  <a:srgbClr val="121316"/>
                </a:solidFill>
                <a:latin typeface="Gerbera Light"/>
              </a:rPr>
              <a:t> учебник - Платформа для подготовки к ЕГЭ по информатике со встроенным</a:t>
            </a:r>
            <a:br>
              <a:rPr lang="ru-RU" sz="2800" b="1" dirty="0">
                <a:solidFill>
                  <a:srgbClr val="121316"/>
                </a:solidFill>
                <a:latin typeface="Gerbera Light"/>
              </a:rPr>
            </a:br>
            <a:r>
              <a:rPr lang="ru-RU" sz="2800" b="1" dirty="0" err="1">
                <a:solidFill>
                  <a:srgbClr val="121316"/>
                </a:solidFill>
                <a:latin typeface="Gerbera Light"/>
              </a:rPr>
              <a:t>ИИ-помощником</a:t>
            </a:r>
            <a:r>
              <a:rPr lang="ru-RU" sz="2800" b="1" dirty="0">
                <a:solidFill>
                  <a:srgbClr val="121316"/>
                </a:solidFill>
                <a:latin typeface="Gerbera Light"/>
              </a:rPr>
              <a:t> на базе </a:t>
            </a:r>
            <a:r>
              <a:rPr lang="ru-RU" sz="2800" b="1" dirty="0" err="1">
                <a:solidFill>
                  <a:srgbClr val="121316"/>
                </a:solidFill>
                <a:latin typeface="Gerbera Light"/>
              </a:rPr>
              <a:t>YandexGPT</a:t>
            </a:r>
            <a:endParaRPr lang="ru-RU" sz="2800" b="1" dirty="0">
              <a:solidFill>
                <a:srgbClr val="121316"/>
              </a:solidFill>
              <a:latin typeface="Gerbera Light"/>
            </a:endParaRPr>
          </a:p>
          <a:p>
            <a:endParaRPr lang="ru-RU" sz="28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err="1">
                <a:solidFill>
                  <a:srgbClr val="121316"/>
                </a:solidFill>
                <a:latin typeface="Gerbera Light"/>
              </a:rPr>
              <a:t>ЧикиПуки</a:t>
            </a:r>
            <a:r>
              <a:rPr lang="ru-RU" sz="2800" b="1" dirty="0">
                <a:solidFill>
                  <a:srgbClr val="121316"/>
                </a:solidFill>
                <a:latin typeface="Gerbera Light"/>
              </a:rPr>
              <a:t> - Генератор развивающих заданий для детей</a:t>
            </a:r>
          </a:p>
          <a:p>
            <a:pPr>
              <a:buFont typeface="Arial" pitchFamily="34" charset="0"/>
              <a:buChar char="•"/>
            </a:pPr>
            <a:endParaRPr lang="ru-RU" sz="28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en-AU" sz="2800" b="1" dirty="0" err="1">
                <a:solidFill>
                  <a:srgbClr val="121316"/>
                </a:solidFill>
                <a:latin typeface="Gerbera Light"/>
              </a:rPr>
              <a:t>Skyeng</a:t>
            </a:r>
            <a:r>
              <a:rPr lang="ru-RU" sz="2800" b="1" dirty="0">
                <a:solidFill>
                  <a:srgbClr val="121316"/>
                </a:solidFill>
                <a:latin typeface="Gerbera Light"/>
              </a:rPr>
              <a:t> - </a:t>
            </a:r>
            <a:r>
              <a:rPr lang="ru-RU" sz="2800" b="1" dirty="0" err="1">
                <a:solidFill>
                  <a:srgbClr val="121316"/>
                </a:solidFill>
                <a:latin typeface="Gerbera Light"/>
              </a:rPr>
              <a:t>ИИ-репетитор</a:t>
            </a:r>
            <a:r>
              <a:rPr lang="ru-RU" sz="2800" b="1" dirty="0">
                <a:solidFill>
                  <a:srgbClr val="121316"/>
                </a:solidFill>
                <a:latin typeface="Gerbera Light"/>
              </a:rPr>
              <a:t> по английскому языку</a:t>
            </a:r>
            <a:endParaRPr lang="en-AU" sz="2800" b="1" dirty="0">
              <a:solidFill>
                <a:srgbClr val="121316"/>
              </a:solidFill>
              <a:latin typeface="Gerbera Light"/>
              <a:hlinkClick r:id="rId4"/>
            </a:endParaRPr>
          </a:p>
          <a:p>
            <a:endParaRPr lang="ru-RU" dirty="0"/>
          </a:p>
        </p:txBody>
      </p:sp>
      <p:pic>
        <p:nvPicPr>
          <p:cNvPr id="9" name="Рисунок 8" descr="1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46694" y="1952091"/>
            <a:ext cx="936104" cy="936104"/>
          </a:xfrm>
          <a:prstGeom prst="rect">
            <a:avLst/>
          </a:prstGeom>
        </p:spPr>
      </p:pic>
      <p:pic>
        <p:nvPicPr>
          <p:cNvPr id="11" name="Рисунок 10" descr="1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03850" y="3119759"/>
            <a:ext cx="980728" cy="9807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617" y="4290670"/>
            <a:ext cx="1046695" cy="10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78" y="4257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330200"/>
            <a:ext cx="108353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7. Акцент на </a:t>
            </a:r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кибербезопасности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8333" y="2404533"/>
            <a:ext cx="104478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b="1" dirty="0" err="1">
                <a:solidFill>
                  <a:srgbClr val="121316"/>
                </a:solidFill>
                <a:latin typeface="Gerbera Light"/>
              </a:rPr>
              <a:t>Онлайн</a:t>
            </a: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 интернет-игра 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«Изучи Интернет – управляй им»</a:t>
            </a:r>
          </a:p>
          <a:p>
            <a:pPr>
              <a:buFont typeface="Arial" pitchFamily="34" charset="0"/>
              <a:buChar char="•"/>
            </a:pP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Уроки </a:t>
            </a:r>
            <a:r>
              <a:rPr lang="ru-RU" sz="4000" b="1" dirty="0" err="1">
                <a:solidFill>
                  <a:srgbClr val="121316"/>
                </a:solidFill>
                <a:latin typeface="Gerbera Light"/>
              </a:rPr>
              <a:t>кибербезопасности</a:t>
            </a: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endParaRPr lang="ru-RU" sz="4000" b="1" dirty="0">
              <a:solidFill>
                <a:srgbClr val="121316"/>
              </a:solidFill>
              <a:latin typeface="Gerbera Light"/>
            </a:endParaRP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121316"/>
                </a:solidFill>
                <a:latin typeface="Gerbera Light"/>
              </a:rPr>
              <a:t>Игра </a:t>
            </a:r>
            <a:r>
              <a:rPr lang="ru-RU" sz="4000" b="1" dirty="0" err="1">
                <a:solidFill>
                  <a:srgbClr val="121316"/>
                </a:solidFill>
                <a:latin typeface="Gerbera Light"/>
              </a:rPr>
              <a:t>кибербезопасности</a:t>
            </a:r>
            <a:endParaRPr lang="ru-RU" sz="4000" dirty="0">
              <a:solidFill>
                <a:srgbClr val="121316"/>
              </a:solidFill>
              <a:latin typeface="Gerbera Light"/>
            </a:endParaRPr>
          </a:p>
        </p:txBody>
      </p:sp>
      <p:pic>
        <p:nvPicPr>
          <p:cNvPr id="9" name="Рисунок 8" descr="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22933" y="2413001"/>
            <a:ext cx="1227667" cy="1227667"/>
          </a:xfrm>
          <a:prstGeom prst="rect">
            <a:avLst/>
          </a:prstGeom>
        </p:spPr>
      </p:pic>
      <p:pic>
        <p:nvPicPr>
          <p:cNvPr id="10" name="Рисунок 9" descr="1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39866" y="3835402"/>
            <a:ext cx="1219199" cy="1219199"/>
          </a:xfrm>
          <a:prstGeom prst="rect">
            <a:avLst/>
          </a:prstGeom>
        </p:spPr>
      </p:pic>
      <p:pic>
        <p:nvPicPr>
          <p:cNvPr id="11" name="Рисунок 10" descr="1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31400" y="5266265"/>
            <a:ext cx="1202267" cy="120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147</Words>
  <Application>Microsoft Office PowerPoint</Application>
  <PresentationFormat>Широкоэкранный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Современные тенденции в образовании</vt:lpstr>
      <vt:lpstr>«Мы лишаем детей будущего, если продолжаем учить сегодня так, как учили этому вчера.» Джон Дьюи, американский философ и педагог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Эльвира Абсатарова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cherwonez79@gmail.com</cp:lastModifiedBy>
  <cp:revision>125</cp:revision>
  <dcterms:created xsi:type="dcterms:W3CDTF">2025-07-14T10:33:41Z</dcterms:created>
  <dcterms:modified xsi:type="dcterms:W3CDTF">2025-08-29T14:39:13Z</dcterms:modified>
</cp:coreProperties>
</file>