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2"/>
  </p:notesMasterIdLst>
  <p:sldIdLst>
    <p:sldId id="336" r:id="rId2"/>
    <p:sldId id="313" r:id="rId3"/>
    <p:sldId id="304" r:id="rId4"/>
    <p:sldId id="312" r:id="rId5"/>
    <p:sldId id="305" r:id="rId6"/>
    <p:sldId id="274" r:id="rId7"/>
    <p:sldId id="294" r:id="rId8"/>
    <p:sldId id="301" r:id="rId9"/>
    <p:sldId id="318" r:id="rId10"/>
    <p:sldId id="319" r:id="rId11"/>
    <p:sldId id="316" r:id="rId12"/>
    <p:sldId id="317" r:id="rId13"/>
    <p:sldId id="320" r:id="rId14"/>
    <p:sldId id="321" r:id="rId15"/>
    <p:sldId id="322" r:id="rId16"/>
    <p:sldId id="323" r:id="rId17"/>
    <p:sldId id="326" r:id="rId18"/>
    <p:sldId id="324" r:id="rId19"/>
    <p:sldId id="325" r:id="rId20"/>
    <p:sldId id="315" r:id="rId21"/>
    <p:sldId id="310" r:id="rId22"/>
    <p:sldId id="303" r:id="rId23"/>
    <p:sldId id="302" r:id="rId24"/>
    <p:sldId id="311" r:id="rId25"/>
    <p:sldId id="332" r:id="rId26"/>
    <p:sldId id="333" r:id="rId27"/>
    <p:sldId id="327" r:id="rId28"/>
    <p:sldId id="328" r:id="rId29"/>
    <p:sldId id="334" r:id="rId30"/>
    <p:sldId id="33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835095820352362"/>
          <c:y val="4.6773375984251971E-2"/>
          <c:w val="0.72164904179647638"/>
          <c:h val="0.671562846293431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ПЗ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1856759146275998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104744664224443E-3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20948932844997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0.43</c:v>
                </c:pt>
                <c:pt idx="1">
                  <c:v>0.43</c:v>
                </c:pt>
                <c:pt idx="2">
                  <c:v>0.43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ПЗ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820948932845052E-2"/>
                  <c:y val="-2.812524606299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20948932844889E-2"/>
                  <c:y val="-1.8750000000000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38854039560496E-2"/>
                  <c:y val="-1.25000000000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0.49</c:v>
                </c:pt>
                <c:pt idx="1">
                  <c:v>0.48</c:v>
                </c:pt>
                <c:pt idx="2">
                  <c:v>0.49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ПЗ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4462846798534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283795731379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0.08</c:v>
                </c:pt>
                <c:pt idx="1">
                  <c:v>0.09</c:v>
                </c:pt>
                <c:pt idx="2">
                  <c:v>0.08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Итоговый допустимый уровень ПЗ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820948932844996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374664252991389E-2"/>
                  <c:y val="-1.874999999999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38854039560389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0.92</c:v>
                </c:pt>
                <c:pt idx="1">
                  <c:v>0.91</c:v>
                </c:pt>
                <c:pt idx="2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89954080"/>
        <c:axId val="-1689952992"/>
        <c:axId val="0"/>
      </c:bar3DChart>
      <c:catAx>
        <c:axId val="-168995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-1689952992"/>
        <c:crosses val="autoZero"/>
        <c:auto val="1"/>
        <c:lblAlgn val="ctr"/>
        <c:lblOffset val="100"/>
        <c:noMultiLvlLbl val="0"/>
      </c:catAx>
      <c:valAx>
        <c:axId val="-1689952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16899540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2840026321861672"/>
          <c:w val="0.26398770818181733"/>
          <c:h val="0.743199473562766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98164909781266"/>
          <c:y val="4.6773375984251971E-2"/>
          <c:w val="0.76018350902187337"/>
          <c:h val="0.671562846293431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ПЗ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5.4342851647172167E-17"/>
                  <c:y val="-3.1250089021447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455812602018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20948932844997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104744664224981E-3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Уровнь тревожности</c:v>
                </c:pt>
                <c:pt idx="1">
                  <c:v>Уровень стрессоустойчивости</c:v>
                </c:pt>
                <c:pt idx="2">
                  <c:v>Уровень стабильности эмоционального состояния</c:v>
                </c:pt>
                <c:pt idx="3">
                  <c:v>Уровень адаптации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0.35</c:v>
                </c:pt>
                <c:pt idx="2">
                  <c:v>0.51</c:v>
                </c:pt>
                <c:pt idx="3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ПЗ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820948932845052E-2"/>
                  <c:y val="-2.812524606299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46284679853499E-3"/>
                  <c:y val="-1.4227763866692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749328505982996E-2"/>
                  <c:y val="-1.2500035608579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749328505982996E-2"/>
                  <c:y val="-4.5226456319668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Уровнь тревожности</c:v>
                </c:pt>
                <c:pt idx="1">
                  <c:v>Уровень стрессоустойчивости</c:v>
                </c:pt>
                <c:pt idx="2">
                  <c:v>Уровень стабильности эмоционального состояния</c:v>
                </c:pt>
                <c:pt idx="3">
                  <c:v>Уровень адаптации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0.61</c:v>
                </c:pt>
                <c:pt idx="1">
                  <c:v>0.55000000000000004</c:v>
                </c:pt>
                <c:pt idx="2">
                  <c:v>0.41</c:v>
                </c:pt>
                <c:pt idx="3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ПЗ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4462846798534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283795731379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Уровнь тревожности</c:v>
                </c:pt>
                <c:pt idx="1">
                  <c:v>Уровень стрессоустойчивости</c:v>
                </c:pt>
                <c:pt idx="2">
                  <c:v>Уровень стабильности эмоционального состояния</c:v>
                </c:pt>
                <c:pt idx="3">
                  <c:v>Уровень адаптации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0.09</c:v>
                </c:pt>
                <c:pt idx="1">
                  <c:v>0.12</c:v>
                </c:pt>
                <c:pt idx="2">
                  <c:v>0.08</c:v>
                </c:pt>
                <c:pt idx="3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Итоговый допустимый уровень ПЗ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820948932844996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374664252991389E-2"/>
                  <c:y val="-1.874999999999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38854039560389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Уровнь тревожности</c:v>
                </c:pt>
                <c:pt idx="1">
                  <c:v>Уровень стрессоустойчивости</c:v>
                </c:pt>
                <c:pt idx="2">
                  <c:v>Уровень стабильности эмоционального состояния</c:v>
                </c:pt>
                <c:pt idx="3">
                  <c:v>Уровень адаптации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0.91</c:v>
                </c:pt>
                <c:pt idx="1">
                  <c:v>0.9</c:v>
                </c:pt>
                <c:pt idx="2">
                  <c:v>0.92</c:v>
                </c:pt>
                <c:pt idx="3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89950816"/>
        <c:axId val="-1689959520"/>
        <c:axId val="0"/>
      </c:bar3DChart>
      <c:catAx>
        <c:axId val="-168995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-1689959520"/>
        <c:crosses val="autoZero"/>
        <c:auto val="1"/>
        <c:lblAlgn val="ctr"/>
        <c:lblOffset val="100"/>
        <c:noMultiLvlLbl val="0"/>
      </c:catAx>
      <c:valAx>
        <c:axId val="-1689959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16899508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2840026321861672"/>
          <c:w val="0.23879209499598084"/>
          <c:h val="0.743199473562766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07001649676653E-2"/>
          <c:y val="4.6773375984251971E-2"/>
          <c:w val="0.89579514313224462"/>
          <c:h val="0.407181290201471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ПЗ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1856759146275998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104744664224443E-3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20948932844997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</c:v>
                </c:pt>
                <c:pt idx="1">
                  <c:v>0.31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ПЗ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820948932845052E-2"/>
                  <c:y val="-2.812524606299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20948932844889E-2"/>
                  <c:y val="-1.8750000000000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38854039560496E-2"/>
                  <c:y val="-1.25000000000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0.62</c:v>
                </c:pt>
                <c:pt idx="1">
                  <c:v>0.6</c:v>
                </c:pt>
                <c:pt idx="2">
                  <c:v>0.61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ПЗ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4462846798534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283795731379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0.08</c:v>
                </c:pt>
                <c:pt idx="1">
                  <c:v>0.1</c:v>
                </c:pt>
                <c:pt idx="2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Итоговый допустимый уровень ПЗ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820948932844996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374664252991389E-2"/>
                  <c:y val="-1.874999999999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38854039560389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0.92</c:v>
                </c:pt>
                <c:pt idx="1">
                  <c:v>0.9</c:v>
                </c:pt>
                <c:pt idx="2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98239856"/>
        <c:axId val="-1698242032"/>
        <c:axId val="0"/>
      </c:bar3DChart>
      <c:catAx>
        <c:axId val="-169823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1698242032"/>
        <c:crosses val="autoZero"/>
        <c:auto val="1"/>
        <c:lblAlgn val="ctr"/>
        <c:lblOffset val="100"/>
        <c:noMultiLvlLbl val="0"/>
      </c:catAx>
      <c:valAx>
        <c:axId val="-1698242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1698239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551593240340242E-2"/>
          <c:y val="0.75819113968179785"/>
          <c:w val="0.98675357266559549"/>
          <c:h val="0.2230585490501055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07001649676653E-2"/>
          <c:y val="4.6773375984251971E-2"/>
          <c:w val="0.89579514313224462"/>
          <c:h val="0.407181290201471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ПЗ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1856759146275998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104744664224443E-3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20948932844997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0.37</c:v>
                </c:pt>
                <c:pt idx="1">
                  <c:v>0.32</c:v>
                </c:pt>
                <c:pt idx="2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ПЗ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820948932845052E-2"/>
                  <c:y val="-2.812524606299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20948932844889E-2"/>
                  <c:y val="-1.8750000000000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38854039560496E-2"/>
                  <c:y val="-1.25000000000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0.52</c:v>
                </c:pt>
                <c:pt idx="2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ПЗ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4462846798534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283795731379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0.12</c:v>
                </c:pt>
                <c:pt idx="1">
                  <c:v>0.11</c:v>
                </c:pt>
                <c:pt idx="2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Итоговый допустимый уровень ПЗ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820948932844996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374664252991389E-2"/>
                  <c:y val="-1.874999999999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38854039560389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0.88</c:v>
                </c:pt>
                <c:pt idx="1">
                  <c:v>0.89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98231152"/>
        <c:axId val="-1698237136"/>
        <c:axId val="0"/>
      </c:bar3DChart>
      <c:catAx>
        <c:axId val="-169823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1698237136"/>
        <c:crosses val="autoZero"/>
        <c:auto val="1"/>
        <c:lblAlgn val="ctr"/>
        <c:lblOffset val="100"/>
        <c:noMultiLvlLbl val="0"/>
      </c:catAx>
      <c:valAx>
        <c:axId val="-1698237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1698231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551593240340242E-2"/>
          <c:y val="0.75819113968179785"/>
          <c:w val="0.98675357266559549"/>
          <c:h val="0.2230585490501055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07001649676653E-2"/>
          <c:y val="4.6773375984251971E-2"/>
          <c:w val="0.89579514313224462"/>
          <c:h val="0.407181290201471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ПЗ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1856759146275998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104744664224443E-3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20948932844997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0.52</c:v>
                </c:pt>
                <c:pt idx="1">
                  <c:v>0.5</c:v>
                </c:pt>
                <c:pt idx="2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ПЗ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820948932845052E-2"/>
                  <c:y val="-2.812524606299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20948932844889E-2"/>
                  <c:y val="-1.8750000000000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38854039560496E-2"/>
                  <c:y val="-1.25000000000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0.41</c:v>
                </c:pt>
                <c:pt idx="1">
                  <c:v>0.41</c:v>
                </c:pt>
                <c:pt idx="2">
                  <c:v>0.41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ПЗ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4462846798534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283795731379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0.09</c:v>
                </c:pt>
                <c:pt idx="2">
                  <c:v>0.08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Итоговый допустимый уровень ПЗ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820948932844996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374664252991389E-2"/>
                  <c:y val="-1.874999999999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38854039560389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0.93</c:v>
                </c:pt>
                <c:pt idx="1">
                  <c:v>0.91</c:v>
                </c:pt>
                <c:pt idx="2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89962240"/>
        <c:axId val="-1689955168"/>
        <c:axId val="0"/>
      </c:bar3DChart>
      <c:catAx>
        <c:axId val="-168996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1689955168"/>
        <c:crosses val="autoZero"/>
        <c:auto val="1"/>
        <c:lblAlgn val="ctr"/>
        <c:lblOffset val="100"/>
        <c:noMultiLvlLbl val="0"/>
      </c:catAx>
      <c:valAx>
        <c:axId val="-1689955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1689962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551593240340242E-2"/>
          <c:y val="0.75819113968179785"/>
          <c:w val="0.98675357266559549"/>
          <c:h val="0.2230585490501055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07001649676653E-2"/>
          <c:y val="4.6773375984251971E-2"/>
          <c:w val="0.89579514313224462"/>
          <c:h val="0.407181290201471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ПЗ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1856759146275998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104744664224443E-3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20948932844997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0.59</c:v>
                </c:pt>
                <c:pt idx="1">
                  <c:v>0.56999999999999995</c:v>
                </c:pt>
                <c:pt idx="2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ПЗ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820948932845052E-2"/>
                  <c:y val="-2.812524606299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20948932844889E-2"/>
                  <c:y val="-1.8750000000000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38854039560496E-2"/>
                  <c:y val="-1.25000000000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0.38</c:v>
                </c:pt>
                <c:pt idx="1">
                  <c:v>0.38</c:v>
                </c:pt>
                <c:pt idx="2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ПЗ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4462846798534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28379573137999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0.03</c:v>
                </c:pt>
                <c:pt idx="1">
                  <c:v>0.06</c:v>
                </c:pt>
                <c:pt idx="2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Итоговый допустимый уровень ПЗ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820948932844996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374664252991389E-2"/>
                  <c:y val="-1.874999999999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38854039560389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Воспитанники старших групп ДОУ</c:v>
                </c:pt>
                <c:pt idx="1">
                  <c:v>Воспитанники подготовительных групп ДОУ</c:v>
                </c:pt>
                <c:pt idx="2">
                  <c:v>Итоговой показатель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0.97</c:v>
                </c:pt>
                <c:pt idx="1">
                  <c:v>0.94</c:v>
                </c:pt>
                <c:pt idx="2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89951904"/>
        <c:axId val="-1689960608"/>
        <c:axId val="0"/>
      </c:bar3DChart>
      <c:catAx>
        <c:axId val="-168995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1689960608"/>
        <c:crosses val="autoZero"/>
        <c:auto val="1"/>
        <c:lblAlgn val="ctr"/>
        <c:lblOffset val="100"/>
        <c:noMultiLvlLbl val="0"/>
      </c:catAx>
      <c:valAx>
        <c:axId val="-1689960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1689951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551593240340242E-2"/>
          <c:y val="0.75819113968179785"/>
          <c:w val="0.98675357266559549"/>
          <c:h val="0.2230585490501055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D89AF-D528-44C2-B7A5-FB78971C5EC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A1F7A-B51E-4FB6-98C2-21645674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610E067-30ED-49E7-BF8F-645E25A2B446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7CE5F17-A30A-41E2-B18F-1F4C1B4E72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c.minobr.ru/2018/11/monitoring-psicholog-zdorov/" TargetMode="Externa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docs.google.com/spreadsheets/d/1kOna8NLmdFlhFAHWgGyig6F8tiy45JljDlrQzd6OiQs/edit?usp=shar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153gYvF9mvaAdLcCQaGwPZEhzrx4UBbfqaPuz-5lkgus/edit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ocs.google.com/forms/d/1y4CLe3knBU3ZSJyGeZ2Zkh130jLsyZbvMv6oTiunjwc/edi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1zR5FMYkHXkkM3GPFN1dDtAgpsDLdhrHzzOKo3LMw8IA/edit" TargetMode="External"/><Relationship Id="rId11" Type="http://schemas.openxmlformats.org/officeDocument/2006/relationships/image" Target="../media/image31.jpeg"/><Relationship Id="rId5" Type="http://schemas.openxmlformats.org/officeDocument/2006/relationships/hyperlink" Target="https://docs.google.com/forms/d/1enhGidOiqraG5UPVwfrlKjF7EsjI18POk4KwxRi19lY/edit" TargetMode="External"/><Relationship Id="rId10" Type="http://schemas.openxmlformats.org/officeDocument/2006/relationships/hyperlink" Target="https://docs.google.com/forms/d/1spydNzwqAwghyqhIwQb8mmn1Bh-8WrUyOhs1RsLqipY/edit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docs.google.com/forms/d/1rvrLOfpcHpKmwCVMNL1kKkPwaf8zJ34mZSGXOMyGOg8/edi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c.minobr.ru/2018/11/monitoring-psicholog-zdorov/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1094" y="6002616"/>
            <a:ext cx="10539481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670" y="-24387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618" y="374689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воспитанников МДОУ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4" y="-20787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510" y="-24387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76" y="1117833"/>
            <a:ext cx="3897615" cy="557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3832" y="1117833"/>
            <a:ext cx="3817259" cy="357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6361" y="4818887"/>
            <a:ext cx="2992200" cy="187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6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400" y="6027003"/>
            <a:ext cx="1051316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975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923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воспитанников МДОУ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9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815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9376" y="1110274"/>
            <a:ext cx="9124715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50" dirty="0"/>
              <a:t>Модель проведения мониторинга психологического здоровья в МДОУ, согласно уровням – критериям мониторинга: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Уровень тревожности </a:t>
            </a:r>
            <a:r>
              <a:rPr lang="ru-RU" sz="1750" dirty="0"/>
              <a:t>(низкий, норма, высокий):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750" dirty="0"/>
              <a:t>Орехова О.А. Проективный тест личностных отношений, социальных эмоций и ценностных ориентаций «Домики», анализируется только I задание – «кирпичики» или цветовые выборы.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750" dirty="0"/>
              <a:t>Панфилова М.А. Методика «Страхи в домиках».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750" dirty="0"/>
              <a:t>Панфилова М.А. Проективный тест – графическая методика «Кактус».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750" dirty="0"/>
              <a:t>М. </a:t>
            </a:r>
            <a:r>
              <a:rPr lang="ru-RU" sz="1750" dirty="0" err="1"/>
              <a:t>Друкаревич</a:t>
            </a:r>
            <a:r>
              <a:rPr lang="ru-RU" sz="1750" dirty="0"/>
              <a:t>. Проективная рисуночная методика «Несуществующее животное».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750" dirty="0"/>
              <a:t>Р. </a:t>
            </a:r>
            <a:r>
              <a:rPr lang="ru-RU" sz="1750" dirty="0" err="1"/>
              <a:t>Тэммпл</a:t>
            </a:r>
            <a:r>
              <a:rPr lang="ru-RU" sz="1750" dirty="0"/>
              <a:t>, В. </a:t>
            </a:r>
            <a:r>
              <a:rPr lang="ru-RU" sz="1750" dirty="0" err="1"/>
              <a:t>Амен</a:t>
            </a:r>
            <a:r>
              <a:rPr lang="ru-RU" sz="1750" dirty="0"/>
              <a:t>, М. </a:t>
            </a:r>
            <a:r>
              <a:rPr lang="ru-RU" sz="1750" dirty="0" err="1"/>
              <a:t>Дорки</a:t>
            </a:r>
            <a:r>
              <a:rPr lang="ru-RU" sz="1750" dirty="0"/>
              <a:t>. Проективная методика – тест тревожности «Выбери нужное лицо».</a:t>
            </a:r>
          </a:p>
          <a:p>
            <a:pPr algn="just"/>
            <a:r>
              <a:rPr lang="ru-RU" sz="17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Уровень стрессоустойчивости </a:t>
            </a:r>
            <a:r>
              <a:rPr lang="ru-RU" sz="1750" dirty="0"/>
              <a:t>(низкий, норма, высокий):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750" dirty="0"/>
              <a:t>Мясоед П.А. «Методика непрямой экспресс-диагностики уровня психического развития дошкольников»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750" dirty="0"/>
              <a:t>Павлова Н.Н, Руденко Л.Г. «Экспресс-диагностика в детском саду: Комплект материалов для педагогов-психологов детских дошкольных образовательных учреждений»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750" dirty="0"/>
              <a:t>Орехова О.А. Проективный тест личностных отношений, социальных эмоций и ценностных ориентаций «Домики», анализируется только II задание – «домики» – личностная сфера или сфера социальных эмоций.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750" dirty="0"/>
              <a:t>Карта наблюдений Л. </a:t>
            </a:r>
            <a:r>
              <a:rPr lang="ru-RU" sz="1750" dirty="0" err="1"/>
              <a:t>Стотта</a:t>
            </a:r>
            <a:r>
              <a:rPr lang="ru-RU" sz="1750" dirty="0"/>
              <a:t>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750" dirty="0"/>
              <a:t>М. </a:t>
            </a:r>
            <a:r>
              <a:rPr lang="ru-RU" sz="1750" dirty="0" err="1"/>
              <a:t>Друкаревич</a:t>
            </a:r>
            <a:r>
              <a:rPr lang="ru-RU" sz="1750" dirty="0"/>
              <a:t>. Проективная рисуночная методика «Несуществующее животное»</a:t>
            </a:r>
          </a:p>
        </p:txBody>
      </p:sp>
    </p:spTree>
    <p:extLst>
      <p:ext uri="{BB962C8B-B14F-4D97-AF65-F5344CB8AC3E}">
        <p14:creationId xmlns:p14="http://schemas.microsoft.com/office/powerpoint/2010/main" val="17394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360" y="6027003"/>
            <a:ext cx="10945216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935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83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воспитанников МДОУ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5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75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4189" y="1196753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Модель проведения мониторинга психологического здоровья в МДОУ, согласно уровням – критериям мониторинга: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Уровень стабильности эмоционального состояния </a:t>
            </a:r>
            <a:r>
              <a:rPr lang="ru-RU" dirty="0"/>
              <a:t>(низкий, средний, высокий):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Орехова О.А. Проективный тест личностных отношений, социальных эмоций и ценностных ориентаций «Домики», анализируется только III задание – «домики» – социальная сфера или сфера </a:t>
            </a:r>
            <a:r>
              <a:rPr lang="ru-RU" dirty="0" err="1"/>
              <a:t>деятельностных</a:t>
            </a:r>
            <a:r>
              <a:rPr lang="ru-RU" dirty="0"/>
              <a:t> отношений.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Карта наблюдений Л. </a:t>
            </a:r>
            <a:r>
              <a:rPr lang="ru-RU" dirty="0" err="1"/>
              <a:t>Стотта</a:t>
            </a:r>
            <a:r>
              <a:rPr lang="ru-RU" dirty="0"/>
              <a:t>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Карта психологического здоровья (по </a:t>
            </a:r>
            <a:r>
              <a:rPr lang="ru-RU" dirty="0" err="1"/>
              <a:t>Хухлаевой</a:t>
            </a:r>
            <a:r>
              <a:rPr lang="ru-RU" dirty="0"/>
              <a:t> О.В.).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 err="1"/>
              <a:t>Велиева</a:t>
            </a:r>
            <a:r>
              <a:rPr lang="ru-RU" dirty="0"/>
              <a:t> С.В. Методика для определения психического состояния ребенка «Паровозик».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Уровень адаптации </a:t>
            </a:r>
            <a:r>
              <a:rPr lang="ru-RU" dirty="0"/>
              <a:t>(адаптация, частичная адаптация, </a:t>
            </a:r>
            <a:r>
              <a:rPr lang="ru-RU" dirty="0" err="1"/>
              <a:t>дезадаптация</a:t>
            </a:r>
            <a:r>
              <a:rPr lang="ru-RU" dirty="0"/>
              <a:t>):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Карта наблюдений Л. </a:t>
            </a:r>
            <a:r>
              <a:rPr lang="ru-RU" dirty="0" err="1"/>
              <a:t>Стотта</a:t>
            </a:r>
            <a:r>
              <a:rPr lang="ru-RU" dirty="0"/>
              <a:t>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Карта наблюдений – диагностика уровня </a:t>
            </a:r>
            <a:r>
              <a:rPr lang="ru-RU" dirty="0" err="1"/>
              <a:t>адаптированности</a:t>
            </a:r>
            <a:r>
              <a:rPr lang="ru-RU" dirty="0"/>
              <a:t> ребенка к ДОУ.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Репина Т.А. Диагностическая методика «Секрет» («Подарок»).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Захаров А.В. Методика определения эмоциональной самооценки.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Эдда </a:t>
            </a:r>
            <a:r>
              <a:rPr lang="ru-RU" dirty="0" err="1"/>
              <a:t>Клессман</a:t>
            </a:r>
            <a:r>
              <a:rPr lang="ru-RU" dirty="0"/>
              <a:t>. Проективная рисуночная методика «Три дерева».</a:t>
            </a:r>
          </a:p>
        </p:txBody>
      </p:sp>
    </p:spTree>
    <p:extLst>
      <p:ext uri="{BB962C8B-B14F-4D97-AF65-F5344CB8AC3E}">
        <p14:creationId xmlns:p14="http://schemas.microsoft.com/office/powerpoint/2010/main" val="16008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376" y="6027003"/>
            <a:ext cx="1087219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951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99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воспитанников МДОУ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1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791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286" y="1099327"/>
            <a:ext cx="4476019" cy="564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0384" y="1196752"/>
            <a:ext cx="4400817" cy="390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8885" y="4149080"/>
            <a:ext cx="189530" cy="7920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352" y="6027003"/>
            <a:ext cx="10945216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27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75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воспитанников МДОУ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27" y="-20009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67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865" y="1340768"/>
            <a:ext cx="7381328" cy="384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352" y="6027003"/>
            <a:ext cx="11017224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27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75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воспитанников МДОУ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27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67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353" y="1124744"/>
            <a:ext cx="8846766" cy="335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354" y="4653136"/>
            <a:ext cx="4481982" cy="124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2638" y="4623952"/>
            <a:ext cx="3924944" cy="197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354" y="6027003"/>
            <a:ext cx="4481982" cy="66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4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352" y="6027003"/>
            <a:ext cx="11017224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27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75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воспитанников МДОУ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27" y="-8885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67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978" y="1154704"/>
            <a:ext cx="4362879" cy="529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1864" y="1146565"/>
            <a:ext cx="3894174" cy="529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3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28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02903" y="0"/>
            <a:ext cx="7560840" cy="381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50" smtClean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34851" y="399076"/>
            <a:ext cx="8532948" cy="5816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(ПЗ) воспитанников МДОУ</a:t>
            </a:r>
            <a:endParaRPr lang="ru-RU" sz="2800" dirty="0"/>
          </a:p>
        </p:txBody>
      </p:sp>
      <p:pic>
        <p:nvPicPr>
          <p:cNvPr id="16" name="Рисунок 15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7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43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23544202"/>
              </p:ext>
            </p:extLst>
          </p:nvPr>
        </p:nvGraphicFramePr>
        <p:xfrm>
          <a:off x="298847" y="852619"/>
          <a:ext cx="85689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2569138"/>
              </p:ext>
            </p:extLst>
          </p:nvPr>
        </p:nvGraphicFramePr>
        <p:xfrm>
          <a:off x="334852" y="3752179"/>
          <a:ext cx="85689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98847" y="347696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уровень психологического здоровья воспитанников МДОУ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9615" y="6211670"/>
            <a:ext cx="550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психологического здоровья воспитанников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МДОУ: по уровням мониторинга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3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360" y="6027003"/>
            <a:ext cx="1087320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983432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18827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(ПЗ) воспитанников МДОУ</a:t>
            </a:r>
            <a:endParaRPr lang="ru-RU" sz="2800" dirty="0"/>
          </a:p>
        </p:txBody>
      </p:sp>
      <p:pic>
        <p:nvPicPr>
          <p:cNvPr id="16" name="Рисунок 15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-24597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19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039283347"/>
              </p:ext>
            </p:extLst>
          </p:nvPr>
        </p:nvGraphicFramePr>
        <p:xfrm>
          <a:off x="-61193" y="1124744"/>
          <a:ext cx="64807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927291363"/>
              </p:ext>
            </p:extLst>
          </p:nvPr>
        </p:nvGraphicFramePr>
        <p:xfrm>
          <a:off x="2243063" y="3933056"/>
          <a:ext cx="64807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07096" y="3618689"/>
            <a:ext cx="5510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уровень мониторинга ПЗ - уровень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тревожности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31095" y="6430657"/>
            <a:ext cx="631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уровень мониторинга ПЗ - уровень стрессоустойчивости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8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868" y="5906706"/>
            <a:ext cx="1080069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27448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90835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(ПЗ) воспитанников МДОУ</a:t>
            </a:r>
            <a:endParaRPr lang="ru-RU" sz="2800" dirty="0"/>
          </a:p>
        </p:txBody>
      </p:sp>
      <p:pic>
        <p:nvPicPr>
          <p:cNvPr id="16" name="Рисунок 15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55" y="-17476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727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934516276"/>
              </p:ext>
            </p:extLst>
          </p:nvPr>
        </p:nvGraphicFramePr>
        <p:xfrm>
          <a:off x="10815" y="1124744"/>
          <a:ext cx="64807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116826735"/>
              </p:ext>
            </p:extLst>
          </p:nvPr>
        </p:nvGraphicFramePr>
        <p:xfrm>
          <a:off x="2315071" y="3933056"/>
          <a:ext cx="64807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65662" y="3589506"/>
            <a:ext cx="8484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уровень мониторинга ПЗ -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ровень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стабильности эмоционального состояния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03103" y="6430657"/>
            <a:ext cx="5181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уровень мониторинга ПЗ - уровень адаптации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1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976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0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816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95400" y="366047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Психолого-педагогическое сопровождение обучающихся в системе профилактики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400" y="6027003"/>
            <a:ext cx="1051316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912" y="1197043"/>
            <a:ext cx="3890736" cy="552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9369" y="1197043"/>
            <a:ext cx="4360991" cy="268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ch-kcson.kalm.socinfo.ru/media/2021/04/12/1249607581/Screenshot_20210412_0940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63" y="3961513"/>
            <a:ext cx="2318243" cy="27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360" y="6027003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935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83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обучающихся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5" y="21283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75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67" y="1160110"/>
            <a:ext cx="8784976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 данной Модели за основу выбран 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«Мониторинг психологического здоровья обучающихся»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(с приложениями и диагностическим инструментарием), который будет переведен в электронный формат (документы в формате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– сводные таблицы,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-документы: таблицы, опросники, а также использование онлайн психодиагностических методик).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Параметры мониторинга: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Уровень тревожности (низкий, норма, высокий). Исследование проводится с 1 по 11 классы.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Уровень стрессоустойчивости (низкий, норма, высокий). Исследование проводится с 1 по 11 классы.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Уровень стабильности эмоционального состояния (низкий, средний, высокий). Исследование проводится с 1 по 11 классы.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адаптации обучающихся (адаптация, частичная адаптация,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дезадаптация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 Данное исследование предлагается для классов переходного периода обучения: 1, 5, 10 классы.</a:t>
            </a:r>
          </a:p>
          <a:p>
            <a:pPr algn="just" fontAlgn="base">
              <a:lnSpc>
                <a:spcPct val="107000"/>
              </a:lnSpc>
            </a:pPr>
            <a:r>
              <a:rPr lang="ru-RU" dirty="0"/>
              <a:t>Мониторинг проводится в ОУ классными руководителями (кураторами) по специальным картам.</a:t>
            </a:r>
          </a:p>
          <a:p>
            <a:pPr algn="just" fontAlgn="base">
              <a:lnSpc>
                <a:spcPct val="107000"/>
              </a:lnSpc>
            </a:pPr>
            <a:r>
              <a:rPr lang="ru-RU" dirty="0"/>
              <a:t>Результаты наблюдений классных руководителей ОУ по специальной форме передаются педагогу-психологу.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360" y="6027003"/>
            <a:ext cx="1087320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935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83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обучающихся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ОУ – школ 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75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863" y="1124744"/>
            <a:ext cx="8317433" cy="427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15725" y="5473384"/>
            <a:ext cx="834457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 err="1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Googlе</a:t>
            </a:r>
            <a:r>
              <a:rPr lang="ru-RU" sz="20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-таблица «Дистанционное обучение – психологический инструментарий»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Ссылки на онлайн ресурсы для педагогов-психологов ООУ: диагностический инструментарий, который можно использовать в дистанционной форме.</a:t>
            </a: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352" y="6027003"/>
            <a:ext cx="1087320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27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67" y="3599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67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335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9" descr="http://900igr.net/up/datas/235111/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3" y="1142221"/>
            <a:ext cx="8265470" cy="480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0614" y="6001606"/>
            <a:ext cx="7828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Критерии экспертизы психологической среды в ОУ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06859" y="399076"/>
            <a:ext cx="8784976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психологической безопасности образовательной среды в ОУ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27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6027003"/>
            <a:ext cx="11017224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919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67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психологической безопасности образовательной среды в 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59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78868" y="122250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мониторинга:</a:t>
            </a:r>
          </a:p>
          <a:p>
            <a:pPr algn="just"/>
            <a:r>
              <a:rPr lang="ru-RU" sz="2000" dirty="0"/>
              <a:t>1. Изучение состояния образовательной среды через ее восприятие субъектами учебно-воспитательного процесса.</a:t>
            </a:r>
          </a:p>
          <a:p>
            <a:r>
              <a:rPr lang="ru-RU" sz="2000" dirty="0"/>
              <a:t>2. Изучение эффективности психологического и педагогического сопровождения.</a:t>
            </a:r>
          </a:p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мониторинга: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осуществить комплексный анализ образовательной среды;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оценить степень общей удовлетворенности участниками учебно-воспитательного процесса качеством индивидуальной жизни;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выявить сферы жизнедеятельности, вызывающие наибольший дискомфорт и неудовлетворенность;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выявить значимые характеристики образовательной среды ОУ и удовлетворенность ими;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осуществить количественный и качественный анализ полученных результатов;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подготовить информационный материал по результатам экспертизы;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разработать целевые и адресные рекомендации по технологиям создания психологически безопасной образовательной среды в ОУ.</a:t>
            </a:r>
          </a:p>
        </p:txBody>
      </p:sp>
    </p:spTree>
    <p:extLst>
      <p:ext uri="{BB962C8B-B14F-4D97-AF65-F5344CB8AC3E}">
        <p14:creationId xmlns:p14="http://schemas.microsoft.com/office/powerpoint/2010/main" val="8937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876" y="6024559"/>
            <a:ext cx="10872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451" y="-2444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3" y="396632"/>
            <a:ext cx="8784976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психологической безопасности образовательной среды в 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156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91" y="-2444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17312"/>
              </p:ext>
            </p:extLst>
          </p:nvPr>
        </p:nvGraphicFramePr>
        <p:xfrm>
          <a:off x="299355" y="1173476"/>
          <a:ext cx="8424936" cy="513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0660"/>
                <a:gridCol w="2924358"/>
                <a:gridCol w="2819918"/>
              </a:tblGrid>
              <a:tr h="240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Объект мониторинга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Критерии оценки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Показатели оценки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 anchor="ctr"/>
                </a:tc>
              </a:tr>
              <a:tr h="966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</a:rPr>
                        <a:t>Референтная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значимость среды ОУ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Отношение к образовательной среде ОУ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1. Отношение к образовательной среде ОУ.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2. Компоненты отношения к образовательной среде ОУ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</a:tr>
              <a:tr h="1207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Значимость образовательной среды ОУ для ее субъектов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1. Значимые характеристики образовательной среды ОУ.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2. Уровень удовлетворенности характеристиками образовательной среды ОУ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24691" marR="24691" marT="0" marB="0"/>
                </a:tc>
              </a:tr>
              <a:tr h="1690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Психологическая защищенность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Уровень удовлетворенности качеством жизни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1. Степень общей удовлетворенности качеством индивидуальной жизни.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2. Сферы жизнедеятельности, вызывающие наибольший дискомфорт и неудовлетворенность.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</a:tr>
              <a:tr h="724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Защищенность от психологического насилия во взаимодействии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Уровень защищенности от психологического насилия во взаимодействии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24691" marR="246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7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892" y="6054418"/>
            <a:ext cx="10728684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467" y="27415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99" y="426491"/>
            <a:ext cx="8784976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психологической безопасности образовательной среды в 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71" y="-23517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307" y="27415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2427"/>
              </p:ext>
            </p:extLst>
          </p:nvPr>
        </p:nvGraphicFramePr>
        <p:xfrm>
          <a:off x="407367" y="1224167"/>
          <a:ext cx="8280920" cy="4174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6400"/>
                <a:gridCol w="2634840"/>
                <a:gridCol w="3079680"/>
              </a:tblGrid>
              <a:tr h="70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Объект мониторинга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Критерии оценки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Показатели оценки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 anchor="ctr"/>
                </a:tc>
              </a:tr>
              <a:tr h="457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Удовлетворенность основными потребностями в личностно-доверительном общении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Склонность педагогов к личностно-ориентированному взаимодействию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1. Ориентированность на учебно-дисциплинарную модель взаимодействия с учащимися.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2. Ориентированность на личностную модель взаимодействия с учащимися.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</a:tr>
              <a:tr h="30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Структура отношения к коллективу (психологический климат)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1. Компоненты отношений в коллективе.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2. Психологическая атмосфера в коллективе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24691" marR="24691" marT="0" marB="0"/>
                </a:tc>
              </a:tr>
              <a:tr h="381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Характеристики образовательной среды  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Модальность образовательной среды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1. Тип образовательной среды.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2. Коэффициент модальности (показатель развивающих возможностей образовательной среды)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0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860" y="6009571"/>
            <a:ext cx="1094470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435" y="-17432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7" y="381644"/>
            <a:ext cx="8784976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психологической безопасности образовательной среды в 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5" y="10263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75" y="-17432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95898"/>
              </p:ext>
            </p:extLst>
          </p:nvPr>
        </p:nvGraphicFramePr>
        <p:xfrm>
          <a:off x="479376" y="1179321"/>
          <a:ext cx="8424936" cy="2870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523"/>
                <a:gridCol w="4804302"/>
                <a:gridCol w="1288111"/>
              </a:tblGrid>
              <a:tr h="474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Объект мониторинга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Критерии оценки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Показатели оценки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 anchor="ctr"/>
                </a:tc>
              </a:tr>
              <a:tr h="2135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Количественный анализ социального компонента образовательной среды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1. Взаимопонимание и удовлетворенность процессом взаимоотношения (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доминантность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2. Преобладающее позитивное настроение (эмоциональность).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3. Степень участия всех субъектов в управлении образовательным процессом (когерентность).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4. Сплоченность и сознательность всех субъектов образовательного процесса (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осознаваемость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5. Продуктивность взаимодействий (активность).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91" marR="24691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24691" marR="24691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9376" y="4131649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Методика психологической безопасности образовательной среды (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«Психологическая безопасность образовательной среды школы», автор И.А. Баева</a:t>
            </a:r>
            <a:r>
              <a:rPr lang="ru-RU" dirty="0"/>
              <a:t>) разработана на принципах гуманитарной экспертизы образования. </a:t>
            </a:r>
          </a:p>
          <a:p>
            <a:pPr algn="just"/>
            <a:r>
              <a:rPr lang="ru-RU" dirty="0"/>
              <a:t>Здесь самыми важными являются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функции</a:t>
            </a:r>
            <a:r>
              <a:rPr lang="ru-RU" dirty="0"/>
              <a:t>: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защитная (обозначающая отстаивание прав и интересов личности в соответствии с ключевыми гуманитарными критериями, требованиями психологии, здоровья и т.п.);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развивающая (данная фиксация не просто констатирует, но выявляет «отправную точку» развития психологических ресурсов образовательной среды).</a:t>
            </a:r>
          </a:p>
        </p:txBody>
      </p:sp>
    </p:spTree>
    <p:extLst>
      <p:ext uri="{BB962C8B-B14F-4D97-AF65-F5344CB8AC3E}">
        <p14:creationId xmlns:p14="http://schemas.microsoft.com/office/powerpoint/2010/main" val="35356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880" y="6040899"/>
            <a:ext cx="10692679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13896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388" y="412972"/>
            <a:ext cx="6156684" cy="108570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психологической безопасности образовательной среды в ОУ представлен в виде опроса в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-форме</a:t>
            </a:r>
            <a:endParaRPr lang="ru-RU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-22953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3896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8864" y="1614422"/>
            <a:ext cx="867548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СОШ:</a:t>
            </a: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sz="1700" dirty="0"/>
              <a:t>«Психологическая безопасность и комфортность образовательной среды» </a:t>
            </a:r>
          </a:p>
          <a:p>
            <a:pPr lvl="0" algn="just"/>
            <a:r>
              <a:rPr lang="ru-RU" sz="1700" dirty="0"/>
              <a:t>Анкета-опросник для родителей (законных представителей) обучающихся в ОУ</a:t>
            </a:r>
          </a:p>
          <a:p>
            <a:pPr algn="just"/>
            <a:r>
              <a:rPr lang="ru-RU" sz="1600" u="sng" dirty="0">
                <a:hlinkClick r:id="rId5"/>
              </a:rPr>
              <a:t>https://docs.google.com/forms/d/1enhGidOiqraG5UPVwfrlKjF7EsjI18POk4KwxRi19lY/edit</a:t>
            </a:r>
            <a:endParaRPr lang="ru-RU" sz="1600" dirty="0"/>
          </a:p>
          <a:p>
            <a:pPr lvl="0" algn="just"/>
            <a:r>
              <a:rPr lang="ru-RU" sz="1700" dirty="0"/>
              <a:t>«Психологическая безопасность и комфортность образовательной среды» </a:t>
            </a:r>
          </a:p>
          <a:p>
            <a:pPr lvl="0" algn="just"/>
            <a:r>
              <a:rPr lang="ru-RU" sz="1700" dirty="0"/>
              <a:t>Анкета-опросник для педагогов ОУ</a:t>
            </a:r>
          </a:p>
          <a:p>
            <a:pPr algn="just"/>
            <a:r>
              <a:rPr lang="ru-RU" sz="1600" u="sng" dirty="0">
                <a:hlinkClick r:id="rId6"/>
              </a:rPr>
              <a:t>https://docs.google.com/forms/d/1zR5FMYkHXkkM3GPFN1dDtAgpsDLdhrHzzOKo3LMw8IA/edit</a:t>
            </a:r>
            <a:endParaRPr lang="ru-RU" sz="1600" dirty="0"/>
          </a:p>
          <a:p>
            <a:pPr lvl="0" algn="just"/>
            <a:r>
              <a:rPr lang="ru-RU" sz="1700" dirty="0"/>
              <a:t>«Психологическая безопасность и комфортность образовательной среды» </a:t>
            </a:r>
          </a:p>
          <a:p>
            <a:pPr lvl="0" algn="just"/>
            <a:r>
              <a:rPr lang="ru-RU" sz="1700" dirty="0"/>
              <a:t>Анкета-опросник для обучающихся начального общего образования ОУ</a:t>
            </a:r>
          </a:p>
          <a:p>
            <a:pPr algn="just"/>
            <a:r>
              <a:rPr lang="ru-RU" sz="1600" u="sng" dirty="0">
                <a:hlinkClick r:id="rId7"/>
              </a:rPr>
              <a:t>https://docs.google.com/forms/d/1y4CLe3knBU3ZSJyGeZ2Zkh130jLsyZbvMv6oTiunjwc/edit</a:t>
            </a:r>
            <a:endParaRPr lang="ru-RU" sz="1600" dirty="0"/>
          </a:p>
          <a:p>
            <a:pPr lvl="0" algn="just"/>
            <a:r>
              <a:rPr lang="ru-RU" sz="1700" dirty="0"/>
              <a:t>«Психологическая безопасность и комфортность образовательной среды» </a:t>
            </a:r>
          </a:p>
          <a:p>
            <a:pPr lvl="0" algn="just"/>
            <a:r>
              <a:rPr lang="ru-RU" sz="1700" dirty="0"/>
              <a:t>Анкета-опросник для обучающихся ОУ (ООО и СОО) </a:t>
            </a:r>
          </a:p>
          <a:p>
            <a:pPr algn="just"/>
            <a:r>
              <a:rPr lang="ru-RU" sz="1600" u="sng" dirty="0">
                <a:hlinkClick r:id="rId8"/>
              </a:rPr>
              <a:t>https://docs.google.com/forms/d/153gYvF9mvaAdLcCQaGwPZEhzrx4UBbfqaPuz-5lkgus/edit</a:t>
            </a:r>
            <a:endParaRPr lang="ru-RU" sz="1600" dirty="0"/>
          </a:p>
          <a:p>
            <a:pPr algn="just"/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МДОУ:</a:t>
            </a: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sz="1700" dirty="0"/>
              <a:t>«Психологическая безопасность и комфортность образовательной среды» </a:t>
            </a:r>
          </a:p>
          <a:p>
            <a:pPr lvl="0" algn="just"/>
            <a:r>
              <a:rPr lang="ru-RU" sz="1700" dirty="0"/>
              <a:t>Анкета-опросник для родителей (законных представителей) воспитанников МДОУ</a:t>
            </a:r>
          </a:p>
          <a:p>
            <a:pPr algn="just"/>
            <a:r>
              <a:rPr lang="ru-RU" sz="1600" u="sng" dirty="0">
                <a:hlinkClick r:id="rId9"/>
              </a:rPr>
              <a:t>https://docs.google.com/forms/d/1rvrLOfpcHpKmwCVMNL1kKkPwaf8zJ34mZSGXOMyGOg8/edit</a:t>
            </a:r>
            <a:endParaRPr lang="ru-RU" sz="1600" dirty="0"/>
          </a:p>
          <a:p>
            <a:pPr lvl="0" algn="just"/>
            <a:r>
              <a:rPr lang="ru-RU" sz="1700" dirty="0"/>
              <a:t>«Психологическая безопасность и комфортность образовательной среды» </a:t>
            </a:r>
          </a:p>
          <a:p>
            <a:pPr lvl="0" algn="just"/>
            <a:r>
              <a:rPr lang="ru-RU" sz="1700" dirty="0"/>
              <a:t>Анкета-опросник для педагогов МДОУ</a:t>
            </a:r>
          </a:p>
          <a:p>
            <a:pPr algn="just"/>
            <a:r>
              <a:rPr lang="ru-RU" sz="1600" u="sng" dirty="0">
                <a:hlinkClick r:id="rId10"/>
              </a:rPr>
              <a:t>https://docs.google.com/forms/d/1spydNzwqAwghyqhIwQb8mmn1Bh-8WrUyOhs1RsLqipY/edit</a:t>
            </a:r>
            <a:r>
              <a:rPr lang="ru-RU" sz="1600" dirty="0"/>
              <a:t> </a:t>
            </a:r>
          </a:p>
        </p:txBody>
      </p:sp>
      <p:pic>
        <p:nvPicPr>
          <p:cNvPr id="12290" name="Picture 2" descr="https://www.cybermagonline.com/upload/vakademi-google-forms-2a071f5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28" y="464692"/>
            <a:ext cx="2376264" cy="146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352" y="6027003"/>
            <a:ext cx="10945216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27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859" y="399076"/>
            <a:ext cx="8784976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психологической безопасности образовательной среды в 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51" y="-14928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67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23029"/>
              </p:ext>
            </p:extLst>
          </p:nvPr>
        </p:nvGraphicFramePr>
        <p:xfrm>
          <a:off x="442863" y="1196752"/>
          <a:ext cx="4896544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008112"/>
                <a:gridCol w="1008112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Целевая аудитория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Методика И.А. Баевой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Методика А.А. Андреева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Методика</a:t>
                      </a:r>
                    </a:p>
                    <a:p>
                      <a:pPr algn="ctr"/>
                      <a:r>
                        <a:rPr lang="ru-RU" sz="1400" dirty="0" smtClean="0"/>
                        <a:t>Е.Н. Степанова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Родители обучающихся</a:t>
                      </a:r>
                      <a:r>
                        <a:rPr lang="ru-RU" sz="1400" baseline="0" dirty="0" smtClean="0"/>
                        <a:t> ОУ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Родители воспитанников ДОУ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Педагоги ОУ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Педагогии ДОУ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Обучающиеся ОУ НОО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Обучающиеся ОУ (ООО+СОО)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39407" y="1196752"/>
            <a:ext cx="385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А.А. Андреева «Изучение удовлетворённости родителей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изнедеятельностью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ОУ»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dirty="0"/>
              <a:t> получение количественно выраженной информации об оценке родителями роли образовательного учреждения в воспитании у детей качеств жизненной компетентности, положительных поведенческих и морально-психологических качеств.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863" y="4785797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А.А. Андреева «Изучение удовлетворённости обучающихся школьной жизнью»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dirty="0"/>
              <a:t> определение степени удовлетворённости обучающихся образовательным процессом и комфортность обучения в школе.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51855" y="3998079"/>
            <a:ext cx="35524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Е.Н. Степанова «Изучение удовлетворённости педагогов жизнедеятельностью ОУ»</a:t>
            </a:r>
          </a:p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dirty="0"/>
              <a:t>определить степень удовлетворенности педагогов жизнедеятельностью в школьном сообществе и своим положением в нём. </a:t>
            </a:r>
          </a:p>
        </p:txBody>
      </p:sp>
    </p:spTree>
    <p:extLst>
      <p:ext uri="{BB962C8B-B14F-4D97-AF65-F5344CB8AC3E}">
        <p14:creationId xmlns:p14="http://schemas.microsoft.com/office/powerpoint/2010/main" val="26679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606" y="6020941"/>
            <a:ext cx="11011961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920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68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психологической безопасности образовательной среды в 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-17476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60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1426" y="5732912"/>
            <a:ext cx="911182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экспертизы психологической безопасности образовательной среды в ОУ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http://900igr.net/up/datas/235111/041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528" b="100000" l="0" r="100000">
                        <a14:foregroundMark x1="8125" y1="27361" x2="8125" y2="27361"/>
                        <a14:foregroundMark x1="18021" y1="63889" x2="18021" y2="63889"/>
                        <a14:foregroundMark x1="67188" y1="63194" x2="67188" y2="63194"/>
                        <a14:foregroundMark x1="90313" y1="43611" x2="90313" y2="43611"/>
                        <a14:foregroundMark x1="82188" y1="24444" x2="82188" y2="24444"/>
                        <a14:foregroundMark x1="89896" y1="36806" x2="89896" y2="3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01"/>
          <a:stretch/>
        </p:blipFill>
        <p:spPr bwMode="auto">
          <a:xfrm>
            <a:off x="442864" y="1268415"/>
            <a:ext cx="8173416" cy="432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97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984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08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824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7408" y="366047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Психолого-педагогическое сопровождение обучающихся в системе профилактики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7408" y="6027003"/>
            <a:ext cx="10369151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7917" y="2033669"/>
            <a:ext cx="4357935" cy="458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1197044"/>
            <a:ext cx="4469768" cy="4563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6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991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5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831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96415" y="366047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Психолого-педагогическое сопровождение обучающихся в системе профилактики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416" y="6027003"/>
            <a:ext cx="1065616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5" y="1340768"/>
            <a:ext cx="824557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4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991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5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831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96415" y="366047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Психолого-педагогическое сопровождение обучающихся в системе профилактики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416" y="6027003"/>
            <a:ext cx="10440144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1825" y="1228476"/>
            <a:ext cx="2704291" cy="374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032" y="2625850"/>
            <a:ext cx="276927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52" y="1197044"/>
            <a:ext cx="4111256" cy="550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8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652" y="6015627"/>
            <a:ext cx="10500916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227" y="-11376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51" y="-7776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67" y="-11376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1384" y="831890"/>
            <a:ext cx="8640960" cy="5940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системного, комплексного, скоординированного психолого-педагогического сопровождения образовательного процесса в образовательных учреждениях муниципалитета (далее – ОУ), направленного на профилактику суицидального поведения обучающихся.</a:t>
            </a:r>
          </a:p>
          <a:p>
            <a:pPr lvl="1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Подбор психологических </a:t>
            </a:r>
            <a:r>
              <a:rPr lang="ru-RU" dirty="0" err="1"/>
              <a:t>скрининговых</a:t>
            </a:r>
            <a:r>
              <a:rPr lang="ru-RU" dirty="0"/>
              <a:t> методик для экспресс выявления детей «группы риска» по суицидальному поведению в условиях образовательных учреждений, 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b="1" i="1" u="sng" dirty="0">
                <a:solidFill>
                  <a:srgbClr val="FF0000"/>
                </a:solidFill>
              </a:rPr>
              <a:t>разработка мониторинговых исследований</a:t>
            </a:r>
            <a:r>
              <a:rPr lang="ru-RU" dirty="0"/>
              <a:t>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Разработка рекомендаций для участников образовательного процесса в области профилактических и реабилитационных мер по предотвращению подросткового и молодежного суицида.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Разработка программ по формированию навыков раннего распознавания суицидального поведения несовершеннолетних.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Подбор нормативно-правового и научно-методического обеспечения системы образования по предупреждению суицидального поведения учащихся, включая механизмы взаимодействия участников образовательного процесса по профилактике суицидального поведения.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/>
              <a:t>Разработка рекомендаций по созданию </a:t>
            </a:r>
            <a:r>
              <a:rPr lang="ru-RU" dirty="0" err="1"/>
              <a:t>муниципально</a:t>
            </a:r>
            <a:r>
              <a:rPr lang="ru-RU" dirty="0"/>
              <a:t>-общественной системы наблюдения, анализа, оценки и прогноза в области суицидального поведения несовершеннолетних.</a:t>
            </a:r>
          </a:p>
          <a:p>
            <a:pPr indent="450215" algn="just">
              <a:lnSpc>
                <a:spcPct val="107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864" y="370225"/>
            <a:ext cx="9144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и задачи «Модели»:</a:t>
            </a:r>
          </a:p>
        </p:txBody>
      </p:sp>
    </p:spTree>
    <p:extLst>
      <p:ext uri="{BB962C8B-B14F-4D97-AF65-F5344CB8AC3E}">
        <p14:creationId xmlns:p14="http://schemas.microsoft.com/office/powerpoint/2010/main" val="33279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392" y="6027003"/>
            <a:ext cx="10728176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967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  <a:endParaRPr lang="ru-RU" sz="185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915" y="399076"/>
            <a:ext cx="8532948" cy="653660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Информационно-аналитическое направление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рамках реализации «Модели»: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71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807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072647"/>
              </p:ext>
            </p:extLst>
          </p:nvPr>
        </p:nvGraphicFramePr>
        <p:xfrm>
          <a:off x="587895" y="1126136"/>
          <a:ext cx="8928992" cy="561523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135421663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1548914918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616915322"/>
                    </a:ext>
                  </a:extLst>
                </a:gridCol>
              </a:tblGrid>
              <a:tr h="259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деятельности (Типовая модель)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8" marR="3236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уровне Центра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8" marR="3236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уровне ОУ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8" marR="32368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8342427"/>
                  </a:ext>
                </a:extLst>
              </a:tr>
              <a:tr h="493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постоянный мониторинг психолого-педагогического статуса каждого </a:t>
                      </a:r>
                      <a:r>
                        <a:rPr lang="ru-RU" sz="1800" dirty="0" smtClean="0">
                          <a:effectLst/>
                        </a:rPr>
                        <a:t>обучающегося (воспитанника) </a:t>
                      </a:r>
                      <a:r>
                        <a:rPr lang="ru-RU" sz="1800" dirty="0">
                          <a:effectLst/>
                        </a:rPr>
                        <a:t>ОУ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и анализ мониторинговых исследований: </a:t>
                      </a:r>
                    </a:p>
                    <a:p>
                      <a:pPr marL="174625" lvl="0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effectLst/>
                        </a:rPr>
                        <a:t>мониторинг психологического здоровья обучающихся ОУ; </a:t>
                      </a:r>
                    </a:p>
                    <a:p>
                      <a:pPr marL="174625" lvl="0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effectLst/>
                        </a:rPr>
                        <a:t>мониторинг психологической безопасности образовательной среды ОУ;</a:t>
                      </a:r>
                    </a:p>
                    <a:p>
                      <a:pPr marL="174625" lvl="0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effectLst/>
                        </a:rPr>
                        <a:t>комплексный мониторинг деятельности </a:t>
                      </a:r>
                      <a:r>
                        <a:rPr lang="ru-RU" sz="1600" dirty="0" err="1">
                          <a:effectLst/>
                        </a:rPr>
                        <a:t>ППк</a:t>
                      </a:r>
                      <a:r>
                        <a:rPr lang="ru-RU" sz="1600" dirty="0">
                          <a:effectLst/>
                        </a:rPr>
                        <a:t> ОУ, а также учета и исполнения рекомендаций ТПМПК в ОУ (в наличии и уже реализуется);</a:t>
                      </a:r>
                    </a:p>
                    <a:p>
                      <a:pPr marL="174625" lvl="0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effectLst/>
                        </a:rPr>
                        <a:t>специальных мониторинговых исследований (по запросу ОУ);</a:t>
                      </a:r>
                    </a:p>
                    <a:p>
                      <a:pPr marL="174625" lvl="0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effectLst/>
                        </a:rPr>
                        <a:t>разработка четких алгоритмов деятельности при обнаружении высокого риска суицидального поведения несовершеннолетнего для педагогических работников ОУ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проведение многоуровневых мониторинговых исследований в ОУ: </a:t>
                      </a:r>
                    </a:p>
                    <a:p>
                      <a:pPr marL="174625" lvl="0" indent="-174625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 психологического здоровья обучающихся ОУ; </a:t>
                      </a:r>
                    </a:p>
                    <a:p>
                      <a:pPr marL="174625" lvl="0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effectLst/>
                        </a:rPr>
                        <a:t>мониторинг </a:t>
                      </a:r>
                      <a:r>
                        <a:rPr lang="ru-RU" sz="1600" dirty="0">
                          <a:effectLst/>
                        </a:rPr>
                        <a:t>психологической безопасности образовательной среды ОУ;</a:t>
                      </a:r>
                    </a:p>
                    <a:p>
                      <a:pPr marL="174625" lvl="0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effectLst/>
                        </a:rPr>
                        <a:t>комплексный мониторинг деятельности </a:t>
                      </a:r>
                      <a:r>
                        <a:rPr lang="ru-RU" sz="1600" dirty="0" err="1">
                          <a:effectLst/>
                        </a:rPr>
                        <a:t>ППк</a:t>
                      </a:r>
                      <a:r>
                        <a:rPr lang="ru-RU" sz="1600" dirty="0">
                          <a:effectLst/>
                        </a:rPr>
                        <a:t> ОУ, а также учета и исполнения рекомендаций ТПМПК в ОУ (в наличии и уже реализуется);</a:t>
                      </a:r>
                    </a:p>
                    <a:p>
                      <a:pPr marL="174625" lvl="0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effectLst/>
                        </a:rPr>
                        <a:t>мониторинг деятельности служб медиации/примирения в ОУ (в наличии и уже реализуется);</a:t>
                      </a:r>
                    </a:p>
                    <a:p>
                      <a:pPr marL="174625" lvl="0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effectLst/>
                        </a:rPr>
                        <a:t>применение четких алгоритмов деятельности при обнаружении высокого риска суицидального поведения несовершеннолетнего педагогическими работниками ОУ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897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360" y="6027003"/>
            <a:ext cx="1087320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935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83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воспитанников МДОУ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5" y="-1429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75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67" y="1160110"/>
            <a:ext cx="8784976" cy="552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 данной «Модели», при разработке «Мониторинга психологического здоровья воспитанников МДОУ», за основу выбран 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«Мониторинг психологического здоровья обучающихся»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представленный на сайте Центра психолого-педагогической, медицинской и социальной помощи Республики Адыгеи, г. Майкопа.</a:t>
            </a:r>
          </a:p>
          <a:p>
            <a:pPr indent="450215" algn="just" fontAlgn="base">
              <a:lnSpc>
                <a:spcPct val="107000"/>
              </a:lnSpc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Параметры мониторинга: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Уровень тревожности (низкий, норма, высокий).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Уровень стрессоустойчивости (низкий, норма, высокий).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Уровень стабильности эмоционального состояния (низкий, средний, высокий). Уровень адаптации обучающихся (адаптация, частичная адаптация,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дезадаптация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446088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46088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психологического здоровья дошкольников: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0070C0"/>
                </a:solidFill>
              </a:rPr>
              <a:t>высший (креативный; «В»)</a:t>
            </a:r>
            <a:r>
              <a:rPr lang="ru-RU" dirty="0"/>
              <a:t>, для которого характерны устойчивая адаптация, активное творческое отношение к действительности и наличие резервных сил, расходуемых в стрессовых ситуациях;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0070C0"/>
                </a:solidFill>
              </a:rPr>
              <a:t>средний (адаптивный; «С»)</a:t>
            </a:r>
            <a:r>
              <a:rPr lang="ru-RU" dirty="0"/>
              <a:t>, предполагающий адаптацию к социуму в целом при наличии повышенной тревожности и единичных признаков </a:t>
            </a:r>
            <a:r>
              <a:rPr lang="ru-RU" dirty="0" err="1"/>
              <a:t>дезадаптации</a:t>
            </a:r>
            <a:r>
              <a:rPr lang="ru-RU" dirty="0"/>
              <a:t>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i="1" dirty="0" err="1">
                <a:solidFill>
                  <a:srgbClr val="0070C0"/>
                </a:solidFill>
              </a:rPr>
              <a:t>дезадаптивный</a:t>
            </a:r>
            <a:r>
              <a:rPr lang="ru-RU" b="1" i="1" dirty="0">
                <a:solidFill>
                  <a:srgbClr val="0070C0"/>
                </a:solidFill>
              </a:rPr>
              <a:t> («Н»)</a:t>
            </a:r>
            <a:r>
              <a:rPr lang="ru-RU" dirty="0"/>
              <a:t>, отличительная особенность которого нашла отражение в нарушении баланса «ребенок-общество» за счет присутствия сбоев в регулятивных процессах.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368" y="6027003"/>
            <a:ext cx="10801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943" y="0"/>
            <a:ext cx="7560840" cy="381600"/>
          </a:xfrm>
        </p:spPr>
        <p:txBody>
          <a:bodyPr>
            <a:normAutofit/>
          </a:bodyPr>
          <a:lstStyle/>
          <a:p>
            <a:pPr algn="ctr"/>
            <a:r>
              <a:rPr lang="ru-RU" sz="1850" dirty="0">
                <a:solidFill>
                  <a:schemeClr val="bg1"/>
                </a:solidFill>
              </a:rPr>
              <a:t>Центр ППМС помощи Управления образования г. Стрежевого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891" y="399076"/>
            <a:ext cx="8532948" cy="725668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психологического здоровья воспитанников МДОУ</a:t>
            </a:r>
            <a:endParaRPr lang="ru-RU" sz="2800" dirty="0"/>
          </a:p>
        </p:txBody>
      </p:sp>
      <p:pic>
        <p:nvPicPr>
          <p:cNvPr id="4" name="Рисунок 3" descr="https://442fz.volganet.ru/upload/iblock/1e1/podderzhka_semej_imejushhikh_detej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96" y="3600"/>
            <a:ext cx="415792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 obrazovani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83" y="0"/>
            <a:ext cx="504056" cy="3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71" y="1102392"/>
            <a:ext cx="4032448" cy="565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4822" y="1102392"/>
            <a:ext cx="4244104" cy="565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1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</TotalTime>
  <Words>2152</Words>
  <Application>Microsoft Office PowerPoint</Application>
  <PresentationFormat>Широкоэкранный</PresentationFormat>
  <Paragraphs>302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Impact</vt:lpstr>
      <vt:lpstr>Times New Roman</vt:lpstr>
      <vt:lpstr>Wingdings</vt:lpstr>
      <vt:lpstr>NewsPrint</vt:lpstr>
      <vt:lpstr>Презентация PowerPoint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Презентация PowerPoint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Центр ППМС помощи Управления образования г. Стрежевого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DEXP</dc:creator>
  <cp:lastModifiedBy>Е. В. Ковалева</cp:lastModifiedBy>
  <cp:revision>148</cp:revision>
  <dcterms:created xsi:type="dcterms:W3CDTF">2021-09-23T18:37:57Z</dcterms:created>
  <dcterms:modified xsi:type="dcterms:W3CDTF">2022-03-23T08:39:47Z</dcterms:modified>
</cp:coreProperties>
</file>