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73" r:id="rId4"/>
    <p:sldId id="274" r:id="rId5"/>
    <p:sldId id="277" r:id="rId6"/>
    <p:sldId id="278" r:id="rId7"/>
    <p:sldId id="276" r:id="rId8"/>
    <p:sldId id="275" r:id="rId9"/>
    <p:sldId id="279" r:id="rId10"/>
    <p:sldId id="27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94654"/>
  </p:normalViewPr>
  <p:slideViewPr>
    <p:cSldViewPr snapToGrid="0">
      <p:cViewPr varScale="1">
        <p:scale>
          <a:sx n="66" d="100"/>
          <a:sy n="66" d="100"/>
        </p:scale>
        <p:origin x="200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5F612B-A108-4100-0316-1FD2547451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B2EE2D-EB32-2F77-4F8E-79BCC02080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73BD84-A263-EA8D-F58C-9E5659C99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BA2712-52E6-6387-3CCF-2BAFFE28B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D8DC42-9DC5-119D-66B4-5C922C13F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94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DD3C7-996C-63A0-0BD3-31F546462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0F4915-ABBB-8284-4020-C0B6B55C4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3FB80A-B692-74DE-855D-0E5759E6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230783-CBCC-D1EE-A64B-FD5C5F71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7C22EA-0062-5F2A-6AA5-605FE94F4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72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0D20914-D47D-C8C9-57C7-F2B682C98E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346119-946E-383D-80B5-6189416AD1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A77D56-4D4B-D763-A62F-A63D74FA3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561DC5-3D74-99E1-219B-241FA5C0F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F9F72E-33DA-B019-3BC3-BBED640F7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6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E48DF-8052-CF2B-C71D-AB3C27FAC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5724F9-8C46-79C4-E891-83087A50B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3C85AB-F69E-1BBE-9AF8-069B21216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159DF1-36F4-3E7F-4CA3-0B48DDDB8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502E0E-7315-BCD4-57C0-F855FBB0B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750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AFFC0F-E250-BE7E-B58E-BB2D8D08C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605111-E66A-B807-436B-6E76718D8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A3B510-4238-626D-B84F-0DAB0AC9B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D81B3B-4F62-6492-8CA5-0F165F78A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8669EE-3574-0F4B-0FE3-EAABB4D11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724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6FC44A-34C2-E65C-B6CD-5C287F518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AD1A8C-27C4-A060-9573-3E18677FAE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80506B-CF7F-918D-0925-7FE1F8700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15E866-0021-D372-D7FB-46D7A81A2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C79FFA-A7E5-2297-CF7E-622FA4629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13AE55-D9EE-EA29-47CC-D285E79B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05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B1E03-ED72-AE76-7E36-561350970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80DDD4-1E57-7539-8A98-C0D118C74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6795A0-61A5-C61B-B2BB-46F52F54FC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B93731-4BA5-3F1C-B1FF-7F810C0913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458350A-4762-CEC5-6764-2A82B8F2E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E096346-89AB-32D5-CC8D-2430F1A10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579C193-4E74-ACD2-31A7-10D8E34CF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B177B62-9AB0-DA58-2AF5-BA0BBAA57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838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AACD8-FAD2-DBE7-B072-7044F7902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410DE5A-27BB-AE9B-656E-1812BAF8E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07FF8E0-6070-0E14-6E6A-19235749B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B1CAEB4-B89D-28ED-94BB-D6442E242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060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D17F57-BDB8-6E29-91C7-0B8A7C51F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C1A440E-6CB2-E31E-DD6C-6D0357083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43D5E1-C572-E480-D1D9-42391F770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829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D31944-6C5E-F591-51C7-746FE949C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D0F911-ED84-E396-62EF-02A7817B7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477D34-9D20-E09A-6357-2F8696AAA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703D85-571A-474C-DB8B-9F4395A31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41F158-5604-AA6D-B463-33B020CA4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AFAC48-CDC5-35F6-08DD-0A9DB2EAB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54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E4FD53-1157-F071-FAC5-86FD46544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BAB6682-4A33-1605-83EC-EB36C82898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7EF060-F7F8-8DD5-BB3E-ECE625289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7D35B8-547B-DE67-7F6D-CA2F55E1A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4C59C2-9CEC-BC90-4955-F3ACEA32C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315541-C362-004B-D76A-65BAF8BAB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061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D2749-766A-679A-D00E-D300B7F51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DD6239-5353-3E61-FBE5-3D5AFD7F7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D449EA-9F7F-5FF1-6014-99AB5DE550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5752B-8CEA-DC41-AFA5-A4126E39AB3E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6FA2D7-5EA0-E326-5E6A-048C7A2767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F076CD-500B-52F1-FE79-3F2805D448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01212-F52E-4F43-A890-D6811908A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41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E0598-0030-6FA9-1C5A-6D51EA0C74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7043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Вовлечение несовершеннолетних в деструктивную деятельность</a:t>
            </a:r>
            <a:br>
              <a:rPr lang="ru-RU" dirty="0"/>
            </a:br>
            <a:r>
              <a:rPr lang="ru-RU" dirty="0"/>
              <a:t>с использованием Интернет-мессенджеров и социальных сетей</a:t>
            </a:r>
          </a:p>
        </p:txBody>
      </p:sp>
    </p:spTree>
    <p:extLst>
      <p:ext uri="{BB962C8B-B14F-4D97-AF65-F5344CB8AC3E}">
        <p14:creationId xmlns:p14="http://schemas.microsoft.com/office/powerpoint/2010/main" val="31765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D9D97-0BE9-E494-4BA0-CF9BFA308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Контактны для связи и экстренных случаев: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C3366-65E1-791D-3956-428682268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Круглосуточный телефон дежурного по Управлению ФСБ России по Томской области:   433–730 </a:t>
            </a: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Личный телефон и почта для связи:</a:t>
            </a:r>
          </a:p>
          <a:p>
            <a:r>
              <a:rPr lang="ru-RU" dirty="0"/>
              <a:t>+79095455588 – звонить по открытой связи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 err="1"/>
              <a:t>work@statyukha.ru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3830AC-9627-0742-9154-E02B7D89E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717" y="2855934"/>
            <a:ext cx="3789123" cy="378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80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00A796-5142-5B9D-D5B6-60290DFB2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происходит процесс вербовки жертвы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11E305-E2CE-5211-8581-DF2C8805E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/>
              <a:t>Выбор социальной сети или мессенджера</a:t>
            </a:r>
            <a:r>
              <a:rPr lang="en-US" dirty="0"/>
              <a:t>;</a:t>
            </a:r>
            <a:endParaRPr lang="ru-RU" dirty="0"/>
          </a:p>
          <a:p>
            <a:pPr marL="514350" indent="-514350">
              <a:buAutoNum type="arabicPeriod"/>
            </a:pPr>
            <a:r>
              <a:rPr lang="ru-RU" dirty="0"/>
              <a:t>Поиск целевой аудитории (чата, канала, сообщества)</a:t>
            </a:r>
            <a:r>
              <a:rPr lang="en-US" dirty="0"/>
              <a:t>;</a:t>
            </a:r>
          </a:p>
          <a:p>
            <a:pPr marL="514350" indent="-514350">
              <a:buAutoNum type="arabicPeriod"/>
            </a:pPr>
            <a:r>
              <a:rPr lang="ru-RU" dirty="0"/>
              <a:t>Выбор конкретного пользователя</a:t>
            </a:r>
            <a:r>
              <a:rPr lang="en-US" dirty="0"/>
              <a:t>;</a:t>
            </a:r>
          </a:p>
          <a:p>
            <a:pPr marL="514350" indent="-514350">
              <a:buAutoNum type="arabicPeriod"/>
            </a:pPr>
            <a:r>
              <a:rPr lang="ru-RU" dirty="0"/>
              <a:t>Изучение пользователя через возможности </a:t>
            </a:r>
            <a:r>
              <a:rPr lang="en-US" dirty="0"/>
              <a:t>OSINT</a:t>
            </a:r>
            <a:r>
              <a:rPr lang="ru-RU" dirty="0"/>
              <a:t> (разведка с использованием открытых данных);</a:t>
            </a:r>
            <a:endParaRPr lang="en-US" dirty="0"/>
          </a:p>
          <a:p>
            <a:pPr marL="514350" indent="-514350">
              <a:buAutoNum type="arabicPeriod"/>
            </a:pPr>
            <a:r>
              <a:rPr lang="ru-RU" dirty="0"/>
              <a:t>Начало личного общения</a:t>
            </a:r>
            <a:r>
              <a:rPr lang="en-US" dirty="0"/>
              <a:t>;</a:t>
            </a:r>
            <a:endParaRPr lang="ru-RU" dirty="0"/>
          </a:p>
          <a:p>
            <a:pPr marL="514350" indent="-514350">
              <a:buAutoNum type="arabicPeriod"/>
            </a:pPr>
            <a:r>
              <a:rPr lang="ru-RU" dirty="0"/>
              <a:t>Формирование доверительных отношений</a:t>
            </a:r>
            <a:r>
              <a:rPr lang="en-US" dirty="0"/>
              <a:t>;</a:t>
            </a:r>
            <a:endParaRPr lang="ru-RU" dirty="0"/>
          </a:p>
          <a:p>
            <a:pPr marL="514350" indent="-514350">
              <a:buAutoNum type="arabicPeriod"/>
            </a:pPr>
            <a:r>
              <a:rPr lang="ru-RU" dirty="0"/>
              <a:t>Склонение к каким-либо действиям (убеждение или принуждение).</a:t>
            </a: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6873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30A2D-C5C4-9917-984E-29547EC8F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Склонение к действиям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9EDF08-35DD-F2E5-BB85-5DCBC47DF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Угрозы (Шантаж)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Идеология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Азарт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Эго</a:t>
            </a:r>
            <a:r>
              <a:rPr lang="en-US" dirty="0"/>
              <a:t>;</a:t>
            </a:r>
            <a:endParaRPr lang="ru-RU" dirty="0"/>
          </a:p>
          <a:p>
            <a:r>
              <a:rPr lang="ru-RU" dirty="0"/>
              <a:t>Деньги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1583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94D82A-1CB0-F5CE-6DEE-2AC9DB24E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342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Пример вербовки</a:t>
            </a:r>
            <a:r>
              <a:rPr lang="en-US" dirty="0"/>
              <a:t> </a:t>
            </a:r>
            <a:br>
              <a:rPr lang="ru-RU" dirty="0"/>
            </a:br>
            <a:r>
              <a:rPr lang="ru-RU" dirty="0"/>
              <a:t>несовершеннолетней в г. Томске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AAFE4AB-CB8E-ED08-2CAA-C0A1EDAFCA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897"/>
          <a:stretch/>
        </p:blipFill>
        <p:spPr>
          <a:xfrm>
            <a:off x="838200" y="1690688"/>
            <a:ext cx="4351338" cy="400774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245940-AC0E-1963-AFDF-288270D30A66}"/>
              </a:ext>
            </a:extLst>
          </p:cNvPr>
          <p:cNvSpPr txBox="1"/>
          <p:nvPr/>
        </p:nvSpPr>
        <p:spPr>
          <a:xfrm>
            <a:off x="5661498" y="1848255"/>
            <a:ext cx="542803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	Девочка 14 лет активно использовала социальные сети: распространяла свои фотографии на открытой странице, делилась впечатлениями и эмоциями. </a:t>
            </a:r>
            <a:br>
              <a:rPr lang="ru-RU" sz="2800" dirty="0"/>
            </a:br>
            <a:r>
              <a:rPr lang="ru-RU" sz="2800" dirty="0"/>
              <a:t>	Попала в поле зрения вербовщика.   </a:t>
            </a:r>
          </a:p>
        </p:txBody>
      </p:sp>
    </p:spTree>
    <p:extLst>
      <p:ext uri="{BB962C8B-B14F-4D97-AF65-F5344CB8AC3E}">
        <p14:creationId xmlns:p14="http://schemas.microsoft.com/office/powerpoint/2010/main" val="2083363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94D82A-1CB0-F5CE-6DEE-2AC9DB24E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342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Шаг 2: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78F8E1-7F52-023C-FE5C-B2AFE82FAB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97"/>
          <a:stretch/>
        </p:blipFill>
        <p:spPr>
          <a:xfrm>
            <a:off x="6724166" y="1690688"/>
            <a:ext cx="4351338" cy="40077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E93D52-4128-57EF-7EB5-8B91AE1CB4A2}"/>
              </a:ext>
            </a:extLst>
          </p:cNvPr>
          <p:cNvSpPr txBox="1"/>
          <p:nvPr/>
        </p:nvSpPr>
        <p:spPr>
          <a:xfrm>
            <a:off x="486382" y="1690688"/>
            <a:ext cx="62377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	Незнакомец вступил с ней в переписку и использовал методы шантажа. </a:t>
            </a:r>
          </a:p>
          <a:p>
            <a:pPr algn="just"/>
            <a:r>
              <a:rPr lang="ru-RU" sz="2800" dirty="0"/>
              <a:t>	Он обнаружил у одной из ее одноклассниц фотографию из школьной раздевалки, где была изображена жертва. </a:t>
            </a:r>
          </a:p>
          <a:p>
            <a:pPr algn="just"/>
            <a:r>
              <a:rPr lang="ru-RU" sz="2800" dirty="0"/>
              <a:t>	Далее он обманул девочку, сказав, что у него есть и другие ее фотографии в нижнем белье.  </a:t>
            </a:r>
          </a:p>
        </p:txBody>
      </p:sp>
    </p:spTree>
    <p:extLst>
      <p:ext uri="{BB962C8B-B14F-4D97-AF65-F5344CB8AC3E}">
        <p14:creationId xmlns:p14="http://schemas.microsoft.com/office/powerpoint/2010/main" val="1593579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94D82A-1CB0-F5CE-6DEE-2AC9DB24E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342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Шаг 3: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78F8E1-7F52-023C-FE5C-B2AFE82FAB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97"/>
          <a:stretch/>
        </p:blipFill>
        <p:spPr>
          <a:xfrm>
            <a:off x="6724166" y="1690688"/>
            <a:ext cx="4351338" cy="40077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E93D52-4128-57EF-7EB5-8B91AE1CB4A2}"/>
              </a:ext>
            </a:extLst>
          </p:cNvPr>
          <p:cNvSpPr txBox="1"/>
          <p:nvPr/>
        </p:nvSpPr>
        <p:spPr>
          <a:xfrm>
            <a:off x="486384" y="1690688"/>
            <a:ext cx="623778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	Используя методы психологического давления на несовершеннолетнею, он заставил </a:t>
            </a:r>
            <a:br>
              <a:rPr lang="ru-RU" sz="2800" dirty="0"/>
            </a:br>
            <a:r>
              <a:rPr lang="ru-RU" sz="2800" dirty="0"/>
              <a:t>ее сфотографироваться обнаженной. </a:t>
            </a:r>
          </a:p>
          <a:p>
            <a:pPr algn="just"/>
            <a:r>
              <a:rPr lang="ru-RU" sz="2800" dirty="0"/>
              <a:t>	Это и стало фатальной ошибкой для девочки.</a:t>
            </a:r>
          </a:p>
          <a:p>
            <a:pPr algn="just"/>
            <a:r>
              <a:rPr lang="ru-RU" sz="2800" dirty="0"/>
              <a:t>	Теперь он мог шантажировать ее уже имея реальные фотографии.</a:t>
            </a:r>
          </a:p>
        </p:txBody>
      </p:sp>
    </p:spTree>
    <p:extLst>
      <p:ext uri="{BB962C8B-B14F-4D97-AF65-F5344CB8AC3E}">
        <p14:creationId xmlns:p14="http://schemas.microsoft.com/office/powerpoint/2010/main" val="1278673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3AC96D-B2E6-C8F3-B821-C17FCDB74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Финал: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AF58F0-8C7B-7204-202D-2D3513695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	История закончилась только после жалобы отдыхающих детского оздоровительного летнего лагеря воспитателям. Несовершеннолетние сообщили, что в душевой их снимала на телефон девочка из их отряда</a:t>
            </a:r>
          </a:p>
          <a:p>
            <a:pPr marL="0" indent="0" algn="just">
              <a:buNone/>
            </a:pPr>
            <a:r>
              <a:rPr lang="ru-RU" dirty="0"/>
              <a:t>	Бесконечный круг шантажа и извращенных действий сексуального характера со стороны незнакомца, длившийся более 4 месяцев прервался.</a:t>
            </a:r>
          </a:p>
          <a:p>
            <a:pPr marL="0" indent="0" algn="just">
              <a:buNone/>
            </a:pPr>
            <a:r>
              <a:rPr lang="ru-RU" dirty="0"/>
              <a:t>	Вербовщиком был гражданин Украины, проживающий </a:t>
            </a:r>
            <a:br>
              <a:rPr lang="ru-RU" dirty="0"/>
            </a:br>
            <a:r>
              <a:rPr lang="ru-RU" dirty="0"/>
              <a:t>в г. Днепр. </a:t>
            </a:r>
          </a:p>
          <a:p>
            <a:pPr marL="0" indent="0" algn="just">
              <a:buNone/>
            </a:pPr>
            <a:r>
              <a:rPr lang="ru-RU" dirty="0"/>
              <a:t>	По факту действий сексуального характера в отношении несовершеннолетней возбуждено уголовное дело.</a:t>
            </a:r>
          </a:p>
        </p:txBody>
      </p:sp>
    </p:spTree>
    <p:extLst>
      <p:ext uri="{BB962C8B-B14F-4D97-AF65-F5344CB8AC3E}">
        <p14:creationId xmlns:p14="http://schemas.microsoft.com/office/powerpoint/2010/main" val="1599764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30EB47-F479-9CFE-08AB-20EFFB385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Альтернативные финалы: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75F8A15-9062-2C3C-871E-EFB45134BC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822"/>
          <a:stretch/>
        </p:blipFill>
        <p:spPr>
          <a:xfrm>
            <a:off x="838200" y="1825624"/>
            <a:ext cx="4351338" cy="401097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485731-9024-09DE-0A39-41E68F2BEE32}"/>
              </a:ext>
            </a:extLst>
          </p:cNvPr>
          <p:cNvSpPr txBox="1"/>
          <p:nvPr/>
        </p:nvSpPr>
        <p:spPr>
          <a:xfrm>
            <a:off x="5408580" y="1727674"/>
            <a:ext cx="61284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	Финальной точкой такого психологического давления на жертву могло стать склонение </a:t>
            </a:r>
            <a:br>
              <a:rPr lang="ru-RU" sz="2800" dirty="0"/>
            </a:br>
            <a:r>
              <a:rPr lang="ru-RU" sz="2800" dirty="0"/>
              <a:t>ее к совершению иных преступлений экстремистского/террористического толка.</a:t>
            </a:r>
          </a:p>
          <a:p>
            <a:pPr algn="just"/>
            <a:r>
              <a:rPr lang="ru-RU" sz="2800" dirty="0"/>
              <a:t>	В конечном итоге жертва могла покончить жизнь самоубийством.</a:t>
            </a:r>
          </a:p>
        </p:txBody>
      </p:sp>
    </p:spTree>
    <p:extLst>
      <p:ext uri="{BB962C8B-B14F-4D97-AF65-F5344CB8AC3E}">
        <p14:creationId xmlns:p14="http://schemas.microsoft.com/office/powerpoint/2010/main" val="3556281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30EB47-F479-9CFE-08AB-20EFFB385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Реальный финал истории: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75F8A15-9062-2C3C-871E-EFB45134BC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822"/>
          <a:stretch/>
        </p:blipFill>
        <p:spPr>
          <a:xfrm>
            <a:off x="838200" y="1825624"/>
            <a:ext cx="4351338" cy="401097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485731-9024-09DE-0A39-41E68F2BEE32}"/>
              </a:ext>
            </a:extLst>
          </p:cNvPr>
          <p:cNvSpPr txBox="1"/>
          <p:nvPr/>
        </p:nvSpPr>
        <p:spPr>
          <a:xfrm>
            <a:off x="5408580" y="1727674"/>
            <a:ext cx="61284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	Девушка получила сильную  психологическую травму и стала фигурантом уголовного дела за передачу откровенных фотографий ее одноклассниц неустановленному лицу. </a:t>
            </a:r>
          </a:p>
          <a:p>
            <a:pPr algn="just"/>
            <a:r>
              <a:rPr lang="ru-RU" sz="2800" dirty="0"/>
              <a:t>	Всего в цепкие лапы вербовщика могли попасть более 10 несовершеннолетних.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E92ED0-F6D7-D6FD-F9EE-F29B6B9622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85"/>
          <a:stretch/>
        </p:blipFill>
        <p:spPr>
          <a:xfrm>
            <a:off x="430225" y="1764205"/>
            <a:ext cx="4978355" cy="457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5105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395</Words>
  <Application>Microsoft Macintosh PowerPoint</Application>
  <PresentationFormat>Широкоэкранный</PresentationFormat>
  <Paragraphs>46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Вовлечение несовершеннолетних в деструктивную деятельность с использованием Интернет-мессенджеров и социальных сетей</vt:lpstr>
      <vt:lpstr>Как происходит процесс вербовки жертвы</vt:lpstr>
      <vt:lpstr>Склонение к действиям</vt:lpstr>
      <vt:lpstr>Пример вербовки  несовершеннолетней в г. Томске</vt:lpstr>
      <vt:lpstr>Шаг 2:</vt:lpstr>
      <vt:lpstr>Шаг 3:</vt:lpstr>
      <vt:lpstr>Финал:</vt:lpstr>
      <vt:lpstr>Альтернативные финалы:</vt:lpstr>
      <vt:lpstr>Реальный финал истории:</vt:lpstr>
      <vt:lpstr>Контактны для связи и экстренных случаев: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Вовлечение несовершеннолетних в деструктивную деятельность с использованием Интернет-мессенджеров и социальных сетей</dc:title>
  <dc:creator>Casper</dc:creator>
  <cp:lastModifiedBy>Casper</cp:lastModifiedBy>
  <cp:revision>4</cp:revision>
  <dcterms:created xsi:type="dcterms:W3CDTF">2024-05-15T23:48:10Z</dcterms:created>
  <dcterms:modified xsi:type="dcterms:W3CDTF">2024-08-22T04:55:07Z</dcterms:modified>
</cp:coreProperties>
</file>