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7"/>
  </p:notesMasterIdLst>
  <p:sldIdLst>
    <p:sldId id="466" r:id="rId2"/>
    <p:sldId id="467" r:id="rId3"/>
    <p:sldId id="484" r:id="rId4"/>
    <p:sldId id="482" r:id="rId5"/>
    <p:sldId id="483" r:id="rId6"/>
  </p:sldIdLst>
  <p:sldSz cx="12192000" cy="685800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2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3B3871"/>
    <a:srgbClr val="003300"/>
    <a:srgbClr val="FF6600"/>
    <a:srgbClr val="254061"/>
    <a:srgbClr val="F57E1B"/>
    <a:srgbClr val="7E629F"/>
    <a:srgbClr val="F39344"/>
    <a:srgbClr val="BD4E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22" autoAdjust="0"/>
    <p:restoredTop sz="95256" autoAdjust="0"/>
  </p:normalViewPr>
  <p:slideViewPr>
    <p:cSldViewPr>
      <p:cViewPr varScale="1">
        <p:scale>
          <a:sx n="113" d="100"/>
          <a:sy n="113" d="100"/>
        </p:scale>
        <p:origin x="726" y="108"/>
      </p:cViewPr>
      <p:guideLst>
        <p:guide orient="horz" pos="2880"/>
        <p:guide pos="2160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5" d="100"/>
          <a:sy n="115" d="100"/>
        </p:scale>
        <p:origin x="-2046" y="-102"/>
      </p:cViewPr>
      <p:guideLst>
        <p:guide orient="horz" pos="2141"/>
        <p:guide pos="312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5BA023-4283-4531-BD63-987EAE0969F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CD5B6D3-0D99-4DB4-B8C1-A44820EA9486}">
      <dgm:prSet/>
      <dgm:spPr/>
      <dgm:t>
        <a:bodyPr/>
        <a:lstStyle/>
        <a:p>
          <a:r>
            <a:rPr lang="ru-RU" b="1" dirty="0" smtClean="0">
              <a:effectLst/>
              <a:latin typeface="PT Astra Serif" panose="020A0603040505020204" pitchFamily="18" charset="-52"/>
              <a:cs typeface="Times New Roman" panose="02020603050405020304" pitchFamily="18" charset="0"/>
            </a:rPr>
            <a:t>О межведомственном взаимодействии при происшествиях с участием несовершеннолетних</a:t>
          </a:r>
          <a:endParaRPr lang="ru-RU" b="1" dirty="0">
            <a:effectLst/>
            <a:latin typeface="PT Astra Serif"/>
            <a:cs typeface="Times New Roman"/>
          </a:endParaRPr>
        </a:p>
      </dgm:t>
    </dgm:pt>
    <dgm:pt modelId="{3774A501-A7F1-4DCC-9C9F-9628AC684D7A}" type="parTrans" cxnId="{9E21098F-0D1B-448C-80FF-F90B77B3B9C6}">
      <dgm:prSet/>
      <dgm:spPr/>
      <dgm:t>
        <a:bodyPr/>
        <a:lstStyle/>
        <a:p>
          <a:endParaRPr lang="ru-RU"/>
        </a:p>
      </dgm:t>
    </dgm:pt>
    <dgm:pt modelId="{8B0D042F-D037-4350-B991-F004A0559E22}" type="sibTrans" cxnId="{9E21098F-0D1B-448C-80FF-F90B77B3B9C6}">
      <dgm:prSet/>
      <dgm:spPr/>
      <dgm:t>
        <a:bodyPr/>
        <a:lstStyle/>
        <a:p>
          <a:endParaRPr lang="ru-RU"/>
        </a:p>
      </dgm:t>
    </dgm:pt>
    <dgm:pt modelId="{D849281C-B3DD-4B14-B399-AB19AE77C266}" type="pres">
      <dgm:prSet presAssocID="{755BA023-4283-4531-BD63-987EAE0969F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3D3E5A-93F4-4A5A-91AC-827796054739}" type="pres">
      <dgm:prSet presAssocID="{5CD5B6D3-0D99-4DB4-B8C1-A44820EA9486}" presName="parentText" presStyleLbl="node1" presStyleIdx="0" presStyleCnt="1" custScaleY="100212" custLinFactNeighborX="-1471" custLinFactNeighborY="-242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F39477-70D6-43FD-968D-7B198B988B88}" type="presOf" srcId="{5CD5B6D3-0D99-4DB4-B8C1-A44820EA9486}" destId="{9E3D3E5A-93F4-4A5A-91AC-827796054739}" srcOrd="0" destOrd="0" presId="urn:microsoft.com/office/officeart/2005/8/layout/vList2"/>
    <dgm:cxn modelId="{9E21098F-0D1B-448C-80FF-F90B77B3B9C6}" srcId="{755BA023-4283-4531-BD63-987EAE0969FF}" destId="{5CD5B6D3-0D99-4DB4-B8C1-A44820EA9486}" srcOrd="0" destOrd="0" parTransId="{3774A501-A7F1-4DCC-9C9F-9628AC684D7A}" sibTransId="{8B0D042F-D037-4350-B991-F004A0559E22}"/>
    <dgm:cxn modelId="{61104A85-1A0D-4F0C-934F-CF082ECFA8B7}" type="presOf" srcId="{755BA023-4283-4531-BD63-987EAE0969FF}" destId="{D849281C-B3DD-4B14-B399-AB19AE77C266}" srcOrd="0" destOrd="0" presId="urn:microsoft.com/office/officeart/2005/8/layout/vList2"/>
    <dgm:cxn modelId="{4AD7B8BD-C734-4B28-950D-3093763B9967}" type="presParOf" srcId="{D849281C-B3DD-4B14-B399-AB19AE77C266}" destId="{9E3D3E5A-93F4-4A5A-91AC-82779605473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96E376-DFB5-46FA-A6D7-259F7C2FA807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42DC8534-6EFA-406B-B604-E98AED19BCDD}">
      <dgm:prSet/>
      <dgm:spPr/>
      <dgm:t>
        <a:bodyPr/>
        <a:lstStyle/>
        <a:p>
          <a:pPr algn="r" rtl="0"/>
          <a:r>
            <a:rPr lang="ru-RU" i="1" dirty="0"/>
            <a:t>Ефанова Евгения Сергеевна, консультант комитета в сфере защиты прав и интересов детей и молодежи Департамента образования Томской области </a:t>
          </a:r>
        </a:p>
      </dgm:t>
    </dgm:pt>
    <dgm:pt modelId="{2233268F-1221-4D34-A58C-63DDB522DF5B}" type="parTrans" cxnId="{F60B7433-150C-4DDF-9C8D-F8D21BB52C2E}">
      <dgm:prSet/>
      <dgm:spPr/>
      <dgm:t>
        <a:bodyPr/>
        <a:lstStyle/>
        <a:p>
          <a:endParaRPr lang="ru-RU"/>
        </a:p>
      </dgm:t>
    </dgm:pt>
    <dgm:pt modelId="{2C270611-6815-4B2E-BEDC-535F9E911528}" type="sibTrans" cxnId="{F60B7433-150C-4DDF-9C8D-F8D21BB52C2E}">
      <dgm:prSet/>
      <dgm:spPr/>
      <dgm:t>
        <a:bodyPr/>
        <a:lstStyle/>
        <a:p>
          <a:endParaRPr lang="ru-RU"/>
        </a:p>
      </dgm:t>
    </dgm:pt>
    <dgm:pt modelId="{4E756359-2BE5-4745-ADD1-D11B94DC7CAF}" type="pres">
      <dgm:prSet presAssocID="{E896E376-DFB5-46FA-A6D7-259F7C2FA80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2B11E8-5DD4-4879-ACC7-375DC650D71B}" type="pres">
      <dgm:prSet presAssocID="{42DC8534-6EFA-406B-B604-E98AED19BCD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8A4B6C-711F-4DC7-A1DD-16BB1FB99469}" type="presOf" srcId="{E896E376-DFB5-46FA-A6D7-259F7C2FA807}" destId="{4E756359-2BE5-4745-ADD1-D11B94DC7CAF}" srcOrd="0" destOrd="0" presId="urn:microsoft.com/office/officeart/2005/8/layout/vList2"/>
    <dgm:cxn modelId="{F60B7433-150C-4DDF-9C8D-F8D21BB52C2E}" srcId="{E896E376-DFB5-46FA-A6D7-259F7C2FA807}" destId="{42DC8534-6EFA-406B-B604-E98AED19BCDD}" srcOrd="0" destOrd="0" parTransId="{2233268F-1221-4D34-A58C-63DDB522DF5B}" sibTransId="{2C270611-6815-4B2E-BEDC-535F9E911528}"/>
    <dgm:cxn modelId="{A330E18E-882D-4C9B-B5C8-19C3266CE28B}" type="presOf" srcId="{42DC8534-6EFA-406B-B604-E98AED19BCDD}" destId="{172B11E8-5DD4-4879-ACC7-375DC650D71B}" srcOrd="0" destOrd="0" presId="urn:microsoft.com/office/officeart/2005/8/layout/vList2"/>
    <dgm:cxn modelId="{D3892047-405C-403D-9835-48AE195B3587}" type="presParOf" srcId="{4E756359-2BE5-4745-ADD1-D11B94DC7CAF}" destId="{172B11E8-5DD4-4879-ACC7-375DC650D71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C7DCB0-C6FD-4E99-AE35-44340A3C2B21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4D2DAD9-EFA8-43E0-8E63-C78CFD909059}">
      <dgm:prSet/>
      <dgm:spPr/>
      <dgm:t>
        <a:bodyPr/>
        <a:lstStyle/>
        <a:p>
          <a:r>
            <a:rPr lang="ru-RU" dirty="0" smtClean="0"/>
            <a:t>УВЕДОМЛЕНИЯ о ЧС с НС</a:t>
          </a:r>
          <a:endParaRPr lang="ru-RU" dirty="0"/>
        </a:p>
      </dgm:t>
    </dgm:pt>
    <dgm:pt modelId="{8F304E29-14FB-469E-AA54-46259FADD7FD}" type="parTrans" cxnId="{5E89C428-B45B-4D06-8A87-7288565D9B77}">
      <dgm:prSet/>
      <dgm:spPr/>
      <dgm:t>
        <a:bodyPr/>
        <a:lstStyle/>
        <a:p>
          <a:endParaRPr lang="ru-RU"/>
        </a:p>
      </dgm:t>
    </dgm:pt>
    <dgm:pt modelId="{8D6E9364-3E44-48FA-9B75-E419CE6ECBF4}" type="sibTrans" cxnId="{5E89C428-B45B-4D06-8A87-7288565D9B77}">
      <dgm:prSet/>
      <dgm:spPr/>
      <dgm:t>
        <a:bodyPr/>
        <a:lstStyle/>
        <a:p>
          <a:endParaRPr lang="ru-RU"/>
        </a:p>
      </dgm:t>
    </dgm:pt>
    <dgm:pt modelId="{1C145400-E457-4098-823C-F9BC4B4F6A31}" type="pres">
      <dgm:prSet presAssocID="{79C7DCB0-C6FD-4E99-AE35-44340A3C2B2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C2A960-CD94-41B5-BC07-E56ACF0DCD90}" type="pres">
      <dgm:prSet presAssocID="{84D2DAD9-EFA8-43E0-8E63-C78CFD909059}" presName="parentText" presStyleLbl="node1" presStyleIdx="0" presStyleCnt="1" custScaleX="100000" custScaleY="58749" custLinFactNeighborX="7" custLinFactNeighborY="-370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75608A-1903-4EA5-AE15-0472C6C94ABC}" type="presOf" srcId="{84D2DAD9-EFA8-43E0-8E63-C78CFD909059}" destId="{88C2A960-CD94-41B5-BC07-E56ACF0DCD90}" srcOrd="0" destOrd="0" presId="urn:microsoft.com/office/officeart/2005/8/layout/vList2"/>
    <dgm:cxn modelId="{5E89C428-B45B-4D06-8A87-7288565D9B77}" srcId="{79C7DCB0-C6FD-4E99-AE35-44340A3C2B21}" destId="{84D2DAD9-EFA8-43E0-8E63-C78CFD909059}" srcOrd="0" destOrd="0" parTransId="{8F304E29-14FB-469E-AA54-46259FADD7FD}" sibTransId="{8D6E9364-3E44-48FA-9B75-E419CE6ECBF4}"/>
    <dgm:cxn modelId="{11BDF27F-9870-4037-8113-B71BD6712D0C}" type="presOf" srcId="{79C7DCB0-C6FD-4E99-AE35-44340A3C2B21}" destId="{1C145400-E457-4098-823C-F9BC4B4F6A31}" srcOrd="0" destOrd="0" presId="urn:microsoft.com/office/officeart/2005/8/layout/vList2"/>
    <dgm:cxn modelId="{E396AF98-405B-4B52-958F-008F06165160}" type="presParOf" srcId="{1C145400-E457-4098-823C-F9BC4B4F6A31}" destId="{88C2A960-CD94-41B5-BC07-E56ACF0DCD9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C7DCB0-C6FD-4E99-AE35-44340A3C2B21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4D2DAD9-EFA8-43E0-8E63-C78CFD909059}">
      <dgm:prSet/>
      <dgm:spPr/>
      <dgm:t>
        <a:bodyPr/>
        <a:lstStyle/>
        <a:p>
          <a:r>
            <a:rPr lang="ru-RU" dirty="0" smtClean="0"/>
            <a:t>Заседание рабочей группы (не позднее 24 часов после ЧС)</a:t>
          </a:r>
          <a:endParaRPr lang="ru-RU" dirty="0"/>
        </a:p>
      </dgm:t>
    </dgm:pt>
    <dgm:pt modelId="{8F304E29-14FB-469E-AA54-46259FADD7FD}" type="parTrans" cxnId="{5E89C428-B45B-4D06-8A87-7288565D9B77}">
      <dgm:prSet/>
      <dgm:spPr/>
      <dgm:t>
        <a:bodyPr/>
        <a:lstStyle/>
        <a:p>
          <a:endParaRPr lang="ru-RU"/>
        </a:p>
      </dgm:t>
    </dgm:pt>
    <dgm:pt modelId="{8D6E9364-3E44-48FA-9B75-E419CE6ECBF4}" type="sibTrans" cxnId="{5E89C428-B45B-4D06-8A87-7288565D9B77}">
      <dgm:prSet/>
      <dgm:spPr/>
      <dgm:t>
        <a:bodyPr/>
        <a:lstStyle/>
        <a:p>
          <a:endParaRPr lang="ru-RU"/>
        </a:p>
      </dgm:t>
    </dgm:pt>
    <dgm:pt modelId="{1C145400-E457-4098-823C-F9BC4B4F6A31}" type="pres">
      <dgm:prSet presAssocID="{79C7DCB0-C6FD-4E99-AE35-44340A3C2B2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C2A960-CD94-41B5-BC07-E56ACF0DCD90}" type="pres">
      <dgm:prSet presAssocID="{84D2DAD9-EFA8-43E0-8E63-C78CFD909059}" presName="parentText" presStyleLbl="node1" presStyleIdx="0" presStyleCnt="1" custScaleX="100000" custScaleY="58749" custLinFactNeighborX="7" custLinFactNeighborY="-370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7E3C4E-AD29-43FD-B0C1-5DB9FFEE22A3}" type="presOf" srcId="{79C7DCB0-C6FD-4E99-AE35-44340A3C2B21}" destId="{1C145400-E457-4098-823C-F9BC4B4F6A31}" srcOrd="0" destOrd="0" presId="urn:microsoft.com/office/officeart/2005/8/layout/vList2"/>
    <dgm:cxn modelId="{5E89C428-B45B-4D06-8A87-7288565D9B77}" srcId="{79C7DCB0-C6FD-4E99-AE35-44340A3C2B21}" destId="{84D2DAD9-EFA8-43E0-8E63-C78CFD909059}" srcOrd="0" destOrd="0" parTransId="{8F304E29-14FB-469E-AA54-46259FADD7FD}" sibTransId="{8D6E9364-3E44-48FA-9B75-E419CE6ECBF4}"/>
    <dgm:cxn modelId="{10B96699-B97A-44D8-A13A-EFF9B7ACC200}" type="presOf" srcId="{84D2DAD9-EFA8-43E0-8E63-C78CFD909059}" destId="{88C2A960-CD94-41B5-BC07-E56ACF0DCD90}" srcOrd="0" destOrd="0" presId="urn:microsoft.com/office/officeart/2005/8/layout/vList2"/>
    <dgm:cxn modelId="{B3F41997-AA01-490E-9C11-54F0A3C24BF9}" type="presParOf" srcId="{1C145400-E457-4098-823C-F9BC4B4F6A31}" destId="{88C2A960-CD94-41B5-BC07-E56ACF0DCD9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9C7DCB0-C6FD-4E99-AE35-44340A3C2B21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4D2DAD9-EFA8-43E0-8E63-C78CFD909059}">
      <dgm:prSet/>
      <dgm:spPr/>
      <dgm:t>
        <a:bodyPr/>
        <a:lstStyle/>
        <a:p>
          <a:r>
            <a:rPr lang="ru-RU" dirty="0" smtClean="0"/>
            <a:t>Программа ИПР</a:t>
          </a:r>
          <a:endParaRPr lang="ru-RU" dirty="0"/>
        </a:p>
      </dgm:t>
    </dgm:pt>
    <dgm:pt modelId="{8F304E29-14FB-469E-AA54-46259FADD7FD}" type="parTrans" cxnId="{5E89C428-B45B-4D06-8A87-7288565D9B77}">
      <dgm:prSet/>
      <dgm:spPr/>
      <dgm:t>
        <a:bodyPr/>
        <a:lstStyle/>
        <a:p>
          <a:endParaRPr lang="ru-RU"/>
        </a:p>
      </dgm:t>
    </dgm:pt>
    <dgm:pt modelId="{8D6E9364-3E44-48FA-9B75-E419CE6ECBF4}" type="sibTrans" cxnId="{5E89C428-B45B-4D06-8A87-7288565D9B77}">
      <dgm:prSet/>
      <dgm:spPr/>
      <dgm:t>
        <a:bodyPr/>
        <a:lstStyle/>
        <a:p>
          <a:endParaRPr lang="ru-RU"/>
        </a:p>
      </dgm:t>
    </dgm:pt>
    <dgm:pt modelId="{1C145400-E457-4098-823C-F9BC4B4F6A31}" type="pres">
      <dgm:prSet presAssocID="{79C7DCB0-C6FD-4E99-AE35-44340A3C2B2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C2A960-CD94-41B5-BC07-E56ACF0DCD90}" type="pres">
      <dgm:prSet presAssocID="{84D2DAD9-EFA8-43E0-8E63-C78CFD909059}" presName="parentText" presStyleLbl="node1" presStyleIdx="0" presStyleCnt="1" custScaleY="64121" custLinFactNeighborY="-143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F59BA9-4A6D-4635-B877-1BC379040E0B}" type="presOf" srcId="{79C7DCB0-C6FD-4E99-AE35-44340A3C2B21}" destId="{1C145400-E457-4098-823C-F9BC4B4F6A31}" srcOrd="0" destOrd="0" presId="urn:microsoft.com/office/officeart/2005/8/layout/vList2"/>
    <dgm:cxn modelId="{5E89C428-B45B-4D06-8A87-7288565D9B77}" srcId="{79C7DCB0-C6FD-4E99-AE35-44340A3C2B21}" destId="{84D2DAD9-EFA8-43E0-8E63-C78CFD909059}" srcOrd="0" destOrd="0" parTransId="{8F304E29-14FB-469E-AA54-46259FADD7FD}" sibTransId="{8D6E9364-3E44-48FA-9B75-E419CE6ECBF4}"/>
    <dgm:cxn modelId="{F85F855B-4FF5-484A-AD2A-0B5C20759966}" type="presOf" srcId="{84D2DAD9-EFA8-43E0-8E63-C78CFD909059}" destId="{88C2A960-CD94-41B5-BC07-E56ACF0DCD90}" srcOrd="0" destOrd="0" presId="urn:microsoft.com/office/officeart/2005/8/layout/vList2"/>
    <dgm:cxn modelId="{9E505130-9528-4527-A862-194A05A34943}" type="presParOf" srcId="{1C145400-E457-4098-823C-F9BC4B4F6A31}" destId="{88C2A960-CD94-41B5-BC07-E56ACF0DCD9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9C7DCB0-C6FD-4E99-AE35-44340A3C2B21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4D2DAD9-EFA8-43E0-8E63-C78CFD909059}">
      <dgm:prSet/>
      <dgm:spPr/>
      <dgm:t>
        <a:bodyPr/>
        <a:lstStyle/>
        <a:p>
          <a:pPr algn="ctr"/>
          <a:r>
            <a:rPr lang="ru-RU" dirty="0" smtClean="0"/>
            <a:t>Методические рекомендации </a:t>
          </a:r>
        </a:p>
        <a:p>
          <a:pPr algn="ctr"/>
          <a:r>
            <a:rPr lang="ru-RU" dirty="0" smtClean="0"/>
            <a:t>«Организация деятельности образовательных организаций, </a:t>
          </a:r>
        </a:p>
        <a:p>
          <a:pPr algn="ctr"/>
          <a:r>
            <a:rPr lang="ru-RU" dirty="0" smtClean="0"/>
            <a:t>направленной на профилактику употребления </a:t>
          </a:r>
          <a:r>
            <a:rPr lang="ru-RU" dirty="0" err="1" smtClean="0"/>
            <a:t>психоактивных</a:t>
          </a:r>
          <a:r>
            <a:rPr lang="ru-RU" dirty="0" smtClean="0"/>
            <a:t> веществ, </a:t>
          </a:r>
        </a:p>
        <a:p>
          <a:pPr algn="ctr"/>
          <a:r>
            <a:rPr lang="ru-RU" dirty="0" smtClean="0"/>
            <a:t>пропаганду здорового образа жизни среди обучающихся </a:t>
          </a:r>
        </a:p>
        <a:p>
          <a:pPr algn="ctr"/>
          <a:r>
            <a:rPr lang="ru-RU" dirty="0" smtClean="0"/>
            <a:t>(на основе результатов социально-психологического тестирования)»</a:t>
          </a:r>
          <a:endParaRPr lang="ru-RU" dirty="0"/>
        </a:p>
      </dgm:t>
    </dgm:pt>
    <dgm:pt modelId="{8F304E29-14FB-469E-AA54-46259FADD7FD}" type="parTrans" cxnId="{5E89C428-B45B-4D06-8A87-7288565D9B77}">
      <dgm:prSet/>
      <dgm:spPr/>
      <dgm:t>
        <a:bodyPr/>
        <a:lstStyle/>
        <a:p>
          <a:endParaRPr lang="ru-RU"/>
        </a:p>
      </dgm:t>
    </dgm:pt>
    <dgm:pt modelId="{8D6E9364-3E44-48FA-9B75-E419CE6ECBF4}" type="sibTrans" cxnId="{5E89C428-B45B-4D06-8A87-7288565D9B77}">
      <dgm:prSet/>
      <dgm:spPr/>
      <dgm:t>
        <a:bodyPr/>
        <a:lstStyle/>
        <a:p>
          <a:endParaRPr lang="ru-RU"/>
        </a:p>
      </dgm:t>
    </dgm:pt>
    <dgm:pt modelId="{1C145400-E457-4098-823C-F9BC4B4F6A31}" type="pres">
      <dgm:prSet presAssocID="{79C7DCB0-C6FD-4E99-AE35-44340A3C2B2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C2A960-CD94-41B5-BC07-E56ACF0DCD90}" type="pres">
      <dgm:prSet presAssocID="{84D2DAD9-EFA8-43E0-8E63-C78CFD909059}" presName="parentText" presStyleLbl="node1" presStyleIdx="0" presStyleCnt="1" custScaleY="64121" custLinFactNeighborY="-143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D9BDD2-1B34-4FA5-882E-1246256F2D93}" type="presOf" srcId="{79C7DCB0-C6FD-4E99-AE35-44340A3C2B21}" destId="{1C145400-E457-4098-823C-F9BC4B4F6A31}" srcOrd="0" destOrd="0" presId="urn:microsoft.com/office/officeart/2005/8/layout/vList2"/>
    <dgm:cxn modelId="{5E89C428-B45B-4D06-8A87-7288565D9B77}" srcId="{79C7DCB0-C6FD-4E99-AE35-44340A3C2B21}" destId="{84D2DAD9-EFA8-43E0-8E63-C78CFD909059}" srcOrd="0" destOrd="0" parTransId="{8F304E29-14FB-469E-AA54-46259FADD7FD}" sibTransId="{8D6E9364-3E44-48FA-9B75-E419CE6ECBF4}"/>
    <dgm:cxn modelId="{78BB70E0-FF8E-4611-9E9C-49A737EAE50D}" type="presOf" srcId="{84D2DAD9-EFA8-43E0-8E63-C78CFD909059}" destId="{88C2A960-CD94-41B5-BC07-E56ACF0DCD90}" srcOrd="0" destOrd="0" presId="urn:microsoft.com/office/officeart/2005/8/layout/vList2"/>
    <dgm:cxn modelId="{81B12F69-CB09-4B15-BBFD-38F6D9E031E0}" type="presParOf" srcId="{1C145400-E457-4098-823C-F9BC4B4F6A31}" destId="{88C2A960-CD94-41B5-BC07-E56ACF0DCD9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3D3E5A-93F4-4A5A-91AC-827796054739}">
      <dsp:nvSpPr>
        <dsp:cNvPr id="0" name=""/>
        <dsp:cNvSpPr/>
      </dsp:nvSpPr>
      <dsp:spPr>
        <a:xfrm>
          <a:off x="0" y="0"/>
          <a:ext cx="10363200" cy="242703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b="1" kern="1200" dirty="0" smtClean="0">
              <a:effectLst/>
              <a:latin typeface="PT Astra Serif" panose="020A0603040505020204" pitchFamily="18" charset="-52"/>
              <a:cs typeface="Times New Roman" panose="02020603050405020304" pitchFamily="18" charset="0"/>
            </a:rPr>
            <a:t>О межведомственном взаимодействии при происшествиях с участием несовершеннолетних</a:t>
          </a:r>
          <a:endParaRPr lang="ru-RU" sz="4600" b="1" kern="1200" dirty="0">
            <a:effectLst/>
            <a:latin typeface="PT Astra Serif"/>
            <a:cs typeface="Times New Roman"/>
          </a:endParaRPr>
        </a:p>
      </dsp:txBody>
      <dsp:txXfrm>
        <a:off x="118478" y="118478"/>
        <a:ext cx="10126244" cy="21900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2B11E8-5DD4-4879-ACC7-375DC650D71B}">
      <dsp:nvSpPr>
        <dsp:cNvPr id="0" name=""/>
        <dsp:cNvSpPr/>
      </dsp:nvSpPr>
      <dsp:spPr>
        <a:xfrm>
          <a:off x="0" y="4925"/>
          <a:ext cx="10287000" cy="636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i="1" kern="1200" dirty="0"/>
            <a:t>Ефанова Евгения Сергеевна, консультант комитета в сфере защиты прав и интересов детей и молодежи Департамента образования Томской области </a:t>
          </a:r>
        </a:p>
      </dsp:txBody>
      <dsp:txXfrm>
        <a:off x="31070" y="35995"/>
        <a:ext cx="10224860" cy="5743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2A960-CD94-41B5-BC07-E56ACF0DCD90}">
      <dsp:nvSpPr>
        <dsp:cNvPr id="0" name=""/>
        <dsp:cNvSpPr/>
      </dsp:nvSpPr>
      <dsp:spPr>
        <a:xfrm>
          <a:off x="0" y="0"/>
          <a:ext cx="10972800" cy="8523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УВЕДОМЛЕНИЯ о ЧС с НС</a:t>
          </a:r>
          <a:endParaRPr lang="ru-RU" sz="3700" kern="1200" dirty="0"/>
        </a:p>
      </dsp:txBody>
      <dsp:txXfrm>
        <a:off x="41607" y="41607"/>
        <a:ext cx="10889586" cy="7691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2A960-CD94-41B5-BC07-E56ACF0DCD90}">
      <dsp:nvSpPr>
        <dsp:cNvPr id="0" name=""/>
        <dsp:cNvSpPr/>
      </dsp:nvSpPr>
      <dsp:spPr>
        <a:xfrm>
          <a:off x="0" y="0"/>
          <a:ext cx="10972800" cy="105579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Заседание рабочей группы (не позднее 24 часов после ЧС)</a:t>
          </a:r>
          <a:endParaRPr lang="ru-RU" sz="3000" kern="1200" dirty="0"/>
        </a:p>
      </dsp:txBody>
      <dsp:txXfrm>
        <a:off x="51539" y="51539"/>
        <a:ext cx="10869722" cy="9527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2A960-CD94-41B5-BC07-E56ACF0DCD90}">
      <dsp:nvSpPr>
        <dsp:cNvPr id="0" name=""/>
        <dsp:cNvSpPr/>
      </dsp:nvSpPr>
      <dsp:spPr>
        <a:xfrm>
          <a:off x="0" y="0"/>
          <a:ext cx="10972800" cy="96027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/>
            <a:t>Программа ИПР</a:t>
          </a:r>
          <a:endParaRPr lang="ru-RU" sz="4200" kern="1200" dirty="0"/>
        </a:p>
      </dsp:txBody>
      <dsp:txXfrm>
        <a:off x="46877" y="46877"/>
        <a:ext cx="10879046" cy="86652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2A960-CD94-41B5-BC07-E56ACF0DCD90}">
      <dsp:nvSpPr>
        <dsp:cNvPr id="0" name=""/>
        <dsp:cNvSpPr/>
      </dsp:nvSpPr>
      <dsp:spPr>
        <a:xfrm>
          <a:off x="0" y="0"/>
          <a:ext cx="11449271" cy="165047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Методические рекомендации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«Организация деятельности образовательных организаций,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направленной на профилактику употребления </a:t>
          </a:r>
          <a:r>
            <a:rPr lang="ru-RU" sz="1600" kern="1200" dirty="0" err="1" smtClean="0"/>
            <a:t>психоактивных</a:t>
          </a:r>
          <a:r>
            <a:rPr lang="ru-RU" sz="1600" kern="1200" dirty="0" smtClean="0"/>
            <a:t> веществ,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пропаганду здорового образа жизни среди обучающихся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(на основе результатов социально-психологического тестирования)»</a:t>
          </a:r>
          <a:endParaRPr lang="ru-RU" sz="1600" kern="1200" dirty="0"/>
        </a:p>
      </dsp:txBody>
      <dsp:txXfrm>
        <a:off x="80569" y="80569"/>
        <a:ext cx="11288133" cy="14893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2" cy="339884"/>
          </a:xfrm>
          <a:prstGeom prst="rect">
            <a:avLst/>
          </a:prstGeom>
        </p:spPr>
        <p:txBody>
          <a:bodyPr vert="horz" lIns="80019" tIns="40010" rIns="80019" bIns="40010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512" y="0"/>
            <a:ext cx="4301542" cy="339884"/>
          </a:xfrm>
          <a:prstGeom prst="rect">
            <a:avLst/>
          </a:prstGeom>
        </p:spPr>
        <p:txBody>
          <a:bodyPr vert="horz" lIns="80019" tIns="40010" rIns="80019" bIns="40010" rtlCol="0"/>
          <a:lstStyle>
            <a:lvl1pPr algn="r">
              <a:defRPr sz="1100"/>
            </a:lvl1pPr>
          </a:lstStyle>
          <a:p>
            <a:fld id="{B2A53D41-1517-4C45-ADA0-9BC693FED064}" type="datetimeFigureOut">
              <a:rPr lang="ru-RU" smtClean="0"/>
              <a:pPr/>
              <a:t>05.11.2024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019" tIns="40010" rIns="80019" bIns="4001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28898"/>
            <a:ext cx="7941310" cy="3058953"/>
          </a:xfrm>
          <a:prstGeom prst="rect">
            <a:avLst/>
          </a:prstGeom>
        </p:spPr>
        <p:txBody>
          <a:bodyPr vert="horz" lIns="80019" tIns="40010" rIns="80019" bIns="4001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219"/>
            <a:ext cx="4301542" cy="339884"/>
          </a:xfrm>
          <a:prstGeom prst="rect">
            <a:avLst/>
          </a:prstGeom>
        </p:spPr>
        <p:txBody>
          <a:bodyPr vert="horz" lIns="80019" tIns="40010" rIns="80019" bIns="40010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512" y="6456219"/>
            <a:ext cx="4301542" cy="339884"/>
          </a:xfrm>
          <a:prstGeom prst="rect">
            <a:avLst/>
          </a:prstGeom>
        </p:spPr>
        <p:txBody>
          <a:bodyPr vert="horz" lIns="80019" tIns="40010" rIns="80019" bIns="40010" rtlCol="0" anchor="b"/>
          <a:lstStyle>
            <a:lvl1pPr algn="r">
              <a:defRPr sz="1100"/>
            </a:lvl1pPr>
          </a:lstStyle>
          <a:p>
            <a:fld id="{98A42297-01C5-4929-BC4F-0DA48E35A2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43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2E895A6B-FEA3-441A-B506-162E7D5DC612}" type="datetime1">
              <a:rPr lang="en-US" smtClean="0"/>
              <a:pPr/>
              <a:t>11/5/2024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5A6B-FEA3-441A-B506-162E7D5DC612}" type="datetime1">
              <a:rPr lang="en-US" smtClean="0"/>
              <a:pPr/>
              <a:t>11/5/2024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5A6B-FEA3-441A-B506-162E7D5DC612}" type="datetime1">
              <a:rPr lang="en-US" smtClean="0"/>
              <a:pPr/>
              <a:t>11/5/2024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5A6B-FEA3-441A-B506-162E7D5DC612}" type="datetime1">
              <a:rPr lang="en-US" smtClean="0"/>
              <a:pPr/>
              <a:t>11/5/2024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5A6B-FEA3-441A-B506-162E7D5DC612}" type="datetime1">
              <a:rPr lang="en-US" smtClean="0"/>
              <a:pPr/>
              <a:t>11/5/2024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5A6B-FEA3-441A-B506-162E7D5DC612}" type="datetime1">
              <a:rPr lang="en-US" smtClean="0"/>
              <a:pPr/>
              <a:t>11/5/2024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E895A6B-FEA3-441A-B506-162E7D5DC612}" type="datetime1">
              <a:rPr lang="en-US" smtClean="0"/>
              <a:pPr/>
              <a:t>11/5/2024</a:t>
            </a:fld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2E895A6B-FEA3-441A-B506-162E7D5DC612}" type="datetime1">
              <a:rPr lang="en-US" smtClean="0"/>
              <a:pPr/>
              <a:t>11/5/2024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5A6B-FEA3-441A-B506-162E7D5DC612}" type="datetime1">
              <a:rPr lang="en-US" smtClean="0"/>
              <a:pPr/>
              <a:t>11/5/2024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5A6B-FEA3-441A-B506-162E7D5DC612}" type="datetime1">
              <a:rPr lang="en-US" smtClean="0"/>
              <a:pPr/>
              <a:t>11/5/2024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5A6B-FEA3-441A-B506-162E7D5DC612}" type="datetime1">
              <a:rPr lang="en-US" smtClean="0"/>
              <a:pPr/>
              <a:t>11/5/2024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E895A6B-FEA3-441A-B506-162E7D5DC612}" type="datetime1">
              <a:rPr lang="en-US" smtClean="0"/>
              <a:pPr/>
              <a:t>11/5/2024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12" Type="http://schemas.microsoft.com/office/2007/relationships/diagramDrawing" Target="../diagrams/drawing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diagramColors" Target="../diagrams/colors2.xml"/><Relationship Id="rId5" Type="http://schemas.openxmlformats.org/officeDocument/2006/relationships/diagramColors" Target="../diagrams/colors1.xml"/><Relationship Id="rId10" Type="http://schemas.openxmlformats.org/officeDocument/2006/relationships/diagramQuickStyle" Target="../diagrams/quickStyle2.xml"/><Relationship Id="rId4" Type="http://schemas.openxmlformats.org/officeDocument/2006/relationships/diagramQuickStyle" Target="../diagrams/quickStyle1.xml"/><Relationship Id="rId9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3.gif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90705016"/>
              </p:ext>
            </p:extLst>
          </p:nvPr>
        </p:nvGraphicFramePr>
        <p:xfrm>
          <a:off x="609600" y="2133600"/>
          <a:ext cx="10363200" cy="259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609600" y="5943600"/>
            <a:ext cx="10972800" cy="646008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smtClean="0"/>
              <a:t>05</a:t>
            </a:r>
            <a:r>
              <a:rPr lang="ru-RU" dirty="0" smtClean="0"/>
              <a:t>.11.2024</a:t>
            </a:r>
            <a:r>
              <a:rPr lang="ru-RU" dirty="0"/>
              <a:t>, г. Томск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990600"/>
            <a:ext cx="1110802" cy="1017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93283071"/>
              </p:ext>
            </p:extLst>
          </p:nvPr>
        </p:nvGraphicFramePr>
        <p:xfrm>
          <a:off x="685800" y="4992469"/>
          <a:ext cx="10287000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98625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BA415A4E-9D1D-A33E-D780-62104CD596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986604"/>
              </p:ext>
            </p:extLst>
          </p:nvPr>
        </p:nvGraphicFramePr>
        <p:xfrm>
          <a:off x="623392" y="620688"/>
          <a:ext cx="109728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D0CA0CC-132B-0BA9-DFCE-AF82EAAF4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2</a:t>
            </a:fld>
            <a:endParaRPr lang="ru-RU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C38943FF-C229-0053-FDED-70809A6CEB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509039"/>
              </p:ext>
            </p:extLst>
          </p:nvPr>
        </p:nvGraphicFramePr>
        <p:xfrm>
          <a:off x="407368" y="1484784"/>
          <a:ext cx="10742984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xmlns="" val="2603482302"/>
                    </a:ext>
                  </a:extLst>
                </a:gridCol>
                <a:gridCol w="9374832">
                  <a:extLst>
                    <a:ext uri="{9D8B030D-6E8A-4147-A177-3AD203B41FA5}">
                      <a16:colId xmlns:a16="http://schemas.microsoft.com/office/drawing/2014/main" xmlns="" val="2272740078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i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Должностные лица ОО</a:t>
                      </a:r>
                      <a:r>
                        <a:rPr lang="ru-RU" b="0" i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, выявившие факт чрезвычайного происшествия, </a:t>
                      </a:r>
                      <a:r>
                        <a:rPr lang="ru-RU" b="1" i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незамедлительно информируют руководителя своего учреждения, законных представителей.</a:t>
                      </a:r>
                      <a:endParaRPr lang="ru-RU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5113601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i="0" dirty="0" smtClean="0">
                          <a:solidFill>
                            <a:srgbClr val="0070C0"/>
                          </a:solidFill>
                        </a:rPr>
                        <a:t>НЕЗАМЕДЛИТЕЛЬНО</a:t>
                      </a:r>
                      <a:r>
                        <a:rPr lang="ru-RU" b="1" i="0" baseline="0" dirty="0" smtClean="0">
                          <a:solidFill>
                            <a:srgbClr val="0070C0"/>
                          </a:solidFill>
                        </a:rPr>
                        <a:t> в</a:t>
                      </a:r>
                      <a:r>
                        <a:rPr lang="ru-RU" b="1" i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ru-RU" b="1" i="0" dirty="0" smtClean="0">
                          <a:solidFill>
                            <a:srgbClr val="0070C0"/>
                          </a:solidFill>
                        </a:rPr>
                        <a:t>ТЕЛЕФОННОМ РЕЖИМЕ</a:t>
                      </a:r>
                      <a:r>
                        <a:rPr lang="ru-RU" b="1" i="0" baseline="0" dirty="0" smtClean="0">
                          <a:solidFill>
                            <a:srgbClr val="0070C0"/>
                          </a:solidFill>
                        </a:rPr>
                        <a:t> СООБЩЕНИЕ в УО</a:t>
                      </a:r>
                      <a:r>
                        <a:rPr lang="en-US" b="1" i="0" baseline="0" dirty="0" smtClean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lang="ru-RU" b="1" i="0" baseline="0" dirty="0" smtClean="0">
                          <a:solidFill>
                            <a:srgbClr val="0070C0"/>
                          </a:solidFill>
                        </a:rPr>
                        <a:t>ДОТО.</a:t>
                      </a:r>
                      <a:endParaRPr lang="ru-RU" b="1" i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8558535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СЛУЖЕБНАЯ ЗАПИСКА в течение 1 рабочего дня в УО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ДОТО:</a:t>
                      </a:r>
                      <a:r>
                        <a:rPr lang="ru-RU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ru-RU" b="0" i="1" baseline="0" dirty="0" smtClean="0">
                          <a:solidFill>
                            <a:srgbClr val="0070C0"/>
                          </a:solidFill>
                        </a:rPr>
                        <a:t>ФИО, дата рождения, класс</a:t>
                      </a:r>
                      <a:r>
                        <a:rPr lang="en-US" b="0" i="1" baseline="0" dirty="0" smtClean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lang="ru-RU" b="0" i="1" baseline="0" dirty="0" smtClean="0">
                          <a:solidFill>
                            <a:srgbClr val="0070C0"/>
                          </a:solidFill>
                        </a:rPr>
                        <a:t>группа, социальный статус, </a:t>
                      </a:r>
                      <a:r>
                        <a:rPr lang="ru-RU" b="0" i="1" baseline="0" dirty="0" smtClean="0">
                          <a:solidFill>
                            <a:srgbClr val="0070C0"/>
                          </a:solidFill>
                        </a:rPr>
                        <a:t>информация о законных представителях (исчерпывающая), контактная информация, обстоятельства </a:t>
                      </a:r>
                      <a:r>
                        <a:rPr lang="ru-RU" b="0" i="1" baseline="0" dirty="0" smtClean="0">
                          <a:solidFill>
                            <a:srgbClr val="0070C0"/>
                          </a:solidFill>
                        </a:rPr>
                        <a:t>ситуации, предпринятые меры, </a:t>
                      </a:r>
                      <a:r>
                        <a:rPr lang="ru-RU" b="0" i="1" baseline="0" dirty="0" smtClean="0">
                          <a:solidFill>
                            <a:srgbClr val="0070C0"/>
                          </a:solidFill>
                        </a:rPr>
                        <a:t>результат, выводы и предложения.</a:t>
                      </a:r>
                      <a:endParaRPr lang="ru-RU" b="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6574683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ПИСЬМО</a:t>
                      </a:r>
                      <a:r>
                        <a:rPr lang="ru-RU" b="1" baseline="0" dirty="0" smtClean="0">
                          <a:solidFill>
                            <a:srgbClr val="0070C0"/>
                          </a:solidFill>
                        </a:rPr>
                        <a:t> в КДН и ЗП, органы опеки, ПДН </a:t>
                      </a:r>
                      <a:r>
                        <a:rPr lang="ru-RU" b="1" baseline="0" dirty="0" smtClean="0">
                          <a:solidFill>
                            <a:srgbClr val="0070C0"/>
                          </a:solidFill>
                        </a:rPr>
                        <a:t>ОВД.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992937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РАБОТА с РОДИТЕЛЯМИ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ЗАКОННЫМИ</a:t>
                      </a:r>
                      <a:r>
                        <a:rPr lang="ru-RU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ru-RU" b="1" baseline="0" dirty="0" smtClean="0">
                          <a:solidFill>
                            <a:srgbClr val="0070C0"/>
                          </a:solidFill>
                        </a:rPr>
                        <a:t>ПРЕДСТАВИТЕЛЯМИ.</a:t>
                      </a:r>
                      <a:endParaRPr lang="ru-RU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44577432"/>
                  </a:ext>
                </a:extLst>
              </a:tr>
              <a:tr h="47200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РАБОТА с ОБУЧАЮЩИМСЯ (ИПР, 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ИПС, контроль 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и т.д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.).</a:t>
                      </a:r>
                      <a:endParaRPr lang="ru-RU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3357617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i="0" dirty="0" smtClean="0">
                          <a:solidFill>
                            <a:srgbClr val="0070C0"/>
                          </a:solidFill>
                        </a:rPr>
                        <a:t>МЕЖВЕДОМСТВЕННОЕ </a:t>
                      </a:r>
                      <a:r>
                        <a:rPr lang="ru-RU" b="1" i="0" dirty="0" smtClean="0">
                          <a:solidFill>
                            <a:srgbClr val="0070C0"/>
                          </a:solidFill>
                        </a:rPr>
                        <a:t>ВЗАИМОДЕЙСТВИЕ </a:t>
                      </a:r>
                      <a:r>
                        <a:rPr lang="ru-RU" b="0" i="0" dirty="0" smtClean="0">
                          <a:solidFill>
                            <a:srgbClr val="0070C0"/>
                          </a:solidFill>
                        </a:rPr>
                        <a:t>(заседание рабочей группы).</a:t>
                      </a:r>
                      <a:endParaRPr lang="ru-RU" b="0" i="0" dirty="0" smtClean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19570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553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BA415A4E-9D1D-A33E-D780-62104CD596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815635"/>
              </p:ext>
            </p:extLst>
          </p:nvPr>
        </p:nvGraphicFramePr>
        <p:xfrm>
          <a:off x="623392" y="620688"/>
          <a:ext cx="109728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D0CA0CC-132B-0BA9-DFCE-AF82EAAF4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3</a:t>
            </a:fld>
            <a:endParaRPr lang="ru-RU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C38943FF-C229-0053-FDED-70809A6CEB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131527"/>
              </p:ext>
            </p:extLst>
          </p:nvPr>
        </p:nvGraphicFramePr>
        <p:xfrm>
          <a:off x="407368" y="1772816"/>
          <a:ext cx="10742984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xmlns="" val="2603482302"/>
                    </a:ext>
                  </a:extLst>
                </a:gridCol>
                <a:gridCol w="9374832">
                  <a:extLst>
                    <a:ext uri="{9D8B030D-6E8A-4147-A177-3AD203B41FA5}">
                      <a16:colId xmlns:a16="http://schemas.microsoft.com/office/drawing/2014/main" xmlns="" val="2272740078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i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Органы и учреждения профилактики (муниципальные</a:t>
                      </a:r>
                      <a:r>
                        <a:rPr lang="en-US" b="1" i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/</a:t>
                      </a:r>
                      <a:r>
                        <a:rPr lang="ru-RU" b="1" i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областные): ОО, УО, КДН и ЗП, органы опеки, ПДН ОВД, учреждения здравоохранения (при необходимости учреждения соцзащиты, молодёжной политики и культуры).</a:t>
                      </a:r>
                    </a:p>
                    <a:p>
                      <a:pPr algn="just"/>
                      <a:endParaRPr lang="ru-RU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5113601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i="0" dirty="0" smtClean="0">
                          <a:solidFill>
                            <a:srgbClr val="0070C0"/>
                          </a:solidFill>
                        </a:rPr>
                        <a:t>Решение с указанием мероприятий, направленных на обеспечение безопасности, устранение причин и условий, способствующих чрезвычайному происшествию, обязательных к исполнению органами и</a:t>
                      </a:r>
                    </a:p>
                    <a:p>
                      <a:pPr algn="just"/>
                      <a:r>
                        <a:rPr lang="ru-RU" b="1" i="0" dirty="0" smtClean="0">
                          <a:solidFill>
                            <a:srgbClr val="0070C0"/>
                          </a:solidFill>
                        </a:rPr>
                        <a:t>учреждениями системы профилактики безнадзорности и правонарушений.</a:t>
                      </a:r>
                      <a:endParaRPr lang="ru-RU" b="1" i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8558535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b="1" i="0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just"/>
                      <a:r>
                        <a:rPr lang="ru-RU" b="1" i="0" dirty="0" smtClean="0">
                          <a:solidFill>
                            <a:srgbClr val="0070C0"/>
                          </a:solidFill>
                        </a:rPr>
                        <a:t>Контроль</a:t>
                      </a:r>
                      <a:r>
                        <a:rPr lang="ru-RU" b="1" i="0" baseline="0" dirty="0" smtClean="0">
                          <a:solidFill>
                            <a:srgbClr val="0070C0"/>
                          </a:solidFill>
                        </a:rPr>
                        <a:t> исполнения.</a:t>
                      </a:r>
                      <a:endParaRPr lang="ru-RU" b="1" i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6574683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ru-RU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just"/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Отчет</a:t>
                      </a:r>
                      <a:r>
                        <a:rPr lang="ru-RU" b="1" baseline="0" dirty="0" smtClean="0">
                          <a:solidFill>
                            <a:srgbClr val="0070C0"/>
                          </a:solidFill>
                        </a:rPr>
                        <a:t> с результатами.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9929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450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BA415A4E-9D1D-A33E-D780-62104CD596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4544915"/>
              </p:ext>
            </p:extLst>
          </p:nvPr>
        </p:nvGraphicFramePr>
        <p:xfrm>
          <a:off x="623392" y="620688"/>
          <a:ext cx="109728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D0CA0CC-132B-0BA9-DFCE-AF82EAAF4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4</a:t>
            </a:fld>
            <a:endParaRPr lang="ru-RU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C38943FF-C229-0053-FDED-70809A6CEB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200688"/>
              </p:ext>
            </p:extLst>
          </p:nvPr>
        </p:nvGraphicFramePr>
        <p:xfrm>
          <a:off x="551384" y="1484784"/>
          <a:ext cx="11364264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xmlns="" val="2603482302"/>
                    </a:ext>
                  </a:extLst>
                </a:gridCol>
                <a:gridCol w="10356152">
                  <a:extLst>
                    <a:ext uri="{9D8B030D-6E8A-4147-A177-3AD203B41FA5}">
                      <a16:colId xmlns:a16="http://schemas.microsoft.com/office/drawing/2014/main" xmlns="" val="2272740078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Соответствие</a:t>
                      </a:r>
                      <a:r>
                        <a:rPr lang="ru-RU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задач характеру 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происшествия, совершенного 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правонарушения.</a:t>
                      </a:r>
                      <a:endParaRPr lang="ru-RU" b="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5113601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Соответствие мероприятий задачам профилактики.</a:t>
                      </a:r>
                      <a:endParaRPr kumimoji="0" lang="ru-RU" sz="18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8558535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Привлечение соответствующих специалистов.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6574683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Исключить общие мероприятия.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992937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Межведомственное взаимодействие. Совместная деятельность со специалистами других учреждений и служб профилактики (ПДН, КДН, опека и попечительство, 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учреждения здравоохранения, учреждения 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дополнительного образования, спорта, культуры, 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молодежной политики, соцзащиты 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и др.)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44577432"/>
                  </a:ext>
                </a:extLst>
              </a:tr>
              <a:tr h="47200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Отслеживать динамику. Проводить комиссии. Вносить корректировки.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3357617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3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i="0" dirty="0" smtClean="0">
                          <a:solidFill>
                            <a:srgbClr val="0070C0"/>
                          </a:solidFill>
                        </a:rPr>
                        <a:t>Подписи</a:t>
                      </a:r>
                      <a:r>
                        <a:rPr lang="ru-RU" b="1" i="0" baseline="0" dirty="0" smtClean="0">
                          <a:solidFill>
                            <a:srgbClr val="0070C0"/>
                          </a:solidFill>
                        </a:rPr>
                        <a:t> НЛ, родителей</a:t>
                      </a:r>
                      <a:r>
                        <a:rPr lang="en-US" b="1" i="0" baseline="0" dirty="0" smtClean="0">
                          <a:solidFill>
                            <a:srgbClr val="0070C0"/>
                          </a:solidFill>
                        </a:rPr>
                        <a:t>/</a:t>
                      </a:r>
                      <a:r>
                        <a:rPr lang="ru-RU" b="1" i="0" baseline="0" dirty="0" smtClean="0">
                          <a:solidFill>
                            <a:srgbClr val="0070C0"/>
                          </a:solidFill>
                        </a:rPr>
                        <a:t>ЗП, педагогов и специалистов, руководителей.</a:t>
                      </a:r>
                      <a:endParaRPr lang="ru-RU" b="1" i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19570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8378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BA415A4E-9D1D-A33E-D780-62104CD596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037539"/>
              </p:ext>
            </p:extLst>
          </p:nvPr>
        </p:nvGraphicFramePr>
        <p:xfrm>
          <a:off x="623392" y="620688"/>
          <a:ext cx="11449272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D0CA0CC-132B-0BA9-DFCE-AF82EAAF4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1026" name="Picture 2" descr="http://qrcoder.ru/code/?https%3A%2F%2Fdisk.yandex.ru%2Fi%2FDp3JtgO6MFMdBA&amp;10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2780928"/>
            <a:ext cx="3668266" cy="366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3065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3147</TotalTime>
  <Words>360</Words>
  <Application>Microsoft Office PowerPoint</Application>
  <PresentationFormat>Широкоэкранный</PresentationFormat>
  <Paragraphs>55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Calibri</vt:lpstr>
      <vt:lpstr>Georgia</vt:lpstr>
      <vt:lpstr>PT Astra Serif</vt:lpstr>
      <vt:lpstr>Times New Roman</vt:lpstr>
      <vt:lpstr>Trebuchet MS</vt:lpstr>
      <vt:lpstr>Wingdings 2</vt:lpstr>
      <vt:lpstr>Городская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Ефанова Евгения Сергеевна</cp:lastModifiedBy>
  <cp:revision>634</cp:revision>
  <cp:lastPrinted>2021-05-19T03:51:20Z</cp:lastPrinted>
  <dcterms:created xsi:type="dcterms:W3CDTF">2019-08-20T09:59:26Z</dcterms:created>
  <dcterms:modified xsi:type="dcterms:W3CDTF">2024-11-05T06:29:37Z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2019-08-16T00:00:00Z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2019-08-20T00:00:00Z</vt:filetime>
  </property>
</Properties>
</file>