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31" r:id="rId2"/>
    <p:sldId id="354" r:id="rId3"/>
    <p:sldId id="355" r:id="rId4"/>
    <p:sldId id="369" r:id="rId5"/>
    <p:sldId id="377" r:id="rId6"/>
    <p:sldId id="351" r:id="rId7"/>
    <p:sldId id="349" r:id="rId8"/>
    <p:sldId id="368" r:id="rId9"/>
    <p:sldId id="371" r:id="rId10"/>
    <p:sldId id="370" r:id="rId11"/>
    <p:sldId id="353" r:id="rId12"/>
    <p:sldId id="352" r:id="rId13"/>
    <p:sldId id="367" r:id="rId14"/>
    <p:sldId id="379" r:id="rId15"/>
    <p:sldId id="358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9EB4"/>
    <a:srgbClr val="F38221"/>
    <a:srgbClr val="2162AE"/>
    <a:srgbClr val="64CAD9"/>
    <a:srgbClr val="60BFCE"/>
    <a:srgbClr val="FDB913"/>
    <a:srgbClr val="76BEEA"/>
    <a:srgbClr val="005BAB"/>
    <a:srgbClr val="CC33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9091" autoAdjust="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C527-C1F3-470F-BD2A-DA51C60D7E81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2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A4C7-EEEC-43ED-98AA-233D714748C7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2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C31F-647A-49AB-864C-DFDADDA3B899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8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DDB8-BF99-407D-B603-A57840DBD216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8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1BCC-2030-432C-9B7F-9FA8EDD4A233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277A-6203-4AD5-B51B-E5329829D82B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8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3107-8C5E-4321-8EEF-662912BA36C4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2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3E0-577B-4B89-8ABD-41224FF83BFC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203-89BF-4B43-A7EF-8D97F2D8DC9F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FAE7-7B19-4D14-9B1D-D65D5D2A95B3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76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3975-22B9-45F8-BA86-71ADD24DD10A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3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A4ED-ADED-4B0A-A827-04794C998060}" type="datetime1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07119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43763" y="1823123"/>
            <a:ext cx="7729589" cy="11917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Психолого-педагогическая помощь несовершеннолетним, склонным к </a:t>
            </a:r>
            <a:r>
              <a:rPr lang="ru-RU" sz="3200" b="1" dirty="0" err="1" smtClean="0">
                <a:solidFill>
                  <a:srgbClr val="109EB4"/>
                </a:solidFill>
                <a:ea typeface="Verdana" panose="020B0604030504040204" pitchFamily="34" charset="0"/>
              </a:rPr>
              <a:t>аутодеструктивному</a:t>
            </a:r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 поведению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807797" y="4478834"/>
            <a:ext cx="718157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 smtClean="0">
                <a:solidFill>
                  <a:srgbClr val="2162AE"/>
                </a:solidFill>
                <a:ea typeface="Verdana" panose="020B0604030504040204" pitchFamily="34" charset="0"/>
              </a:rPr>
              <a:t>Быкова Алина Николаевна,</a:t>
            </a:r>
            <a:r>
              <a:rPr lang="ru-RU" sz="2000" dirty="0" smtClean="0">
                <a:solidFill>
                  <a:srgbClr val="2162AE"/>
                </a:solidFill>
                <a:ea typeface="Verdan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2162AE"/>
                </a:solidFill>
                <a:ea typeface="Verdana" panose="020B0604030504040204" pitchFamily="34" charset="0"/>
              </a:rPr>
              <a:t>педагог-психолог </a:t>
            </a:r>
          </a:p>
          <a:p>
            <a:r>
              <a:rPr lang="ru-RU" sz="1600" dirty="0" smtClean="0">
                <a:solidFill>
                  <a:srgbClr val="2162AE"/>
                </a:solidFill>
                <a:ea typeface="Verdana" panose="020B0604030504040204" pitchFamily="34" charset="0"/>
              </a:rPr>
              <a:t>ОГБПОУ «Томский техникум информационных технологий»</a:t>
            </a:r>
            <a:endParaRPr lang="ru-RU" sz="1200" dirty="0">
              <a:solidFill>
                <a:srgbClr val="2162AE"/>
              </a:solidFill>
              <a:ea typeface="Verdana" panose="020B0604030504040204" pitchFamily="34" charset="0"/>
            </a:endParaRPr>
          </a:p>
        </p:txBody>
      </p:sp>
      <p:pic>
        <p:nvPicPr>
          <p:cNvPr id="159" name="Рисунок 158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2078" y="484347"/>
            <a:ext cx="845544" cy="845544"/>
          </a:xfrm>
          <a:prstGeom prst="rect">
            <a:avLst/>
          </a:prstGeom>
        </p:spPr>
      </p:pic>
      <p:pic>
        <p:nvPicPr>
          <p:cNvPr id="160" name="Рисунок 159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39532" y="398622"/>
            <a:ext cx="901865" cy="901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8415867" y="491067"/>
            <a:ext cx="1329266" cy="8551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A713A0-C57F-44B3-BEBB-86BD7E27FA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713" y="5401248"/>
            <a:ext cx="55694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754FE42-BD90-4D39-A07D-D6CB45FD68A6}"/>
              </a:ext>
            </a:extLst>
          </p:cNvPr>
          <p:cNvSpPr/>
          <p:nvPr/>
        </p:nvSpPr>
        <p:spPr>
          <a:xfrm>
            <a:off x="2393798" y="166915"/>
            <a:ext cx="7969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Принятие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A29B51-52BC-41C2-942B-875508A72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463" y="2115056"/>
            <a:ext cx="2098865" cy="31605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3702" y="1090245"/>
            <a:ext cx="88946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Одно из главных условий - это испытывать и демонстрировать принятие собеседника. Слово "принятие" означает "безусловное позитивное внимание к собеседнику", цель которого – создание атмосферы безопасности.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Принятие </a:t>
            </a:r>
            <a:r>
              <a:rPr lang="ru-RU" b="1" dirty="0"/>
              <a:t>заключается в ряде прав </a:t>
            </a:r>
            <a:r>
              <a:rPr lang="ru-RU" b="1" dirty="0" smtClean="0"/>
              <a:t>обучающегося</a:t>
            </a:r>
            <a:r>
              <a:rPr lang="ru-RU" b="1" dirty="0"/>
              <a:t>: </a:t>
            </a:r>
          </a:p>
          <a:p>
            <a:r>
              <a:rPr lang="ru-RU" dirty="0"/>
              <a:t>- право на любые чувства и желания; </a:t>
            </a:r>
          </a:p>
          <a:p>
            <a:r>
              <a:rPr lang="ru-RU" dirty="0"/>
              <a:t>- право на свое мировоззрение; </a:t>
            </a:r>
          </a:p>
          <a:p>
            <a:r>
              <a:rPr lang="ru-RU" dirty="0" smtClean="0"/>
              <a:t>- право </a:t>
            </a:r>
            <a:r>
              <a:rPr lang="ru-RU" dirty="0"/>
              <a:t>на выбор собственной судьбы.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В связи с этим споры, убеждения типа "Что такое хорошо, и что такое плохо", а также попытки оградить ребенка в кризисе от неправильного поведения, "спасение", отвлечение и т.д. – неуместны, так как свидетельствуют о том, что психолог не принимает ни эмоциональной реакции ребенка, ни его представления о мире и своем месте в этом мире и, вообще, старается повести его по пути, который кажется для психолога, более благоприятным (если это не угрожает жизни ребенка). </a:t>
            </a:r>
          </a:p>
          <a:p>
            <a:r>
              <a:rPr lang="ru-RU" dirty="0"/>
              <a:t>Уважайте потребность побыть одному в случае, если ребенок уединяется и не хочет общаться; если он не может усидеть на месте, дайте ему возможность подвигаться (хотя бы отправьте за стаканом для воды). </a:t>
            </a:r>
          </a:p>
        </p:txBody>
      </p:sp>
    </p:spTree>
    <p:extLst>
      <p:ext uri="{BB962C8B-B14F-4D97-AF65-F5344CB8AC3E}">
        <p14:creationId xmlns:p14="http://schemas.microsoft.com/office/powerpoint/2010/main" val="24713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9B7356D-4148-4B92-8D7E-191182E2E447}"/>
              </a:ext>
            </a:extLst>
          </p:cNvPr>
          <p:cNvSpPr/>
          <p:nvPr/>
        </p:nvSpPr>
        <p:spPr>
          <a:xfrm>
            <a:off x="2284825" y="137455"/>
            <a:ext cx="7682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Окончание беседы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268" y="1712422"/>
            <a:ext cx="1016846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</a:t>
            </a:r>
            <a:r>
              <a:rPr lang="ru-RU" sz="2000" b="1" dirty="0"/>
              <a:t>конце беседы</a:t>
            </a:r>
            <a:r>
              <a:rPr lang="ru-RU" sz="2000" dirty="0"/>
              <a:t> следует проигрывать поведение ребенка в будущих кризисных ситуациях или неразрешенной текущей.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Если вы чувствуете, что ребенок находится в стадии риска, самое лучшее, что вы можете сделать для себя, это </a:t>
            </a:r>
            <a:r>
              <a:rPr lang="ru-RU" sz="2000" b="1" dirty="0"/>
              <a:t>не заниматься этим один на один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это должны быть вовлечены другие люди (родители, законные представители, родственники, специалисты службы охраны психического здоровья – детские психиатры, психотерапевты, психологи).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57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523FD5-F75B-4345-82B8-F90404E99122}"/>
              </a:ext>
            </a:extLst>
          </p:cNvPr>
          <p:cNvSpPr/>
          <p:nvPr/>
        </p:nvSpPr>
        <p:spPr>
          <a:xfrm>
            <a:off x="1586325" y="256703"/>
            <a:ext cx="9503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09EB4"/>
                </a:solidFill>
              </a:rPr>
              <a:t>Активное слушание</a:t>
            </a:r>
            <a:endParaRPr lang="ru-RU" sz="2400" dirty="0">
              <a:solidFill>
                <a:srgbClr val="109EB4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79" y="1182109"/>
            <a:ext cx="104501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Основные техники активного </a:t>
            </a:r>
            <a:r>
              <a:rPr lang="ru-RU" b="1" dirty="0" smtClean="0"/>
              <a:t>слушания:</a:t>
            </a:r>
          </a:p>
          <a:p>
            <a:r>
              <a:rPr lang="ru-RU" b="1" dirty="0" smtClean="0"/>
              <a:t>- Безмолвное </a:t>
            </a:r>
            <a:r>
              <a:rPr lang="ru-RU" b="1" dirty="0"/>
              <a:t>слушание </a:t>
            </a:r>
            <a:r>
              <a:rPr lang="ru-RU" dirty="0"/>
              <a:t>– заинтересованное молчание, прерываемое короткими словами и междометиями, направленными на поощрение вербальной активности собеседника; это также паузы, дающие возможность собеседнику встретиться со своими мыслями.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- Активное </a:t>
            </a:r>
            <a:r>
              <a:rPr lang="ru-RU" b="1" dirty="0"/>
              <a:t>безмолвное слушание </a:t>
            </a:r>
            <a:r>
              <a:rPr lang="ru-RU" dirty="0"/>
              <a:t>значительно отличается от пассивного формального молчания. Безмолвное слушание – это минимальная информационная обратная связь, по которой клиент может без труда определить, слышит психолог его или просто слушает.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- Повторение </a:t>
            </a:r>
            <a:r>
              <a:rPr lang="ru-RU" dirty="0"/>
              <a:t>– слушатель повторяет всю фразу собеседника, конец фразы или отдельные слова («ключевые слова»), на которых хотелось бы заострить внимание. </a:t>
            </a:r>
          </a:p>
          <a:p>
            <a:endParaRPr lang="ru-RU" dirty="0" smtClean="0"/>
          </a:p>
          <a:p>
            <a:r>
              <a:rPr lang="ru-RU" b="1" dirty="0" smtClean="0"/>
              <a:t>- </a:t>
            </a:r>
            <a:r>
              <a:rPr lang="ru-RU" b="1" dirty="0"/>
              <a:t>Высказывание </a:t>
            </a:r>
            <a:r>
              <a:rPr lang="ru-RU" dirty="0"/>
              <a:t>информационной обратной связи обычно сопровождается соответствующими вводными фразами. Нагляднее всего принцип информационной обратной связи демонстрирует вводная фраза «Если я вас правильно понял… А дальше идет почти повторение того, что сказал собеседник.</a:t>
            </a:r>
          </a:p>
        </p:txBody>
      </p:sp>
    </p:spTree>
    <p:extLst>
      <p:ext uri="{BB962C8B-B14F-4D97-AF65-F5344CB8AC3E}">
        <p14:creationId xmlns:p14="http://schemas.microsoft.com/office/powerpoint/2010/main" val="35415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065C1DEA-BCBC-4B74-B062-972976A07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1243705"/>
            <a:ext cx="111982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/>
              <a:t>- Перефразирование </a:t>
            </a:r>
            <a:r>
              <a:rPr lang="ru-RU" sz="2000" dirty="0"/>
              <a:t>– пересказ смысла высказываний собеседника своими словами. Помимо общих для техник активного слушания функций (уточнение правильности понимания собеседника, активизация обсуждения, демонстрация уровня понимания собеседника и т.д.) перефразирование выполняет важную специфическую функцию: парафраза расширяет языковое пространство беседы, помогает собеседнику найти новые слова для описания своего опыта.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 smtClean="0"/>
              <a:t>- </a:t>
            </a:r>
            <a:r>
              <a:rPr lang="ru-RU" sz="2000" b="1" dirty="0" err="1"/>
              <a:t>Резюмирование</a:t>
            </a:r>
            <a:r>
              <a:rPr lang="ru-RU" sz="2000" b="1" dirty="0"/>
              <a:t> </a:t>
            </a:r>
            <a:r>
              <a:rPr lang="ru-RU" sz="2000" dirty="0"/>
              <a:t>– краткое повторение вышесказанного, подведение итогов. В сжатом виде слушатель повторяет основные высказанные идеи, факты, чувства клиента и пр. Подведение итогов полезно не только в конце беседы, к </a:t>
            </a:r>
            <a:r>
              <a:rPr lang="ru-RU" sz="2000" dirty="0" err="1"/>
              <a:t>резюмированию</a:t>
            </a:r>
            <a:r>
              <a:rPr lang="ru-RU" sz="2000" dirty="0"/>
              <a:t> необходимо периодически прибегать также во время беседы («после каждого абзаца»), поскольку оно способствует прояснению и более четкому обозначению направления беседы. </a:t>
            </a:r>
          </a:p>
        </p:txBody>
      </p:sp>
    </p:spTree>
    <p:extLst>
      <p:ext uri="{BB962C8B-B14F-4D97-AF65-F5344CB8AC3E}">
        <p14:creationId xmlns:p14="http://schemas.microsoft.com/office/powerpoint/2010/main" val="22371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065C1DEA-BCBC-4B74-B062-972976A07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779" y="1059897"/>
            <a:ext cx="11198225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dirty="0" smtClean="0"/>
              <a:t>1. Сохранение </a:t>
            </a:r>
            <a:r>
              <a:rPr lang="ru-RU" sz="2000" dirty="0"/>
              <a:t>собственной позиции, наличие определенной психологической дистанции между собеседником и слушателем, отсутствие отождествления между переживаниями слушателя и собеседника, то есть не полное включение в чувства и мысли собеседника (в отличие от идентификации-полном отождествлении себя с собеседником). Такая некоторая дистанция нужна для того, чтобы психолог мог оставаться в ресурсе и дальше помогать человеку в кризисе.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2. Наличие сопереживания (каким бы по знаку ни было переживание), а не просто эмоционально положительного отношения (в отличие от симпатии).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3. Динамический (а не статический) характер эмпатических отношений, глубина и качество которых зависят и от слушателя (чувствительность, умение дистанцироваться от своей позиции, жизненный и профессиональный опыт и пр.), и от собеседника (экспрессивность, владение языком), и от количества доступной слушателю информации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B7356D-4148-4B92-8D7E-191182E2E447}"/>
              </a:ext>
            </a:extLst>
          </p:cNvPr>
          <p:cNvSpPr/>
          <p:nvPr/>
        </p:nvSpPr>
        <p:spPr>
          <a:xfrm>
            <a:off x="2284825" y="137455"/>
            <a:ext cx="7682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109EB4"/>
                </a:solidFill>
                <a:ea typeface="Verdana" panose="020B0604030504040204" pitchFamily="34" charset="0"/>
              </a:rPr>
              <a:t>Эмпатия</a:t>
            </a:r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 в работе с кризисами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4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13C4B8A-3E41-447C-B3AE-1E547BDB2A1E}"/>
              </a:ext>
            </a:extLst>
          </p:cNvPr>
          <p:cNvSpPr/>
          <p:nvPr/>
        </p:nvSpPr>
        <p:spPr>
          <a:xfrm>
            <a:off x="4823503" y="226931"/>
            <a:ext cx="4296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09EB4"/>
                </a:solidFill>
                <a:ea typeface="Verdana" panose="020B0604030504040204" pitchFamily="34" charset="0"/>
              </a:rPr>
              <a:t>Контакты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B6D8A42-9DB8-4D9E-B617-16E9D41C2E42}"/>
              </a:ext>
            </a:extLst>
          </p:cNvPr>
          <p:cNvSpPr/>
          <p:nvPr/>
        </p:nvSpPr>
        <p:spPr>
          <a:xfrm>
            <a:off x="564889" y="1330965"/>
            <a:ext cx="86710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Быкова Алина Николаевна,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педагог-психолог </a:t>
            </a:r>
          </a:p>
          <a:p>
            <a:pPr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ОГБПОУ «Томский техникум информационных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технологий»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Тел: </a:t>
            </a:r>
            <a:r>
              <a:rPr lang="ru-RU" sz="2800" b="1" dirty="0"/>
              <a:t> 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8-953-911-07-12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Рисунок 4">
            <a:extLst>
              <a:ext uri="{FF2B5EF4-FFF2-40B4-BE49-F238E27FC236}">
                <a16:creationId xmlns:a16="http://schemas.microsoft.com/office/drawing/2014/main" id="{DC3293CD-81C6-4E16-9B7C-6EC88FCA2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3503" y="4702144"/>
            <a:ext cx="1347788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7">
            <a:extLst>
              <a:ext uri="{FF2B5EF4-FFF2-40B4-BE49-F238E27FC236}">
                <a16:creationId xmlns:a16="http://schemas.microsoft.com/office/drawing/2014/main" id="{5162C17C-C107-4930-AFE0-6D42E34D0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571" y="4132849"/>
            <a:ext cx="58705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 smtClean="0">
                <a:solidFill>
                  <a:srgbClr val="333333"/>
                </a:solidFill>
              </a:rPr>
              <a:t>«Социально-психологическая служба»</a:t>
            </a:r>
            <a:r>
              <a:rPr lang="ru-RU" altLang="ru-RU" b="1" dirty="0">
                <a:solidFill>
                  <a:srgbClr val="333333"/>
                </a:solidFill>
              </a:rPr>
              <a:t> </a:t>
            </a:r>
            <a:r>
              <a:rPr lang="ru-RU" altLang="ru-RU" b="1" dirty="0" err="1" smtClean="0">
                <a:solidFill>
                  <a:srgbClr val="333333"/>
                </a:solidFill>
              </a:rPr>
              <a:t>Вконтакте</a:t>
            </a:r>
            <a:endParaRPr lang="ru-RU" alt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B9B90E-1595-4C5C-9728-E3603EC28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5243" y="1723118"/>
            <a:ext cx="2645893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5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494AD3-92DD-4968-81C9-E7A6D3616EEA}"/>
              </a:ext>
            </a:extLst>
          </p:cNvPr>
          <p:cNvSpPr txBox="1"/>
          <p:nvPr/>
        </p:nvSpPr>
        <p:spPr>
          <a:xfrm>
            <a:off x="2054089" y="284343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Этапы работы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5890FE-2D16-4487-8C8B-97C733F77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342" y="3615110"/>
            <a:ext cx="2194750" cy="2304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954" y="1371598"/>
            <a:ext cx="80051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Начнем с того, что главным в преодолении кризисного состояния человека является индивидуальная </a:t>
            </a:r>
            <a:r>
              <a:rPr lang="ru-RU" sz="2000" b="1" dirty="0"/>
              <a:t>беседа.</a:t>
            </a:r>
            <a:r>
              <a:rPr lang="ru-RU" sz="2000" dirty="0"/>
              <a:t> </a:t>
            </a:r>
          </a:p>
          <a:p>
            <a:endParaRPr lang="ru-RU" sz="2800" dirty="0" smtClean="0"/>
          </a:p>
          <a:p>
            <a:pPr marL="342900" indent="-342900">
              <a:buAutoNum type="arabicPeriod"/>
            </a:pPr>
            <a:r>
              <a:rPr lang="ru-RU" sz="2800" dirty="0" smtClean="0"/>
              <a:t>Снижение темпа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Беседа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Выражение эмоций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Принятие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Завершение беседы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8224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794279" y="206249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3200" b="1" dirty="0">
                <a:solidFill>
                  <a:srgbClr val="109EB4"/>
                </a:solidFill>
              </a:rPr>
              <a:t>Рекомендации по проведению </a:t>
            </a:r>
            <a:r>
              <a:rPr lang="ru-RU" sz="3200" b="1" dirty="0" smtClean="0">
                <a:solidFill>
                  <a:srgbClr val="109EB4"/>
                </a:solidFill>
              </a:rPr>
              <a:t>беседы</a:t>
            </a:r>
            <a:endParaRPr lang="ru-RU" sz="3200" b="1" dirty="0">
              <a:solidFill>
                <a:srgbClr val="109EB4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6580" y="1302663"/>
            <a:ext cx="1015815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- Разговаривать </a:t>
            </a:r>
            <a:r>
              <a:rPr lang="ru-RU" sz="2000" dirty="0"/>
              <a:t>в спокойном месте, чтобы избежать возможности быть прерванным в беседе.</a:t>
            </a:r>
          </a:p>
          <a:p>
            <a:pPr algn="just"/>
            <a:r>
              <a:rPr lang="ru-RU" sz="2000" dirty="0" smtClean="0"/>
              <a:t>- Уделять </a:t>
            </a:r>
            <a:r>
              <a:rPr lang="ru-RU" sz="2000" dirty="0"/>
              <a:t>все внимание собеседнику, смотреть прямо на него, удобно, без напряжения расположившись напротив, но не через стол.</a:t>
            </a:r>
          </a:p>
          <a:p>
            <a:pPr algn="just"/>
            <a:r>
              <a:rPr lang="ru-RU" sz="2000" dirty="0" smtClean="0"/>
              <a:t>- Пересказать </a:t>
            </a:r>
            <a:r>
              <a:rPr lang="ru-RU" sz="2000" dirty="0"/>
              <a:t>то, что собеседник рассказал вам, чтобы он убедился, что вы действительно поняли суть услышанного и ничего не пропустили мимо ушей.</a:t>
            </a:r>
          </a:p>
          <a:p>
            <a:pPr algn="just"/>
            <a:r>
              <a:rPr lang="ru-RU" sz="2000" dirty="0" smtClean="0"/>
              <a:t>- Дать </a:t>
            </a:r>
            <a:r>
              <a:rPr lang="ru-RU" sz="2000" dirty="0"/>
              <a:t>возможность собеседнику высказаться, не перебивая его, и говорить только тогда, когда перестанет говорить он.</a:t>
            </a:r>
          </a:p>
          <a:p>
            <a:pPr algn="just"/>
            <a:r>
              <a:rPr lang="ru-RU" sz="2000" dirty="0" smtClean="0"/>
              <a:t>- Говорить </a:t>
            </a:r>
            <a:r>
              <a:rPr lang="ru-RU" sz="2000" dirty="0"/>
              <a:t>без осуждения и пристрастия, что способствует усилению у собеседника чувства собственного достоинства.</a:t>
            </a:r>
          </a:p>
          <a:p>
            <a:pPr algn="just"/>
            <a:r>
              <a:rPr lang="ru-RU" sz="2000" dirty="0" smtClean="0"/>
              <a:t>- Произносить </a:t>
            </a:r>
            <a:r>
              <a:rPr lang="ru-RU" sz="2000" dirty="0"/>
              <a:t>позитивно-конструктивные </a:t>
            </a:r>
            <a:r>
              <a:rPr lang="ru-RU" sz="2000" dirty="0" smtClean="0"/>
              <a:t>фразы.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0098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4416435-C558-418D-843D-C0CCE493E0BB}"/>
              </a:ext>
            </a:extLst>
          </p:cNvPr>
          <p:cNvSpPr txBox="1"/>
          <p:nvPr/>
        </p:nvSpPr>
        <p:spPr>
          <a:xfrm>
            <a:off x="2100650" y="248421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Принципы проведения беседы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639" y="1135753"/>
            <a:ext cx="103493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Ни </a:t>
            </a:r>
            <a:r>
              <a:rPr lang="ru-RU" sz="2000" dirty="0"/>
              <a:t>в коем случае нельзя приглашать на беседу через третьих лиц (лучше сначала встретиться как бы невзначай, обратиться с какой-либо несложной просьбой или поручением, чтобы был повод для встречи</a:t>
            </a:r>
            <a:r>
              <a:rPr lang="ru-RU" sz="2000" dirty="0" smtClean="0"/>
              <a:t>).</a:t>
            </a:r>
          </a:p>
          <a:p>
            <a:endParaRPr lang="ru-RU" sz="2000" dirty="0"/>
          </a:p>
          <a:p>
            <a:r>
              <a:rPr lang="ru-RU" sz="2000" dirty="0"/>
              <a:t>2. При выборе места беседы главное, чтобы не было посторонних лиц (никто не должен прерывать разговора, сколько бы он ни продолжался</a:t>
            </a:r>
            <a:r>
              <a:rPr lang="ru-RU" sz="2000" dirty="0" smtClean="0"/>
              <a:t>).</a:t>
            </a:r>
          </a:p>
          <a:p>
            <a:endParaRPr lang="ru-RU" sz="2000" dirty="0"/>
          </a:p>
          <a:p>
            <a:r>
              <a:rPr lang="ru-RU" sz="2000" dirty="0"/>
              <a:t>3. Желательно спланировать встречу не в учебное время, когда каждый занят </a:t>
            </a:r>
            <a:r>
              <a:rPr lang="ru-RU" sz="2000" dirty="0" smtClean="0"/>
              <a:t>своими делами </a:t>
            </a:r>
            <a:r>
              <a:rPr lang="ru-RU" sz="2000" dirty="0"/>
              <a:t>(группа может заметить отсутствие, будут лишние вопросы к обучающемуся</a:t>
            </a:r>
            <a:r>
              <a:rPr lang="ru-RU" sz="2000" dirty="0" smtClean="0"/>
              <a:t>).</a:t>
            </a:r>
          </a:p>
          <a:p>
            <a:endParaRPr lang="ru-RU" sz="2000" dirty="0"/>
          </a:p>
          <a:p>
            <a:r>
              <a:rPr lang="ru-RU" sz="2000" dirty="0"/>
              <a:t>4. В процессе беседы целесообразно не вести никаких записей, не посматривать на часы и тем более не выполнять какие-либо “попутные” дела. Особенно, </a:t>
            </a:r>
            <a:r>
              <a:rPr lang="ru-RU" sz="2000" dirty="0" err="1" smtClean="0"/>
              <a:t>заглядывание</a:t>
            </a:r>
            <a:r>
              <a:rPr lang="ru-RU" sz="2000" dirty="0" smtClean="0"/>
              <a:t> </a:t>
            </a:r>
            <a:r>
              <a:rPr lang="ru-RU" sz="2000" dirty="0"/>
              <a:t>в телефон, когда идет звонок или смс, важно его сделать без звука и вибрации. Надо всем своим видом показать суициденту, что важнее этой беседы для вас сейчас ничего нет.</a:t>
            </a:r>
          </a:p>
        </p:txBody>
      </p:sp>
    </p:spTree>
    <p:extLst>
      <p:ext uri="{BB962C8B-B14F-4D97-AF65-F5344CB8AC3E}">
        <p14:creationId xmlns:p14="http://schemas.microsoft.com/office/powerpoint/2010/main" val="294160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40EDC3B-623C-4B27-B4AD-2F338902D975}"/>
              </a:ext>
            </a:extLst>
          </p:cNvPr>
          <p:cNvSpPr/>
          <p:nvPr/>
        </p:nvSpPr>
        <p:spPr>
          <a:xfrm>
            <a:off x="2284825" y="137454"/>
            <a:ext cx="7324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Беседа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9957" y="1205011"/>
            <a:ext cx="984226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Важно обличить состояние в слова (</a:t>
            </a:r>
            <a:r>
              <a:rPr lang="ru-RU" sz="2000" b="1" dirty="0" err="1"/>
              <a:t>верабализировать</a:t>
            </a:r>
            <a:r>
              <a:rPr lang="ru-RU" sz="2000" b="1" dirty="0"/>
              <a:t> эмоции</a:t>
            </a:r>
            <a:r>
              <a:rPr lang="ru-RU" sz="2000" b="1" dirty="0" smtClean="0"/>
              <a:t>).</a:t>
            </a:r>
          </a:p>
          <a:p>
            <a:endParaRPr lang="ru-RU" u="sng" dirty="0" smtClean="0"/>
          </a:p>
          <a:p>
            <a:r>
              <a:rPr lang="ru-RU" b="1" dirty="0" smtClean="0"/>
              <a:t>Психолог </a:t>
            </a:r>
            <a:r>
              <a:rPr lang="ru-RU" b="1" dirty="0"/>
              <a:t>может задавать прямые открытые вопросы: </a:t>
            </a:r>
          </a:p>
          <a:p>
            <a:r>
              <a:rPr lang="ru-RU" dirty="0"/>
              <a:t>- "Что ты почувствовал(а) в тот, момент, когда он(а) это сказал(а)?", </a:t>
            </a:r>
          </a:p>
          <a:p>
            <a:r>
              <a:rPr lang="ru-RU" dirty="0"/>
              <a:t>- "Как ты относишься к тому, что произошло?", </a:t>
            </a:r>
          </a:p>
          <a:p>
            <a:r>
              <a:rPr lang="ru-RU" dirty="0" smtClean="0"/>
              <a:t>однако </a:t>
            </a:r>
            <a:r>
              <a:rPr lang="ru-RU" dirty="0"/>
              <a:t>часто предпочтительнее использовать более мягкие способы, например, техники вербализации в виде закрытых вопросов </a:t>
            </a:r>
          </a:p>
          <a:p>
            <a:r>
              <a:rPr lang="ru-RU" dirty="0"/>
              <a:t>- "Наверно, в этот момент тебе было не по себе",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"</a:t>
            </a:r>
            <a:r>
              <a:rPr lang="ru-RU" dirty="0"/>
              <a:t>Я думаю, очень обидно слышать такие вещи". </a:t>
            </a: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/>
              <a:t>Первая группа включает вопросы, которые направлены на </a:t>
            </a:r>
            <a:r>
              <a:rPr lang="ru-RU" b="1" dirty="0"/>
              <a:t>выяснение содержания</a:t>
            </a:r>
            <a:r>
              <a:rPr lang="ru-RU" dirty="0"/>
              <a:t>: "Как ты себя чувствовал(а)?", "Что ты ощущал(а)?", "Какие чувства ты испытывал(а)?" и т.д. и способствуют сохранению ребенка в "режиме переживания".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Другая группа включает вопросы, которые предназначены в основном для </a:t>
            </a:r>
            <a:r>
              <a:rPr lang="ru-RU" b="1" dirty="0"/>
              <a:t>поиска причинно-следственных связей</a:t>
            </a:r>
            <a:r>
              <a:rPr lang="ru-RU" dirty="0"/>
              <a:t>, а потому отвлекают ребенка от переживания своего чувственного опыта в пользу </a:t>
            </a:r>
            <a:r>
              <a:rPr lang="ru-RU" dirty="0" err="1"/>
              <a:t>рационализирования</a:t>
            </a:r>
            <a:r>
              <a:rPr lang="ru-RU" dirty="0"/>
              <a:t>: "Почему ты обиделся на </a:t>
            </a:r>
            <a:r>
              <a:rPr lang="ru-RU" dirty="0" smtClean="0"/>
              <a:t>него?", </a:t>
            </a:r>
            <a:r>
              <a:rPr lang="ru-RU" dirty="0"/>
              <a:t>"Зачем тебе это нужно?". 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0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2054089" y="183621"/>
            <a:ext cx="77587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109EB4"/>
                </a:solidFill>
                <a:ea typeface="Verdana" panose="020B0604030504040204" pitchFamily="34" charset="0"/>
              </a:rPr>
              <a:t>Т</a:t>
            </a:r>
            <a:r>
              <a:rPr lang="ru-RU" sz="24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ехника </a:t>
            </a:r>
            <a:r>
              <a:rPr lang="ru-RU" sz="2400" b="1" dirty="0">
                <a:solidFill>
                  <a:srgbClr val="109EB4"/>
                </a:solidFill>
                <a:ea typeface="Verdana" panose="020B0604030504040204" pitchFamily="34" charset="0"/>
              </a:rPr>
              <a:t>«Эмоции и тело</a:t>
            </a:r>
            <a:r>
              <a:rPr lang="ru-RU" sz="24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»</a:t>
            </a:r>
            <a:endParaRPr lang="ru-RU" sz="24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567" y="993432"/>
            <a:ext cx="49793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Подростку дается 9 цветных карандашей: белый (нейтральный цвет), синий, фиолетовый, коричневый, красный, желтый, черный, зеленый, оранжевый.</a:t>
            </a:r>
          </a:p>
          <a:p>
            <a:r>
              <a:rPr lang="ru-RU" sz="2000" dirty="0" smtClean="0"/>
              <a:t>Нужно нарисовать на листе квадраты 3 х 3. И каждому чувству присвоить свой цвет</a:t>
            </a:r>
            <a:endParaRPr lang="ru-RU" sz="2000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077546"/>
              </p:ext>
            </p:extLst>
          </p:nvPr>
        </p:nvGraphicFramePr>
        <p:xfrm>
          <a:off x="441567" y="3003077"/>
          <a:ext cx="463480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7404">
                  <a:extLst>
                    <a:ext uri="{9D8B030D-6E8A-4147-A177-3AD203B41FA5}">
                      <a16:colId xmlns:a16="http://schemas.microsoft.com/office/drawing/2014/main" val="2889690079"/>
                    </a:ext>
                  </a:extLst>
                </a:gridCol>
                <a:gridCol w="2317404">
                  <a:extLst>
                    <a:ext uri="{9D8B030D-6E8A-4147-A177-3AD203B41FA5}">
                      <a16:colId xmlns:a16="http://schemas.microsoft.com/office/drawing/2014/main" val="2928785551"/>
                    </a:ext>
                  </a:extLst>
                </a:gridCol>
              </a:tblGrid>
              <a:tr h="365164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Радость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5836678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Интерес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514851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Удовольствие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000947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Спокойствие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881460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Печаль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648526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Обида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052366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Вина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38221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38221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697220"/>
                  </a:ext>
                </a:extLst>
              </a:tr>
              <a:tr h="365164">
                <a:tc>
                  <a:txBody>
                    <a:bodyPr/>
                    <a:lstStyle/>
                    <a:p>
                      <a:r>
                        <a:rPr lang="ru-RU" dirty="0" smtClean="0"/>
                        <a:t>Злость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цвет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848397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573971"/>
              </p:ext>
            </p:extLst>
          </p:nvPr>
        </p:nvGraphicFramePr>
        <p:xfrm>
          <a:off x="441567" y="5930258"/>
          <a:ext cx="4638502" cy="365760"/>
        </p:xfrm>
        <a:graphic>
          <a:graphicData uri="http://schemas.openxmlformats.org/drawingml/2006/table">
            <a:tbl>
              <a:tblPr/>
              <a:tblGrid>
                <a:gridCol w="2319251">
                  <a:extLst>
                    <a:ext uri="{9D8B030D-6E8A-4147-A177-3AD203B41FA5}">
                      <a16:colId xmlns:a16="http://schemas.microsoft.com/office/drawing/2014/main" val="593110224"/>
                    </a:ext>
                  </a:extLst>
                </a:gridCol>
                <a:gridCol w="2319251">
                  <a:extLst>
                    <a:ext uri="{9D8B030D-6E8A-4147-A177-3AD203B41FA5}">
                      <a16:colId xmlns:a16="http://schemas.microsoft.com/office/drawing/2014/main" val="1294460508"/>
                    </a:ext>
                  </a:extLst>
                </a:gridCol>
              </a:tblGrid>
              <a:tr h="290946">
                <a:tc>
                  <a:txBody>
                    <a:bodyPr/>
                    <a:lstStyle/>
                    <a:p>
                      <a:r>
                        <a:rPr lang="ru-RU" dirty="0" smtClean="0"/>
                        <a:t>Страх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цвет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181862"/>
                  </a:ext>
                </a:extLst>
              </a:tr>
            </a:tbl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834" y="1882133"/>
            <a:ext cx="2253340" cy="423100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558742" y="1130531"/>
            <a:ext cx="4634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Далее подростку предлагается раскрасить контур человека используя те же 9 цветов для каждой части тела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11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84825" y="137454"/>
            <a:ext cx="95039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Техники борьбы с тревогой и стрессом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  <a:p>
            <a:pPr algn="ctr"/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264" y="1183485"/>
            <a:ext cx="4189261" cy="4127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023" y="2816694"/>
            <a:ext cx="65850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Упражнение «4-6». Вдох на 1-2-3-4, пауза, выдох на </a:t>
            </a:r>
            <a:endParaRPr lang="ru-RU" sz="2000" dirty="0" smtClean="0"/>
          </a:p>
          <a:p>
            <a:r>
              <a:rPr lang="ru-RU" sz="2000" dirty="0" smtClean="0"/>
              <a:t>1-2-3-4-5-6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Повторяйте </a:t>
            </a:r>
            <a:r>
              <a:rPr lang="ru-RU" sz="2000" dirty="0"/>
              <a:t>это дыхание вместе со студентом, </a:t>
            </a:r>
            <a:r>
              <a:rPr lang="ru-RU" sz="2000" dirty="0" smtClean="0"/>
              <a:t>показывая </a:t>
            </a:r>
            <a:r>
              <a:rPr lang="ru-RU" sz="2000" dirty="0"/>
              <a:t>дополнительно, что вы рядом, вы участвуете.</a:t>
            </a:r>
          </a:p>
          <a:p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41023" y="1529655"/>
            <a:ext cx="3610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Техника заземления «5 вещей»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84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8348" y="1323389"/>
            <a:ext cx="992539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Что не заметил психолог: он </a:t>
            </a:r>
            <a:r>
              <a:rPr lang="ru-RU" sz="2000" b="1" dirty="0"/>
              <a:t>не услышал </a:t>
            </a:r>
            <a:r>
              <a:rPr lang="ru-RU" sz="2000" dirty="0"/>
              <a:t>то, о чем ему говорили. Если вы чувствуете, что боитесь работать с суицидом, то не нужно этого делать.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/>
              <a:t>Чтобы не навредить нужно делать следующее</a:t>
            </a:r>
            <a:r>
              <a:rPr lang="ru-RU" sz="2000" b="1" dirty="0" smtClean="0"/>
              <a:t>:</a:t>
            </a:r>
          </a:p>
          <a:p>
            <a:r>
              <a:rPr lang="ru-RU" sz="2000" dirty="0"/>
              <a:t>Вы должны проживать с ним вдвоем то, о чем говорит подросток. </a:t>
            </a:r>
          </a:p>
          <a:p>
            <a:endParaRPr lang="ru-RU" sz="2000" dirty="0"/>
          </a:p>
          <a:p>
            <a:r>
              <a:rPr lang="ru-RU" sz="2000" dirty="0"/>
              <a:t>Самое главное – дать человеку высказаться. Избегать пустых фраз: </a:t>
            </a:r>
            <a:endParaRPr lang="ru-RU" sz="2000" dirty="0" smtClean="0"/>
          </a:p>
          <a:p>
            <a:r>
              <a:rPr lang="ru-RU" sz="2000" dirty="0" smtClean="0"/>
              <a:t>«</a:t>
            </a:r>
            <a:r>
              <a:rPr lang="ru-RU" sz="2000" dirty="0"/>
              <a:t>Со всеми такое бывает», </a:t>
            </a:r>
            <a:r>
              <a:rPr lang="ru-RU" sz="2000" dirty="0" smtClean="0"/>
              <a:t>«Не </a:t>
            </a:r>
            <a:r>
              <a:rPr lang="ru-RU" sz="2000" dirty="0"/>
              <a:t>бери в голову». </a:t>
            </a:r>
            <a:endParaRPr lang="ru-RU" sz="2000" dirty="0" smtClean="0"/>
          </a:p>
          <a:p>
            <a:r>
              <a:rPr lang="ru-RU" sz="2000" dirty="0" smtClean="0"/>
              <a:t>Человек </a:t>
            </a:r>
            <a:r>
              <a:rPr lang="ru-RU" sz="2000" dirty="0"/>
              <a:t>начинает думать, что его не слышат, не </a:t>
            </a:r>
            <a:r>
              <a:rPr lang="ru-RU" sz="2000" dirty="0" smtClean="0"/>
              <a:t>понимают. Он </a:t>
            </a:r>
            <a:r>
              <a:rPr lang="ru-RU" sz="2000" dirty="0"/>
              <a:t>хотел сказать, </a:t>
            </a:r>
            <a:endParaRPr lang="ru-RU" sz="2000" dirty="0" smtClean="0"/>
          </a:p>
          <a:p>
            <a:r>
              <a:rPr lang="ru-RU" sz="2000" dirty="0" smtClean="0"/>
              <a:t>но </a:t>
            </a:r>
            <a:r>
              <a:rPr lang="ru-RU" sz="2000" dirty="0"/>
              <a:t>ему не дали. Лучше продолжайте слушать, задавайте наводящие вопросы. </a:t>
            </a:r>
            <a:endParaRPr lang="ru-RU" sz="2000" dirty="0" smtClean="0"/>
          </a:p>
          <a:p>
            <a:r>
              <a:rPr lang="ru-RU" sz="2000" dirty="0" smtClean="0"/>
              <a:t>Побуждайте </a:t>
            </a:r>
            <a:r>
              <a:rPr lang="ru-RU" sz="2000" dirty="0"/>
              <a:t>говорить подростка</a:t>
            </a:r>
            <a:r>
              <a:rPr lang="ru-RU" sz="2000" dirty="0" smtClean="0"/>
              <a:t>. Отражайте, все то, что он говорит.  </a:t>
            </a:r>
            <a:endParaRPr lang="ru-RU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416435-C558-418D-843D-C0CCE493E0BB}"/>
              </a:ext>
            </a:extLst>
          </p:cNvPr>
          <p:cNvSpPr txBox="1"/>
          <p:nvPr/>
        </p:nvSpPr>
        <p:spPr>
          <a:xfrm>
            <a:off x="2320096" y="234952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Профессиональные компетенции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2DDD4A0-7A94-4427-A7E3-CC9B94BAB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5489" y="3338432"/>
            <a:ext cx="3316511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64CA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1090275" y="6049932"/>
            <a:ext cx="698500" cy="808068"/>
          </a:xfrm>
          <a:custGeom>
            <a:avLst/>
            <a:gdLst>
              <a:gd name="T0" fmla="*/ 714 w 714"/>
              <a:gd name="T1" fmla="*/ 619 h 826"/>
              <a:gd name="T2" fmla="*/ 356 w 714"/>
              <a:gd name="T3" fmla="*/ 826 h 826"/>
              <a:gd name="T4" fmla="*/ 0 w 714"/>
              <a:gd name="T5" fmla="*/ 619 h 826"/>
              <a:gd name="T6" fmla="*/ 0 w 714"/>
              <a:gd name="T7" fmla="*/ 205 h 826"/>
              <a:gd name="T8" fmla="*/ 356 w 714"/>
              <a:gd name="T9" fmla="*/ 0 h 826"/>
              <a:gd name="T10" fmla="*/ 714 w 714"/>
              <a:gd name="T11" fmla="*/ 205 h 826"/>
              <a:gd name="T12" fmla="*/ 714 w 714"/>
              <a:gd name="T13" fmla="*/ 619 h 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" h="826">
                <a:moveTo>
                  <a:pt x="714" y="619"/>
                </a:moveTo>
                <a:lnTo>
                  <a:pt x="356" y="826"/>
                </a:lnTo>
                <a:lnTo>
                  <a:pt x="0" y="619"/>
                </a:lnTo>
                <a:lnTo>
                  <a:pt x="0" y="205"/>
                </a:lnTo>
                <a:lnTo>
                  <a:pt x="356" y="0"/>
                </a:lnTo>
                <a:lnTo>
                  <a:pt x="714" y="205"/>
                </a:lnTo>
                <a:lnTo>
                  <a:pt x="714" y="619"/>
                </a:lnTo>
                <a:close/>
              </a:path>
            </a:pathLst>
          </a:custGeom>
          <a:solidFill>
            <a:srgbClr val="00A1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0" y="907119"/>
            <a:ext cx="1219200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Рисунок 111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437" y="341317"/>
            <a:ext cx="485188" cy="485188"/>
          </a:xfrm>
          <a:prstGeom prst="rect">
            <a:avLst/>
          </a:prstGeom>
        </p:spPr>
      </p:pic>
      <p:pic>
        <p:nvPicPr>
          <p:cNvPr id="113" name="Рисунок 112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6104" y="294200"/>
            <a:ext cx="517506" cy="517506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24485" r="28920" b="24434"/>
          <a:stretch/>
        </p:blipFill>
        <p:spPr>
          <a:xfrm>
            <a:off x="60189" y="358595"/>
            <a:ext cx="762756" cy="4906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D67394-FE1A-4D98-AFA2-F9CF2FFF16F4}"/>
              </a:ext>
            </a:extLst>
          </p:cNvPr>
          <p:cNvSpPr txBox="1"/>
          <p:nvPr/>
        </p:nvSpPr>
        <p:spPr>
          <a:xfrm>
            <a:off x="2100650" y="248421"/>
            <a:ext cx="86452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09EB4"/>
                </a:solidFill>
                <a:ea typeface="Verdana" panose="020B0604030504040204" pitchFamily="34" charset="0"/>
              </a:rPr>
              <a:t>Разговор о чувствах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393" y="1394619"/>
            <a:ext cx="103410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Разговор о чувствах" обычно сопровождается тем или иным внешним выражением этих чувств: ребенок может начать плакать, злиться и пр.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Иногда психолог старается не говорить на больные темы, чтобы не вызвать эти реакции. Однако, существует принцип, согласно которому психолог находит болезненные области и помогает ребенку в кризисе их </a:t>
            </a:r>
            <a:r>
              <a:rPr lang="ru-RU" sz="2000" dirty="0" err="1"/>
              <a:t>вербализовать</a:t>
            </a:r>
            <a:r>
              <a:rPr lang="ru-RU" sz="2000" dirty="0"/>
              <a:t> (облечь в слова, проговорить). Это приводит к действительному эмоциональному освобождению, а не временной остановке. Это приводит к полному проживанию ситуации, и предотвращению затягивания кризисного состояния.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 smtClean="0"/>
              <a:t>Спрашивайте </a:t>
            </a:r>
            <a:r>
              <a:rPr lang="ru-RU" sz="2000" dirty="0" smtClean="0"/>
              <a:t>что </a:t>
            </a:r>
            <a:r>
              <a:rPr lang="ru-RU" sz="2000" dirty="0"/>
              <a:t>больше всего беспокоит ребенка, </a:t>
            </a:r>
            <a:r>
              <a:rPr lang="ru-RU" sz="2000" b="1" dirty="0" smtClean="0"/>
              <a:t>отслеживайте</a:t>
            </a:r>
            <a:r>
              <a:rPr lang="ru-RU" sz="2000" dirty="0" smtClean="0"/>
              <a:t> </a:t>
            </a:r>
            <a:r>
              <a:rPr lang="ru-RU" sz="2000" dirty="0"/>
              <a:t>изменения в его поведении и эмоциональном состоянии, </a:t>
            </a:r>
            <a:r>
              <a:rPr lang="ru-RU" sz="2000" b="1" dirty="0"/>
              <a:t>не бойтесь </a:t>
            </a:r>
            <a:r>
              <a:rPr lang="ru-RU" sz="2000" dirty="0"/>
              <a:t>сказать ребенку, что вы не знаете, что будет дальше. Говорите о неопределенности и непонятности, но также позитивных способах и выходах из ситуации на конкретных примерах других известных людей. </a:t>
            </a:r>
          </a:p>
        </p:txBody>
      </p:sp>
    </p:spTree>
    <p:extLst>
      <p:ext uri="{BB962C8B-B14F-4D97-AF65-F5344CB8AC3E}">
        <p14:creationId xmlns:p14="http://schemas.microsoft.com/office/powerpoint/2010/main" val="395169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57194</TotalTime>
  <Words>1578</Words>
  <Application>Microsoft Office PowerPoint</Application>
  <PresentationFormat>Широкоэкранный</PresentationFormat>
  <Paragraphs>145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Proxima Nova Rg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bmv</cp:lastModifiedBy>
  <cp:revision>902</cp:revision>
  <cp:lastPrinted>2021-07-16T05:59:00Z</cp:lastPrinted>
  <dcterms:created xsi:type="dcterms:W3CDTF">2019-08-15T10:09:47Z</dcterms:created>
  <dcterms:modified xsi:type="dcterms:W3CDTF">2024-11-05T05:39:23Z</dcterms:modified>
</cp:coreProperties>
</file>