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48" r:id="rId1"/>
  </p:sldMasterIdLst>
  <p:notesMasterIdLst>
    <p:notesMasterId r:id="rId32"/>
  </p:notesMasterIdLst>
  <p:sldIdLst>
    <p:sldId id="331" r:id="rId2"/>
    <p:sldId id="336" r:id="rId3"/>
    <p:sldId id="363" r:id="rId4"/>
    <p:sldId id="361" r:id="rId5"/>
    <p:sldId id="364" r:id="rId6"/>
    <p:sldId id="339" r:id="rId7"/>
    <p:sldId id="346" r:id="rId8"/>
    <p:sldId id="340" r:id="rId9"/>
    <p:sldId id="342" r:id="rId10"/>
    <p:sldId id="343" r:id="rId11"/>
    <p:sldId id="344" r:id="rId12"/>
    <p:sldId id="347" r:id="rId13"/>
    <p:sldId id="354" r:id="rId14"/>
    <p:sldId id="345" r:id="rId15"/>
    <p:sldId id="348" r:id="rId16"/>
    <p:sldId id="349" r:id="rId17"/>
    <p:sldId id="350" r:id="rId18"/>
    <p:sldId id="352" r:id="rId19"/>
    <p:sldId id="353" r:id="rId20"/>
    <p:sldId id="355" r:id="rId21"/>
    <p:sldId id="360" r:id="rId22"/>
    <p:sldId id="356" r:id="rId23"/>
    <p:sldId id="358" r:id="rId24"/>
    <p:sldId id="351" r:id="rId25"/>
    <p:sldId id="366" r:id="rId26"/>
    <p:sldId id="367" r:id="rId27"/>
    <p:sldId id="368" r:id="rId28"/>
    <p:sldId id="373" r:id="rId29"/>
    <p:sldId id="374" r:id="rId30"/>
    <p:sldId id="375" r:id="rId31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5927" userDrawn="1">
          <p15:clr>
            <a:srgbClr val="A4A3A4"/>
          </p15:clr>
        </p15:guide>
        <p15:guide id="3" orient="horz" pos="82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3BD5F"/>
    <a:srgbClr val="109EB4"/>
    <a:srgbClr val="64CAD9"/>
    <a:srgbClr val="FDB913"/>
    <a:srgbClr val="2162AE"/>
    <a:srgbClr val="76BEEA"/>
    <a:srgbClr val="F38221"/>
    <a:srgbClr val="005BAB"/>
    <a:srgbClr val="60BFCE"/>
    <a:srgbClr val="CC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30" autoAdjust="0"/>
    <p:restoredTop sz="99091" autoAdjust="0"/>
  </p:normalViewPr>
  <p:slideViewPr>
    <p:cSldViewPr snapToGrid="0">
      <p:cViewPr varScale="1">
        <p:scale>
          <a:sx n="115" d="100"/>
          <a:sy n="115" d="100"/>
        </p:scale>
        <p:origin x="252" y="108"/>
      </p:cViewPr>
      <p:guideLst>
        <p:guide pos="5927"/>
        <p:guide orient="horz" pos="82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24-11-02T07:11:22.093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0 0,'38'0'16,"0"0"218,-38 0-234,0 38 15,0 0 1,38-38-16,-38 38 0,0-38 15,0 37-15,0-37 16,37 76-16,-37-76 16,38 38-16,-38-38 15,0 38 1,0 0-16,0-38 0,38 76 15,0-38 1,-38-38-16,0 76 0,0-76 16,0 75-16,38-37 15,-38 0-15,0 0 16,0 0-16,38 38 15,-38-76 1,0 38-16,38 38 0,-38-38 16,38-1-1,-38 1-15,0 0 0,0 38 16,0-38-1,0 0-15,38 38 0,-38-38 16,0 0-16,0 37 16,0-37-1,38 0-15,-38 38 0,0-38 16,0 0-1,0 0-15,0-38 0,0 76 16,0-39 0,0 1-16,0 0 0,38-38 15,-38 76 1,0-38-16,0 0 15,0 0-15,0 0 0,0 0 16,0-38 0,0 75-16,0-75 0,0 38 15,0 0 1,0 0-16,0-38 0,0 38 15,0 0 1,0 0-16,0 0 16,0-38-16,0 38 15,0 0 1,0-38-16,0 38 0,0-38 31,0 37-31,0-37 16,0 38-1,0 0 1,0-38-1,0 38 1,0-38-16,0 38 0,0-38 16,0 0-1,0 38-15,0 0 16,0-38-1,0 38 1,0-38-16,0 38 16,0 0-1,0-38 1,0 38-1,0-38 63,0 0 0,0 0-78,0 0 16,-38 0 0,38-38-16,0 0 46,0-38-30,0 38-16,0-76 16,38 76-16,-38-37 15,38-1-15,-1 38 16,-37-38-16,38 38 15,38-76-15,-76 76 16,38 1 0,0-1-16,-38 0 0,0 0 15,38 0-15,-38 0 0,38 38 16,-38-38-1,38 0-15,-38 38 16,0-38-16,76 0 16,-76 0-16,0 38 15,37-37 1,-37 37-16,38 0 0,0-38 15,0 0 1,-38 0-16,38 38 0,0 0 16,-38 0-16,38-38 15,-38 38-15,38 0 31,-38-38-15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24-11-02T07:11:25.693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-1 1 0,'0'0'218,"0"0"-202,38 0-1,-38 0-15,37 0 31,-37 38-31,38-38 0,0 0 16,-38 0 0,38 38-16,-38-38 15,38 0-15,-38 0 16,38 0-1,0 38-15,-38-38 16,38 38 0,-38-38-16,38 0 0,0 38 15,-38-38 1,38 0-1,-38 0-15,37 0 16,-37 38-16,38 0 16,0-38-16,-38 0 15,38 0 1,-38 37-16,38-37 15,-38 0 1,38 0-16,-38 38 0,38-38 16,-38 0-1,0 0-15,38 38 16,-38 0-1,38-38-15,0 0 16,-38 38-16,0-38 0,0 0 16,38 0-1,-38 38-15,0 0 16,38-38-1,-1 0-15,-37 0 16,0 38-16,0-38 16,38 0-16,-38 38 15,0-38-15,0 0 0,38 0 16,-38 76-1,0-76-15,0 0 0,38 37 16,-38-37 0,38 38-16,-38 0 15,0-38 1,0 38-16,38-38 15,-38 38 1,0 0-16,38-38 16,-38 38-16,0-38 15,0 38 1,0-38-16,38 38 15,-38 0 1,0-38 0,0 38-1,0-38 16,0 0 313,-38 0-251,38 0-77,-38 0-1,38 37 1,0-37 31,0 38 0,-38-38-47,0 0 218,38 0-124,-38 0-79,38 0 16,-38 0 344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24-11-02T07:12:14.148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616 38 0,'0'0'359,"76"0"-359,-38 0 16,76 0-1,-76 0-15,75 0 0,-37 0 16,-38 0-1,0 0-15,0 0 16,0 0-16,0 0 0,-38 0 31,0 38-31,38-38 16,-38 0-1,38 0 17,-1 38-17,1-38 1,0 0-16,-38 0 15,38 37-15,-38-37 16,38 38 0,-38-38-16,38 0 15,0 38 1,-38-38-1,0 0 1,38 0-16,-38 38 16,38 0-1,-38-38 1,38 0-16,-38 38 0,38-38 15,-38 38 1,37 0-16,-37-38 16,38 38-1,0-38-15,-38 38 16,0 0-16,38-38 15,-38 38-15,38-38 16,-38 37-16,38-37 16,-38 38-1,0 0-15,38-38 16,-38 0-1,0 38-15,0-38 16,0 38-16,38 0 16,-38-38-16,0 38 15,38-38 1,-38 38-16,0 0 0,38 0 15,-38-38-15,0 38 0,0-1 16,38 1 0,0 0-16,-38 0 15,0 0-15,0 0 16,37-38-16,-37 38 15,0 0 1,0 0-16,38 0 0,-38 0 16,38-1-16,-38 1 0,0-38 15,0 76 1,0-76-16,0 38 15,0-38-15,0 38 16,38 0-16,-38 0 16,0-38-16,0 38 15,0 0-15,0-38 16,0 38-1,0-38-15,0 75 0,0-75 16,0 38-16,0-38 16,0 38-16,0 0 15,0 0 1,0-38-16,0 38 15,0 0-15,0-38 16,0 38 0,0 0-16,0 0 0,0-38 15,0 37 1,-38 1-16,38 0 0,-38 0 15,38 0-15,0 0 16,0-38-16,0 76 16,-38-76-16,38 38 15,0-38 1,0 76-16,-37-76 0,37 37 15,-38-37 1,38 38-16,0-38 0,-38 76 16,38-76-16,0 38 15,0-38-15,-38 0 16,0 38-16,38 0 15,0-38 1,-38 38-16,38-38 16,-38 38-1,38 0-15,-38-38 16,38 0-1,-38 38-15,38-38 16,-38 0-16,38 38 16,-38-38-1,0 0-15,38 37 16,-37-37-1,37 0-15,-38 38 0,38-38 16,-38 0 0,0 0-16,38 0 0,-38 38 15,0-38 1,0 0-16,38 0 15,-38 0-15,0 0 0,0 0 16,38 0 0,-38 38-16,38-38 0,-37 0 15,-1 0 1,38 0-16,-38 0 15,0 0 1,0 0-16,38 0 16,-38 0-16,38 0 0,-38 0 15,0-38 1,0 38-16,38 0 0,-38 0 15,38 0 1,-75-38-16,37 0 0,0 38 16,38 0-1,-76-37-15,76-1 16,-38 38-16,0 0 15,0-38-15,38 38 16,-38 0-16,38-38 0,-38 38 16,38-38-1,-38 38-15,1-38 0,37 38 16,0-38-1,-38 38-15,38 0 0,-38-38 16,0 0 0,38 38-16,0 0 15,0-38-15,-38 38 16,38-38-16,0 38 15,-38-38-15,38 1 0,-38-1 16,38 0 0,0 38-16,0-38 0,-38 38 15,38-38 1,0 38-1,-38-38-15,38 0 16,0 0-16,0 0 16,-38 0-16,0 0 0,38 1 15,0-1 1,0 38-16,-37-76 0,37 38 15,-38 0 1,38 0-16,0 38 16,0-38-16,0 0 15,0 0-15,0 38 16,0-38-1,-38 1-15,38 37 0,0-38 16,0 0-16,0 0 0,0 0 16,0 38-1,0-76-15,0 76 16,0-38-16,0 0 15,0 0-15,0-37 16,0 75-16,0-38 16,0 0-16,0 0 15,0-38 1,0 76-16,0-38 0,0-38 15,0 76-15,0-76 16,0 39-16,38 37 16,-38-38-16,0 0 15,0-38-15,38 38 16,-1 0-16,-37-38 15,38 0 1,0 76-16,-38-75 0,0 75 16,38-76-16,-38 38 15,38 0-15,0 38 16,-38-38-16,0 0 15,38 0-15,-38 38 16,38-38-16,0 0 16,-38 38-1,0-38-15,38 38 0,-38-37 16,0 37-1,38 0-15,-1-38 0,-37 0 16,0 38-16,38 0 16,-38-38-16,38 38 15,0 0-15,-38 0 31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24-11-02T07:11:51.385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128 431 0,'0'-38'0,"0"38"46,38 0 157,-38-38-187,0 38-1,38-38-15,0 38 16,0 0-16,-38 0 16,37-38-16,1 38 15,0 0-15,-38 0 0,38-38 16,0 38-1,-38-38-15,38 38 0,-38 0 16,38 0 0,0 0-16,-38-37 15,38 37-15,-38 0 16,76-38-16,-39 38 15,1-38-15,-38 38 32,38 0-32,-38-38 0,38 38 31,-38 0-16,0-38-15,38 38 16,0 0 0,-38 0-1,38 0 1,-38 0-16,38 0 15,0 0 1,-38 0-16,38 0 16,-38 0-16,38 0 15,-38 0-15,38 0 16,-1 0-1,1 0-15,-38 0 0,38 0 16,0 0 0,0 0-16,-38 38 0,38-38 15,0 0-15,-38 0 16,38 38-16,-38-38 15,38 0-15,0 0 16,-38 38 0,0 0-16,38-38 0,-38 0 15,0 0 1,0 37-16,37-37 0,1 0 15,-38 38 1,0 0-16,38-38 16,-38 38-16,38-38 15,-38 76 1,0-76-16,38 38 15,-38-38 1,38 38-16,-38-38 0,0 38 16,0 0-1,38 37-15,0-75 0,-38 76 16,0-76-16,0 38 15,0 0-15,38 0 16,0 38-16,-38-38 16,0 0-1,0 0-15,0-38 0,0 75 16,38-37-1,-38 0-15,0 0 0,0-38 16,0 76 0,0-38-16,0 0 0,0 38 15,0-76-15,0 75 16,0-37-1,0 0-15,0 38 0,37 38 16,-37-76 0,0 0-16,0 37 0,0-37 15,0 0 1,0 76-16,0-38 0,0-38 15,0 38-15,0-39 16,0 77 0,0-38-16,0 38 0,0-38 15,0-1 1,0 1-16,0 38 0,0-38 15,0 75 1,0-75-16,0 0 0,0-38 16,0 76-1,0-39-15,0 1 16,0 76-16,0-76 0,0 37 15,0-37 1,0 0-16,0 0 0,0 76 16,0-77-1,0 39-15,0 0 0,0-38 16,0 0-1,0-1-15,0 77 16,0-38-16,-37-38 16,37-1-16,0 1 15,0 0-15,0 38 0,0-38 16,-38-1-1,38 39-15,0-38 0,-38 38 16,38-39 0,0 39-16,0-38 15,0 0-15,-38 0 16,38 37-16,0-37 15,0 0-15,-38 76 0,38-77 16,0 39 0,0-38-16,0 0 0,-38 0 15,38 37 1,0 1-16,-38-38 15,38 0-15,0 0 16,0-38-16,0 75 16,0 1-16,0-38 15,0 0-15,0-1 16,0 1-16,0 0 0,0 38 15,0-76 1,0 0-16,0 37 0,0-37 16,0 0-1,0 38-15,0-38 16,0 0-16,0 0 15,0 0-15,0 0 16,0 0 0,0-1-16,0 1 0,0-38 15,0 76-15,0-76 0,0 38 16,0-38-1,0 76-15,0-38 16,0 0-16,0-38 16,0 38-16,0 0 15,0-1 1,0-37-16,0 38 0,0 0 15,0-38-15,0 38 0,0 0 16,0 0 0,0-38-16,0 38 15,0 0-15,0-38 16,0 38-16,0-38 15,0 38 1,0 0-16,0 0 0,0-38 16,0 37-1,0 1-15,0-38 0,-38 38 16,38-38-16,0 38 15,0 0-15,-38 0 16,38-38-16,0 38 16,0 0-1,-38-38-15,0 0 16,38 38-1,0-38-15,0 0 0,0 38 16,-37-38 0,37 0-16,0 38 31,-38-1 16,0-37-16,38 38 0,-38-38 16,38 0-32,-38 0 1,38 0-16,-38 0 0,-38 0 16,38 0-1,-38 0-15,39 0 16,-1 0-16,0 0 0,-38 0 15,38 0 1,-38-38-16,38 38 0,0 0 16,0 0-1,-37 0-15,37 0 0,0 0 16,38-37-1,-38 37-15,38 0 0,-38 0 16,0 0 0,0 0-16,0 0 15,38 0-15,-38-38 0,0 38 16,0-38-1,1 38-15,37 0 0,-38-38 16,38 38 0,-38 0-16,0-38 15,38 0 1,-38 38-16,38 0 15,0 0-15,-38-38 16,38 38 0,-38-38-1,38 38 1,0-38-16,0 0 15,-38 0 1,38 1-16,0-1 16,0 0-16,0 38 15,0-76-15,0 38 16,0 0-16,0-38 0,0 76 15,0-38 1,0-38-16,0 39 0,0-1 16,0 0-1,0 38-15,0-76 16,0 38-16,0 0 15,0-38-15,0 38 16,0 0-16,0-37 16,0-1-16,0 38 15,0-38-15,0-38 0,38 76 16,-38 1-1,0-39-15,0 0 16,0 0-16,0-38 16,38 39-16,-38-39 15,38 76-15,-38-38 16,0 0-16,0 0 15,38-37-15,-38 75 0,0-38 16,38-38 0,-38 38-16,0 1 0,38-77 15,-38 76 1,0-38-16,38 39 15,-38-1-15,0 38 16,0-38-16,0-114 16,0 153-1,0-39-15,0 0 0,0-38 16,37 76-16,-37-75 0,0 37 15,0 0 1,0 0-16,38 0 16,-38 0-16,0 1 15,0-77-15,38 38 16,-38 38-1,0 1-15,0-1 0,0 0 16,0-38 0,38 1-16,-38 37 0,0 0 15,0 0-15,0-38 16,0 1-16,0-1 15,0 38-15,0 0 16,0 38 0,0-75-16,0 75 0,0-38 15,0 0 1,0 0-16,0 0 0,0 38 15,0-37-15,0-1 16,0 0-16,0 38 16,0 0-16,0-76 15,0 39 1,0-1-16,0 0 0,0-38 15,0 38 1,0 39-16,0-39 0,0 38 16,0-38-1,0 0-15,0-38 0,-38 39 16,38-1-16,0 38 15,0-38-15,0 38 16,-38-76-16,38 76 16,0 1-1,0-39-15,0 38 0,0-38 16,0 38-1,0-114-15,0 115 0,-38-39 16,38 38 0,0-38-16,-37 38 0,37 0 15,0-38-15,-38 38 16,38 1-1,0-39-15,0 76 0,0-76 16,-38 38 0,38 0-16,0 38 0,0-38 15,-38 38 1,38-38-16,0 0 0,0 0 15,0 38 1,0-37 0,0-1 15,0 38-16,0 0 95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95" y="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4049F8CC-6230-4FDB-AC8F-876D6ECFB848}" type="datetimeFigureOut">
              <a:rPr lang="ru-RU" smtClean="0"/>
              <a:pPr/>
              <a:t>06.11.2024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3" rIns="91426" bIns="4571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95"/>
            <a:ext cx="5438775" cy="3908425"/>
          </a:xfrm>
          <a:prstGeom prst="rect">
            <a:avLst/>
          </a:prstGeom>
        </p:spPr>
        <p:txBody>
          <a:bodyPr vert="horz" lIns="91426" tIns="45713" rIns="91426" bIns="45713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95" y="942975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130E7CBB-965E-4FF4-9DCC-483F45EC02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9754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6C527-C1F3-470F-BD2A-DA51C60D7E81}" type="datetime1">
              <a:rPr lang="ru-RU" smtClean="0"/>
              <a:pPr/>
              <a:t>06.11.2024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0120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CA4C7-EEEC-43ED-98AA-233D714748C7}" type="datetime1">
              <a:rPr lang="ru-RU" smtClean="0"/>
              <a:pPr/>
              <a:t>06.11.2024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726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2C31F-647A-49AB-864C-DFDADDA3B899}" type="datetime1">
              <a:rPr lang="ru-RU" smtClean="0"/>
              <a:pPr/>
              <a:t>06.11.2024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5286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6DDB8-BF99-407D-B603-A57840DBD216}" type="datetime1">
              <a:rPr lang="ru-RU" smtClean="0"/>
              <a:pPr/>
              <a:t>06.11.2024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3280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F1BCC-2030-432C-9B7F-9FA8EDD4A233}" type="datetime1">
              <a:rPr lang="ru-RU" smtClean="0"/>
              <a:pPr/>
              <a:t>06.11.2024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95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9277A-6203-4AD5-B51B-E5329829D82B}" type="datetime1">
              <a:rPr lang="ru-RU" smtClean="0"/>
              <a:pPr/>
              <a:t>06.11.2024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2583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33107-8C5E-4321-8EEF-662912BA36C4}" type="datetime1">
              <a:rPr lang="ru-RU" smtClean="0"/>
              <a:pPr/>
              <a:t>06.11.2024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7225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A13E0-577B-4B89-8ABD-41224FF83BFC}" type="datetime1">
              <a:rPr lang="ru-RU" smtClean="0"/>
              <a:pPr/>
              <a:t>06.11.2024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2220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69203-89BF-4B43-A7EF-8D97F2D8DC9F}" type="datetime1">
              <a:rPr lang="ru-RU" smtClean="0"/>
              <a:pPr/>
              <a:t>06.11.2024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684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DFAE7-7B19-4D14-9B1D-D65D5D2A95B3}" type="datetime1">
              <a:rPr lang="ru-RU" smtClean="0"/>
              <a:pPr/>
              <a:t>06.11.2024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761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53975-22B9-45F8-BA86-71ADD24DD10A}" type="datetime1">
              <a:rPr lang="ru-RU" smtClean="0"/>
              <a:pPr/>
              <a:t>06.11.2024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137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69A4ED-ADED-4B0A-A827-04794C998060}" type="datetime1">
              <a:rPr lang="ru-RU" smtClean="0"/>
              <a:pPr/>
              <a:t>06.11.2024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630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3" Type="http://schemas.openxmlformats.org/officeDocument/2006/relationships/image" Target="../media/image2.png"/><Relationship Id="rId7" Type="http://schemas.openxmlformats.org/officeDocument/2006/relationships/customXml" Target="../ink/ink1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6.png"/><Relationship Id="rId10" Type="http://schemas.openxmlformats.org/officeDocument/2006/relationships/image" Target="../media/image18.emf"/><Relationship Id="rId4" Type="http://schemas.openxmlformats.org/officeDocument/2006/relationships/image" Target="../media/image3.png"/><Relationship Id="rId9" Type="http://schemas.openxmlformats.org/officeDocument/2006/relationships/customXml" Target="../ink/ink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3" Type="http://schemas.openxmlformats.org/officeDocument/2006/relationships/image" Target="../media/image2.png"/><Relationship Id="rId7" Type="http://schemas.openxmlformats.org/officeDocument/2006/relationships/customXml" Target="../ink/ink3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3" Type="http://schemas.openxmlformats.org/officeDocument/2006/relationships/image" Target="../media/image2.png"/><Relationship Id="rId7" Type="http://schemas.openxmlformats.org/officeDocument/2006/relationships/customXml" Target="../ink/ink4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.png"/><Relationship Id="rId7" Type="http://schemas.openxmlformats.org/officeDocument/2006/relationships/image" Target="../media/image2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arant.ru/products/ipo/prime/doc/405965157/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www.garant.ru/products/ipo/prime/doc/406486957/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base.garant.ru/406586955/#friends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sudact.ru/law/prikaz-minprosveshcheniia-rossii-ot-24112022-n-1023/federalnaia-adaptirovannaia-obrazovatelnaia-programma-nachalnogo/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ikp-rao.ru/frc-ovz3/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fgosreestr.ru/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udact.ru/law/postanovlenie-glavnogo-gosudarstvennogo-sanitarnogo-vracha-rf-ot_1357/#u8XlH56Z5Z1w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Freeform 109"/>
          <p:cNvSpPr>
            <a:spLocks noEditPoints="1"/>
          </p:cNvSpPr>
          <p:nvPr/>
        </p:nvSpPr>
        <p:spPr bwMode="auto">
          <a:xfrm>
            <a:off x="3202830" y="648131"/>
            <a:ext cx="173112" cy="174737"/>
          </a:xfrm>
          <a:custGeom>
            <a:avLst/>
            <a:gdLst>
              <a:gd name="T0" fmla="*/ 192 w 426"/>
              <a:gd name="T1" fmla="*/ 2 h 430"/>
              <a:gd name="T2" fmla="*/ 130 w 426"/>
              <a:gd name="T3" fmla="*/ 18 h 430"/>
              <a:gd name="T4" fmla="*/ 78 w 426"/>
              <a:gd name="T5" fmla="*/ 50 h 430"/>
              <a:gd name="T6" fmla="*/ 36 w 426"/>
              <a:gd name="T7" fmla="*/ 96 h 430"/>
              <a:gd name="T8" fmla="*/ 10 w 426"/>
              <a:gd name="T9" fmla="*/ 151 h 430"/>
              <a:gd name="T10" fmla="*/ 0 w 426"/>
              <a:gd name="T11" fmla="*/ 215 h 430"/>
              <a:gd name="T12" fmla="*/ 4 w 426"/>
              <a:gd name="T13" fmla="*/ 259 h 430"/>
              <a:gd name="T14" fmla="*/ 26 w 426"/>
              <a:gd name="T15" fmla="*/ 317 h 430"/>
              <a:gd name="T16" fmla="*/ 62 w 426"/>
              <a:gd name="T17" fmla="*/ 368 h 430"/>
              <a:gd name="T18" fmla="*/ 112 w 426"/>
              <a:gd name="T19" fmla="*/ 404 h 430"/>
              <a:gd name="T20" fmla="*/ 170 w 426"/>
              <a:gd name="T21" fmla="*/ 426 h 430"/>
              <a:gd name="T22" fmla="*/ 214 w 426"/>
              <a:gd name="T23" fmla="*/ 430 h 430"/>
              <a:gd name="T24" fmla="*/ 276 w 426"/>
              <a:gd name="T25" fmla="*/ 420 h 430"/>
              <a:gd name="T26" fmla="*/ 332 w 426"/>
              <a:gd name="T27" fmla="*/ 394 h 430"/>
              <a:gd name="T28" fmla="*/ 378 w 426"/>
              <a:gd name="T29" fmla="*/ 352 h 430"/>
              <a:gd name="T30" fmla="*/ 410 w 426"/>
              <a:gd name="T31" fmla="*/ 299 h 430"/>
              <a:gd name="T32" fmla="*/ 426 w 426"/>
              <a:gd name="T33" fmla="*/ 237 h 430"/>
              <a:gd name="T34" fmla="*/ 426 w 426"/>
              <a:gd name="T35" fmla="*/ 193 h 430"/>
              <a:gd name="T36" fmla="*/ 410 w 426"/>
              <a:gd name="T37" fmla="*/ 133 h 430"/>
              <a:gd name="T38" fmla="*/ 378 w 426"/>
              <a:gd name="T39" fmla="*/ 78 h 430"/>
              <a:gd name="T40" fmla="*/ 332 w 426"/>
              <a:gd name="T41" fmla="*/ 38 h 430"/>
              <a:gd name="T42" fmla="*/ 276 w 426"/>
              <a:gd name="T43" fmla="*/ 10 h 430"/>
              <a:gd name="T44" fmla="*/ 214 w 426"/>
              <a:gd name="T45" fmla="*/ 0 h 430"/>
              <a:gd name="T46" fmla="*/ 338 w 426"/>
              <a:gd name="T47" fmla="*/ 299 h 430"/>
              <a:gd name="T48" fmla="*/ 328 w 426"/>
              <a:gd name="T49" fmla="*/ 307 h 430"/>
              <a:gd name="T50" fmla="*/ 288 w 426"/>
              <a:gd name="T51" fmla="*/ 307 h 430"/>
              <a:gd name="T52" fmla="*/ 266 w 426"/>
              <a:gd name="T53" fmla="*/ 297 h 430"/>
              <a:gd name="T54" fmla="*/ 238 w 426"/>
              <a:gd name="T55" fmla="*/ 271 h 430"/>
              <a:gd name="T56" fmla="*/ 230 w 426"/>
              <a:gd name="T57" fmla="*/ 271 h 430"/>
              <a:gd name="T58" fmla="*/ 222 w 426"/>
              <a:gd name="T59" fmla="*/ 299 h 430"/>
              <a:gd name="T60" fmla="*/ 220 w 426"/>
              <a:gd name="T61" fmla="*/ 305 h 430"/>
              <a:gd name="T62" fmla="*/ 186 w 426"/>
              <a:gd name="T63" fmla="*/ 307 h 430"/>
              <a:gd name="T64" fmla="*/ 158 w 426"/>
              <a:gd name="T65" fmla="*/ 297 h 430"/>
              <a:gd name="T66" fmla="*/ 126 w 426"/>
              <a:gd name="T67" fmla="*/ 273 h 430"/>
              <a:gd name="T68" fmla="*/ 100 w 426"/>
              <a:gd name="T69" fmla="*/ 237 h 430"/>
              <a:gd name="T70" fmla="*/ 62 w 426"/>
              <a:gd name="T71" fmla="*/ 165 h 430"/>
              <a:gd name="T72" fmla="*/ 62 w 426"/>
              <a:gd name="T73" fmla="*/ 157 h 430"/>
              <a:gd name="T74" fmla="*/ 112 w 426"/>
              <a:gd name="T75" fmla="*/ 155 h 430"/>
              <a:gd name="T76" fmla="*/ 120 w 426"/>
              <a:gd name="T77" fmla="*/ 163 h 430"/>
              <a:gd name="T78" fmla="*/ 142 w 426"/>
              <a:gd name="T79" fmla="*/ 209 h 430"/>
              <a:gd name="T80" fmla="*/ 160 w 426"/>
              <a:gd name="T81" fmla="*/ 225 h 430"/>
              <a:gd name="T82" fmla="*/ 168 w 426"/>
              <a:gd name="T83" fmla="*/ 219 h 430"/>
              <a:gd name="T84" fmla="*/ 170 w 426"/>
              <a:gd name="T85" fmla="*/ 197 h 430"/>
              <a:gd name="T86" fmla="*/ 166 w 426"/>
              <a:gd name="T87" fmla="*/ 167 h 430"/>
              <a:gd name="T88" fmla="*/ 152 w 426"/>
              <a:gd name="T89" fmla="*/ 161 h 430"/>
              <a:gd name="T90" fmla="*/ 162 w 426"/>
              <a:gd name="T91" fmla="*/ 151 h 430"/>
              <a:gd name="T92" fmla="*/ 194 w 426"/>
              <a:gd name="T93" fmla="*/ 145 h 430"/>
              <a:gd name="T94" fmla="*/ 208 w 426"/>
              <a:gd name="T95" fmla="*/ 147 h 430"/>
              <a:gd name="T96" fmla="*/ 220 w 426"/>
              <a:gd name="T97" fmla="*/ 153 h 430"/>
              <a:gd name="T98" fmla="*/ 224 w 426"/>
              <a:gd name="T99" fmla="*/ 173 h 430"/>
              <a:gd name="T100" fmla="*/ 228 w 426"/>
              <a:gd name="T101" fmla="*/ 223 h 430"/>
              <a:gd name="T102" fmla="*/ 234 w 426"/>
              <a:gd name="T103" fmla="*/ 223 h 430"/>
              <a:gd name="T104" fmla="*/ 252 w 426"/>
              <a:gd name="T105" fmla="*/ 201 h 430"/>
              <a:gd name="T106" fmla="*/ 270 w 426"/>
              <a:gd name="T107" fmla="*/ 167 h 430"/>
              <a:gd name="T108" fmla="*/ 276 w 426"/>
              <a:gd name="T109" fmla="*/ 155 h 430"/>
              <a:gd name="T110" fmla="*/ 306 w 426"/>
              <a:gd name="T111" fmla="*/ 155 h 430"/>
              <a:gd name="T112" fmla="*/ 336 w 426"/>
              <a:gd name="T113" fmla="*/ 157 h 430"/>
              <a:gd name="T114" fmla="*/ 338 w 426"/>
              <a:gd name="T115" fmla="*/ 165 h 430"/>
              <a:gd name="T116" fmla="*/ 320 w 426"/>
              <a:gd name="T117" fmla="*/ 199 h 430"/>
              <a:gd name="T118" fmla="*/ 296 w 426"/>
              <a:gd name="T119" fmla="*/ 229 h 430"/>
              <a:gd name="T120" fmla="*/ 294 w 426"/>
              <a:gd name="T121" fmla="*/ 237 h 430"/>
              <a:gd name="T122" fmla="*/ 318 w 426"/>
              <a:gd name="T123" fmla="*/ 265 h 430"/>
              <a:gd name="T124" fmla="*/ 338 w 426"/>
              <a:gd name="T125" fmla="*/ 291 h 4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26" h="430">
                <a:moveTo>
                  <a:pt x="214" y="0"/>
                </a:moveTo>
                <a:lnTo>
                  <a:pt x="214" y="0"/>
                </a:lnTo>
                <a:lnTo>
                  <a:pt x="192" y="2"/>
                </a:lnTo>
                <a:lnTo>
                  <a:pt x="170" y="6"/>
                </a:lnTo>
                <a:lnTo>
                  <a:pt x="150" y="10"/>
                </a:lnTo>
                <a:lnTo>
                  <a:pt x="130" y="18"/>
                </a:lnTo>
                <a:lnTo>
                  <a:pt x="112" y="26"/>
                </a:lnTo>
                <a:lnTo>
                  <a:pt x="94" y="38"/>
                </a:lnTo>
                <a:lnTo>
                  <a:pt x="78" y="50"/>
                </a:lnTo>
                <a:lnTo>
                  <a:pt x="62" y="64"/>
                </a:lnTo>
                <a:lnTo>
                  <a:pt x="48" y="78"/>
                </a:lnTo>
                <a:lnTo>
                  <a:pt x="36" y="96"/>
                </a:lnTo>
                <a:lnTo>
                  <a:pt x="26" y="113"/>
                </a:lnTo>
                <a:lnTo>
                  <a:pt x="16" y="133"/>
                </a:lnTo>
                <a:lnTo>
                  <a:pt x="10" y="151"/>
                </a:lnTo>
                <a:lnTo>
                  <a:pt x="4" y="173"/>
                </a:lnTo>
                <a:lnTo>
                  <a:pt x="2" y="193"/>
                </a:lnTo>
                <a:lnTo>
                  <a:pt x="0" y="215"/>
                </a:lnTo>
                <a:lnTo>
                  <a:pt x="0" y="215"/>
                </a:lnTo>
                <a:lnTo>
                  <a:pt x="2" y="237"/>
                </a:lnTo>
                <a:lnTo>
                  <a:pt x="4" y="259"/>
                </a:lnTo>
                <a:lnTo>
                  <a:pt x="10" y="279"/>
                </a:lnTo>
                <a:lnTo>
                  <a:pt x="16" y="299"/>
                </a:lnTo>
                <a:lnTo>
                  <a:pt x="26" y="317"/>
                </a:lnTo>
                <a:lnTo>
                  <a:pt x="36" y="336"/>
                </a:lnTo>
                <a:lnTo>
                  <a:pt x="48" y="352"/>
                </a:lnTo>
                <a:lnTo>
                  <a:pt x="62" y="368"/>
                </a:lnTo>
                <a:lnTo>
                  <a:pt x="78" y="382"/>
                </a:lnTo>
                <a:lnTo>
                  <a:pt x="94" y="394"/>
                </a:lnTo>
                <a:lnTo>
                  <a:pt x="112" y="404"/>
                </a:lnTo>
                <a:lnTo>
                  <a:pt x="130" y="412"/>
                </a:lnTo>
                <a:lnTo>
                  <a:pt x="150" y="420"/>
                </a:lnTo>
                <a:lnTo>
                  <a:pt x="170" y="426"/>
                </a:lnTo>
                <a:lnTo>
                  <a:pt x="192" y="428"/>
                </a:lnTo>
                <a:lnTo>
                  <a:pt x="214" y="430"/>
                </a:lnTo>
                <a:lnTo>
                  <a:pt x="214" y="430"/>
                </a:lnTo>
                <a:lnTo>
                  <a:pt x="236" y="428"/>
                </a:lnTo>
                <a:lnTo>
                  <a:pt x="256" y="426"/>
                </a:lnTo>
                <a:lnTo>
                  <a:pt x="276" y="420"/>
                </a:lnTo>
                <a:lnTo>
                  <a:pt x="296" y="412"/>
                </a:lnTo>
                <a:lnTo>
                  <a:pt x="316" y="404"/>
                </a:lnTo>
                <a:lnTo>
                  <a:pt x="332" y="394"/>
                </a:lnTo>
                <a:lnTo>
                  <a:pt x="350" y="382"/>
                </a:lnTo>
                <a:lnTo>
                  <a:pt x="364" y="368"/>
                </a:lnTo>
                <a:lnTo>
                  <a:pt x="378" y="352"/>
                </a:lnTo>
                <a:lnTo>
                  <a:pt x="390" y="336"/>
                </a:lnTo>
                <a:lnTo>
                  <a:pt x="402" y="317"/>
                </a:lnTo>
                <a:lnTo>
                  <a:pt x="410" y="299"/>
                </a:lnTo>
                <a:lnTo>
                  <a:pt x="418" y="279"/>
                </a:lnTo>
                <a:lnTo>
                  <a:pt x="422" y="259"/>
                </a:lnTo>
                <a:lnTo>
                  <a:pt x="426" y="237"/>
                </a:lnTo>
                <a:lnTo>
                  <a:pt x="426" y="215"/>
                </a:lnTo>
                <a:lnTo>
                  <a:pt x="426" y="215"/>
                </a:lnTo>
                <a:lnTo>
                  <a:pt x="426" y="193"/>
                </a:lnTo>
                <a:lnTo>
                  <a:pt x="422" y="173"/>
                </a:lnTo>
                <a:lnTo>
                  <a:pt x="418" y="151"/>
                </a:lnTo>
                <a:lnTo>
                  <a:pt x="410" y="133"/>
                </a:lnTo>
                <a:lnTo>
                  <a:pt x="402" y="113"/>
                </a:lnTo>
                <a:lnTo>
                  <a:pt x="390" y="96"/>
                </a:lnTo>
                <a:lnTo>
                  <a:pt x="378" y="78"/>
                </a:lnTo>
                <a:lnTo>
                  <a:pt x="364" y="64"/>
                </a:lnTo>
                <a:lnTo>
                  <a:pt x="350" y="50"/>
                </a:lnTo>
                <a:lnTo>
                  <a:pt x="332" y="38"/>
                </a:lnTo>
                <a:lnTo>
                  <a:pt x="316" y="26"/>
                </a:lnTo>
                <a:lnTo>
                  <a:pt x="296" y="18"/>
                </a:lnTo>
                <a:lnTo>
                  <a:pt x="276" y="10"/>
                </a:lnTo>
                <a:lnTo>
                  <a:pt x="256" y="6"/>
                </a:lnTo>
                <a:lnTo>
                  <a:pt x="236" y="2"/>
                </a:lnTo>
                <a:lnTo>
                  <a:pt x="214" y="0"/>
                </a:lnTo>
                <a:lnTo>
                  <a:pt x="214" y="0"/>
                </a:lnTo>
                <a:close/>
                <a:moveTo>
                  <a:pt x="338" y="299"/>
                </a:moveTo>
                <a:lnTo>
                  <a:pt x="338" y="299"/>
                </a:lnTo>
                <a:lnTo>
                  <a:pt x="336" y="303"/>
                </a:lnTo>
                <a:lnTo>
                  <a:pt x="334" y="305"/>
                </a:lnTo>
                <a:lnTo>
                  <a:pt x="328" y="307"/>
                </a:lnTo>
                <a:lnTo>
                  <a:pt x="306" y="307"/>
                </a:lnTo>
                <a:lnTo>
                  <a:pt x="306" y="307"/>
                </a:lnTo>
                <a:lnTo>
                  <a:pt x="288" y="307"/>
                </a:lnTo>
                <a:lnTo>
                  <a:pt x="276" y="305"/>
                </a:lnTo>
                <a:lnTo>
                  <a:pt x="276" y="305"/>
                </a:lnTo>
                <a:lnTo>
                  <a:pt x="266" y="297"/>
                </a:lnTo>
                <a:lnTo>
                  <a:pt x="254" y="285"/>
                </a:lnTo>
                <a:lnTo>
                  <a:pt x="242" y="273"/>
                </a:lnTo>
                <a:lnTo>
                  <a:pt x="238" y="271"/>
                </a:lnTo>
                <a:lnTo>
                  <a:pt x="234" y="269"/>
                </a:lnTo>
                <a:lnTo>
                  <a:pt x="234" y="269"/>
                </a:lnTo>
                <a:lnTo>
                  <a:pt x="230" y="271"/>
                </a:lnTo>
                <a:lnTo>
                  <a:pt x="226" y="275"/>
                </a:lnTo>
                <a:lnTo>
                  <a:pt x="224" y="287"/>
                </a:lnTo>
                <a:lnTo>
                  <a:pt x="222" y="299"/>
                </a:lnTo>
                <a:lnTo>
                  <a:pt x="222" y="303"/>
                </a:lnTo>
                <a:lnTo>
                  <a:pt x="220" y="305"/>
                </a:lnTo>
                <a:lnTo>
                  <a:pt x="220" y="305"/>
                </a:lnTo>
                <a:lnTo>
                  <a:pt x="214" y="307"/>
                </a:lnTo>
                <a:lnTo>
                  <a:pt x="204" y="307"/>
                </a:lnTo>
                <a:lnTo>
                  <a:pt x="186" y="307"/>
                </a:lnTo>
                <a:lnTo>
                  <a:pt x="186" y="307"/>
                </a:lnTo>
                <a:lnTo>
                  <a:pt x="172" y="303"/>
                </a:lnTo>
                <a:lnTo>
                  <a:pt x="158" y="297"/>
                </a:lnTo>
                <a:lnTo>
                  <a:pt x="146" y="291"/>
                </a:lnTo>
                <a:lnTo>
                  <a:pt x="136" y="281"/>
                </a:lnTo>
                <a:lnTo>
                  <a:pt x="126" y="273"/>
                </a:lnTo>
                <a:lnTo>
                  <a:pt x="116" y="261"/>
                </a:lnTo>
                <a:lnTo>
                  <a:pt x="100" y="237"/>
                </a:lnTo>
                <a:lnTo>
                  <a:pt x="100" y="237"/>
                </a:lnTo>
                <a:lnTo>
                  <a:pt x="80" y="207"/>
                </a:lnTo>
                <a:lnTo>
                  <a:pt x="68" y="183"/>
                </a:lnTo>
                <a:lnTo>
                  <a:pt x="62" y="165"/>
                </a:lnTo>
                <a:lnTo>
                  <a:pt x="60" y="161"/>
                </a:lnTo>
                <a:lnTo>
                  <a:pt x="62" y="157"/>
                </a:lnTo>
                <a:lnTo>
                  <a:pt x="62" y="157"/>
                </a:lnTo>
                <a:lnTo>
                  <a:pt x="70" y="155"/>
                </a:lnTo>
                <a:lnTo>
                  <a:pt x="82" y="155"/>
                </a:lnTo>
                <a:lnTo>
                  <a:pt x="112" y="155"/>
                </a:lnTo>
                <a:lnTo>
                  <a:pt x="112" y="155"/>
                </a:lnTo>
                <a:lnTo>
                  <a:pt x="116" y="157"/>
                </a:lnTo>
                <a:lnTo>
                  <a:pt x="120" y="163"/>
                </a:lnTo>
                <a:lnTo>
                  <a:pt x="128" y="179"/>
                </a:lnTo>
                <a:lnTo>
                  <a:pt x="142" y="209"/>
                </a:lnTo>
                <a:lnTo>
                  <a:pt x="142" y="209"/>
                </a:lnTo>
                <a:lnTo>
                  <a:pt x="150" y="219"/>
                </a:lnTo>
                <a:lnTo>
                  <a:pt x="156" y="223"/>
                </a:lnTo>
                <a:lnTo>
                  <a:pt x="160" y="225"/>
                </a:lnTo>
                <a:lnTo>
                  <a:pt x="164" y="225"/>
                </a:lnTo>
                <a:lnTo>
                  <a:pt x="166" y="223"/>
                </a:lnTo>
                <a:lnTo>
                  <a:pt x="168" y="219"/>
                </a:lnTo>
                <a:lnTo>
                  <a:pt x="168" y="215"/>
                </a:lnTo>
                <a:lnTo>
                  <a:pt x="168" y="215"/>
                </a:lnTo>
                <a:lnTo>
                  <a:pt x="170" y="197"/>
                </a:lnTo>
                <a:lnTo>
                  <a:pt x="170" y="183"/>
                </a:lnTo>
                <a:lnTo>
                  <a:pt x="168" y="173"/>
                </a:lnTo>
                <a:lnTo>
                  <a:pt x="166" y="167"/>
                </a:lnTo>
                <a:lnTo>
                  <a:pt x="162" y="163"/>
                </a:lnTo>
                <a:lnTo>
                  <a:pt x="160" y="161"/>
                </a:lnTo>
                <a:lnTo>
                  <a:pt x="152" y="161"/>
                </a:lnTo>
                <a:lnTo>
                  <a:pt x="152" y="161"/>
                </a:lnTo>
                <a:lnTo>
                  <a:pt x="156" y="155"/>
                </a:lnTo>
                <a:lnTo>
                  <a:pt x="162" y="151"/>
                </a:lnTo>
                <a:lnTo>
                  <a:pt x="170" y="147"/>
                </a:lnTo>
                <a:lnTo>
                  <a:pt x="178" y="145"/>
                </a:lnTo>
                <a:lnTo>
                  <a:pt x="194" y="145"/>
                </a:lnTo>
                <a:lnTo>
                  <a:pt x="200" y="145"/>
                </a:lnTo>
                <a:lnTo>
                  <a:pt x="200" y="145"/>
                </a:lnTo>
                <a:lnTo>
                  <a:pt x="208" y="147"/>
                </a:lnTo>
                <a:lnTo>
                  <a:pt x="220" y="151"/>
                </a:lnTo>
                <a:lnTo>
                  <a:pt x="220" y="151"/>
                </a:lnTo>
                <a:lnTo>
                  <a:pt x="220" y="153"/>
                </a:lnTo>
                <a:lnTo>
                  <a:pt x="222" y="157"/>
                </a:lnTo>
                <a:lnTo>
                  <a:pt x="224" y="173"/>
                </a:lnTo>
                <a:lnTo>
                  <a:pt x="224" y="173"/>
                </a:lnTo>
                <a:lnTo>
                  <a:pt x="222" y="207"/>
                </a:lnTo>
                <a:lnTo>
                  <a:pt x="226" y="219"/>
                </a:lnTo>
                <a:lnTo>
                  <a:pt x="228" y="223"/>
                </a:lnTo>
                <a:lnTo>
                  <a:pt x="230" y="225"/>
                </a:lnTo>
                <a:lnTo>
                  <a:pt x="230" y="225"/>
                </a:lnTo>
                <a:lnTo>
                  <a:pt x="234" y="223"/>
                </a:lnTo>
                <a:lnTo>
                  <a:pt x="236" y="221"/>
                </a:lnTo>
                <a:lnTo>
                  <a:pt x="244" y="213"/>
                </a:lnTo>
                <a:lnTo>
                  <a:pt x="252" y="201"/>
                </a:lnTo>
                <a:lnTo>
                  <a:pt x="258" y="189"/>
                </a:lnTo>
                <a:lnTo>
                  <a:pt x="258" y="189"/>
                </a:lnTo>
                <a:lnTo>
                  <a:pt x="270" y="167"/>
                </a:lnTo>
                <a:lnTo>
                  <a:pt x="274" y="159"/>
                </a:lnTo>
                <a:lnTo>
                  <a:pt x="276" y="155"/>
                </a:lnTo>
                <a:lnTo>
                  <a:pt x="276" y="155"/>
                </a:lnTo>
                <a:lnTo>
                  <a:pt x="288" y="155"/>
                </a:lnTo>
                <a:lnTo>
                  <a:pt x="306" y="155"/>
                </a:lnTo>
                <a:lnTo>
                  <a:pt x="306" y="155"/>
                </a:lnTo>
                <a:lnTo>
                  <a:pt x="326" y="155"/>
                </a:lnTo>
                <a:lnTo>
                  <a:pt x="332" y="155"/>
                </a:lnTo>
                <a:lnTo>
                  <a:pt x="336" y="157"/>
                </a:lnTo>
                <a:lnTo>
                  <a:pt x="336" y="157"/>
                </a:lnTo>
                <a:lnTo>
                  <a:pt x="338" y="161"/>
                </a:lnTo>
                <a:lnTo>
                  <a:pt x="338" y="165"/>
                </a:lnTo>
                <a:lnTo>
                  <a:pt x="336" y="175"/>
                </a:lnTo>
                <a:lnTo>
                  <a:pt x="328" y="187"/>
                </a:lnTo>
                <a:lnTo>
                  <a:pt x="320" y="199"/>
                </a:lnTo>
                <a:lnTo>
                  <a:pt x="320" y="199"/>
                </a:lnTo>
                <a:lnTo>
                  <a:pt x="304" y="219"/>
                </a:lnTo>
                <a:lnTo>
                  <a:pt x="296" y="229"/>
                </a:lnTo>
                <a:lnTo>
                  <a:pt x="294" y="235"/>
                </a:lnTo>
                <a:lnTo>
                  <a:pt x="294" y="237"/>
                </a:lnTo>
                <a:lnTo>
                  <a:pt x="294" y="237"/>
                </a:lnTo>
                <a:lnTo>
                  <a:pt x="296" y="243"/>
                </a:lnTo>
                <a:lnTo>
                  <a:pt x="302" y="251"/>
                </a:lnTo>
                <a:lnTo>
                  <a:pt x="318" y="265"/>
                </a:lnTo>
                <a:lnTo>
                  <a:pt x="326" y="275"/>
                </a:lnTo>
                <a:lnTo>
                  <a:pt x="332" y="283"/>
                </a:lnTo>
                <a:lnTo>
                  <a:pt x="338" y="291"/>
                </a:lnTo>
                <a:lnTo>
                  <a:pt x="338" y="299"/>
                </a:lnTo>
                <a:lnTo>
                  <a:pt x="338" y="299"/>
                </a:lnTo>
                <a:close/>
              </a:path>
            </a:pathLst>
          </a:custGeom>
          <a:solidFill>
            <a:srgbClr val="2162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" name="Freeform 110"/>
          <p:cNvSpPr>
            <a:spLocks noEditPoints="1"/>
          </p:cNvSpPr>
          <p:nvPr/>
        </p:nvSpPr>
        <p:spPr bwMode="auto">
          <a:xfrm>
            <a:off x="4460131" y="642609"/>
            <a:ext cx="168235" cy="169048"/>
          </a:xfrm>
          <a:custGeom>
            <a:avLst/>
            <a:gdLst>
              <a:gd name="T0" fmla="*/ 218 w 414"/>
              <a:gd name="T1" fmla="*/ 171 h 416"/>
              <a:gd name="T2" fmla="*/ 240 w 414"/>
              <a:gd name="T3" fmla="*/ 153 h 416"/>
              <a:gd name="T4" fmla="*/ 244 w 414"/>
              <a:gd name="T5" fmla="*/ 129 h 416"/>
              <a:gd name="T6" fmla="*/ 226 w 414"/>
              <a:gd name="T7" fmla="*/ 104 h 416"/>
              <a:gd name="T8" fmla="*/ 202 w 414"/>
              <a:gd name="T9" fmla="*/ 100 h 416"/>
              <a:gd name="T10" fmla="*/ 178 w 414"/>
              <a:gd name="T11" fmla="*/ 115 h 416"/>
              <a:gd name="T12" fmla="*/ 172 w 414"/>
              <a:gd name="T13" fmla="*/ 145 h 416"/>
              <a:gd name="T14" fmla="*/ 192 w 414"/>
              <a:gd name="T15" fmla="*/ 169 h 416"/>
              <a:gd name="T16" fmla="*/ 208 w 414"/>
              <a:gd name="T17" fmla="*/ 0 h 416"/>
              <a:gd name="T18" fmla="*/ 126 w 414"/>
              <a:gd name="T19" fmla="*/ 18 h 416"/>
              <a:gd name="T20" fmla="*/ 60 w 414"/>
              <a:gd name="T21" fmla="*/ 62 h 416"/>
              <a:gd name="T22" fmla="*/ 16 w 414"/>
              <a:gd name="T23" fmla="*/ 129 h 416"/>
              <a:gd name="T24" fmla="*/ 0 w 414"/>
              <a:gd name="T25" fmla="*/ 209 h 416"/>
              <a:gd name="T26" fmla="*/ 10 w 414"/>
              <a:gd name="T27" fmla="*/ 271 h 416"/>
              <a:gd name="T28" fmla="*/ 48 w 414"/>
              <a:gd name="T29" fmla="*/ 342 h 416"/>
              <a:gd name="T30" fmla="*/ 108 w 414"/>
              <a:gd name="T31" fmla="*/ 392 h 416"/>
              <a:gd name="T32" fmla="*/ 186 w 414"/>
              <a:gd name="T33" fmla="*/ 416 h 416"/>
              <a:gd name="T34" fmla="*/ 250 w 414"/>
              <a:gd name="T35" fmla="*/ 412 h 416"/>
              <a:gd name="T36" fmla="*/ 324 w 414"/>
              <a:gd name="T37" fmla="*/ 382 h 416"/>
              <a:gd name="T38" fmla="*/ 380 w 414"/>
              <a:gd name="T39" fmla="*/ 326 h 416"/>
              <a:gd name="T40" fmla="*/ 410 w 414"/>
              <a:gd name="T41" fmla="*/ 251 h 416"/>
              <a:gd name="T42" fmla="*/ 414 w 414"/>
              <a:gd name="T43" fmla="*/ 187 h 416"/>
              <a:gd name="T44" fmla="*/ 390 w 414"/>
              <a:gd name="T45" fmla="*/ 111 h 416"/>
              <a:gd name="T46" fmla="*/ 340 w 414"/>
              <a:gd name="T47" fmla="*/ 48 h 416"/>
              <a:gd name="T48" fmla="*/ 268 w 414"/>
              <a:gd name="T49" fmla="*/ 10 h 416"/>
              <a:gd name="T50" fmla="*/ 208 w 414"/>
              <a:gd name="T51" fmla="*/ 0 h 416"/>
              <a:gd name="T52" fmla="*/ 148 w 414"/>
              <a:gd name="T53" fmla="*/ 92 h 416"/>
              <a:gd name="T54" fmla="*/ 170 w 414"/>
              <a:gd name="T55" fmla="*/ 72 h 416"/>
              <a:gd name="T56" fmla="*/ 202 w 414"/>
              <a:gd name="T57" fmla="*/ 62 h 416"/>
              <a:gd name="T58" fmla="*/ 248 w 414"/>
              <a:gd name="T59" fmla="*/ 72 h 416"/>
              <a:gd name="T60" fmla="*/ 274 w 414"/>
              <a:gd name="T61" fmla="*/ 104 h 416"/>
              <a:gd name="T62" fmla="*/ 282 w 414"/>
              <a:gd name="T63" fmla="*/ 137 h 416"/>
              <a:gd name="T64" fmla="*/ 268 w 414"/>
              <a:gd name="T65" fmla="*/ 179 h 416"/>
              <a:gd name="T66" fmla="*/ 238 w 414"/>
              <a:gd name="T67" fmla="*/ 203 h 416"/>
              <a:gd name="T68" fmla="*/ 174 w 414"/>
              <a:gd name="T69" fmla="*/ 203 h 416"/>
              <a:gd name="T70" fmla="*/ 136 w 414"/>
              <a:gd name="T71" fmla="*/ 157 h 416"/>
              <a:gd name="T72" fmla="*/ 136 w 414"/>
              <a:gd name="T73" fmla="*/ 121 h 416"/>
              <a:gd name="T74" fmla="*/ 284 w 414"/>
              <a:gd name="T75" fmla="*/ 247 h 416"/>
              <a:gd name="T76" fmla="*/ 222 w 414"/>
              <a:gd name="T77" fmla="*/ 269 h 416"/>
              <a:gd name="T78" fmla="*/ 278 w 414"/>
              <a:gd name="T79" fmla="*/ 324 h 416"/>
              <a:gd name="T80" fmla="*/ 282 w 414"/>
              <a:gd name="T81" fmla="*/ 340 h 416"/>
              <a:gd name="T82" fmla="*/ 258 w 414"/>
              <a:gd name="T83" fmla="*/ 354 h 416"/>
              <a:gd name="T84" fmla="*/ 244 w 414"/>
              <a:gd name="T85" fmla="*/ 344 h 416"/>
              <a:gd name="T86" fmla="*/ 208 w 414"/>
              <a:gd name="T87" fmla="*/ 307 h 416"/>
              <a:gd name="T88" fmla="*/ 172 w 414"/>
              <a:gd name="T89" fmla="*/ 342 h 416"/>
              <a:gd name="T90" fmla="*/ 154 w 414"/>
              <a:gd name="T91" fmla="*/ 356 h 416"/>
              <a:gd name="T92" fmla="*/ 140 w 414"/>
              <a:gd name="T93" fmla="*/ 350 h 416"/>
              <a:gd name="T94" fmla="*/ 134 w 414"/>
              <a:gd name="T95" fmla="*/ 332 h 416"/>
              <a:gd name="T96" fmla="*/ 148 w 414"/>
              <a:gd name="T97" fmla="*/ 313 h 416"/>
              <a:gd name="T98" fmla="*/ 154 w 414"/>
              <a:gd name="T99" fmla="*/ 259 h 416"/>
              <a:gd name="T100" fmla="*/ 126 w 414"/>
              <a:gd name="T101" fmla="*/ 241 h 416"/>
              <a:gd name="T102" fmla="*/ 120 w 414"/>
              <a:gd name="T103" fmla="*/ 227 h 416"/>
              <a:gd name="T104" fmla="*/ 130 w 414"/>
              <a:gd name="T105" fmla="*/ 211 h 416"/>
              <a:gd name="T106" fmla="*/ 146 w 414"/>
              <a:gd name="T107" fmla="*/ 211 h 416"/>
              <a:gd name="T108" fmla="*/ 168 w 414"/>
              <a:gd name="T109" fmla="*/ 225 h 416"/>
              <a:gd name="T110" fmla="*/ 208 w 414"/>
              <a:gd name="T111" fmla="*/ 233 h 416"/>
              <a:gd name="T112" fmla="*/ 256 w 414"/>
              <a:gd name="T113" fmla="*/ 219 h 416"/>
              <a:gd name="T114" fmla="*/ 278 w 414"/>
              <a:gd name="T115" fmla="*/ 209 h 416"/>
              <a:gd name="T116" fmla="*/ 294 w 414"/>
              <a:gd name="T117" fmla="*/ 223 h 416"/>
              <a:gd name="T118" fmla="*/ 292 w 414"/>
              <a:gd name="T119" fmla="*/ 239 h 4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14" h="416">
                <a:moveTo>
                  <a:pt x="204" y="173"/>
                </a:moveTo>
                <a:lnTo>
                  <a:pt x="204" y="173"/>
                </a:lnTo>
                <a:lnTo>
                  <a:pt x="212" y="173"/>
                </a:lnTo>
                <a:lnTo>
                  <a:pt x="218" y="171"/>
                </a:lnTo>
                <a:lnTo>
                  <a:pt x="226" y="169"/>
                </a:lnTo>
                <a:lnTo>
                  <a:pt x="232" y="163"/>
                </a:lnTo>
                <a:lnTo>
                  <a:pt x="236" y="159"/>
                </a:lnTo>
                <a:lnTo>
                  <a:pt x="240" y="153"/>
                </a:lnTo>
                <a:lnTo>
                  <a:pt x="242" y="145"/>
                </a:lnTo>
                <a:lnTo>
                  <a:pt x="244" y="137"/>
                </a:lnTo>
                <a:lnTo>
                  <a:pt x="244" y="137"/>
                </a:lnTo>
                <a:lnTo>
                  <a:pt x="244" y="129"/>
                </a:lnTo>
                <a:lnTo>
                  <a:pt x="242" y="121"/>
                </a:lnTo>
                <a:lnTo>
                  <a:pt x="238" y="115"/>
                </a:lnTo>
                <a:lnTo>
                  <a:pt x="232" y="109"/>
                </a:lnTo>
                <a:lnTo>
                  <a:pt x="226" y="104"/>
                </a:lnTo>
                <a:lnTo>
                  <a:pt x="218" y="100"/>
                </a:lnTo>
                <a:lnTo>
                  <a:pt x="212" y="100"/>
                </a:lnTo>
                <a:lnTo>
                  <a:pt x="202" y="100"/>
                </a:lnTo>
                <a:lnTo>
                  <a:pt x="202" y="100"/>
                </a:lnTo>
                <a:lnTo>
                  <a:pt x="194" y="102"/>
                </a:lnTo>
                <a:lnTo>
                  <a:pt x="194" y="102"/>
                </a:lnTo>
                <a:lnTo>
                  <a:pt x="184" y="106"/>
                </a:lnTo>
                <a:lnTo>
                  <a:pt x="178" y="115"/>
                </a:lnTo>
                <a:lnTo>
                  <a:pt x="172" y="125"/>
                </a:lnTo>
                <a:lnTo>
                  <a:pt x="170" y="137"/>
                </a:lnTo>
                <a:lnTo>
                  <a:pt x="170" y="137"/>
                </a:lnTo>
                <a:lnTo>
                  <a:pt x="172" y="145"/>
                </a:lnTo>
                <a:lnTo>
                  <a:pt x="174" y="151"/>
                </a:lnTo>
                <a:lnTo>
                  <a:pt x="176" y="157"/>
                </a:lnTo>
                <a:lnTo>
                  <a:pt x="180" y="161"/>
                </a:lnTo>
                <a:lnTo>
                  <a:pt x="192" y="169"/>
                </a:lnTo>
                <a:lnTo>
                  <a:pt x="204" y="173"/>
                </a:lnTo>
                <a:lnTo>
                  <a:pt x="204" y="173"/>
                </a:lnTo>
                <a:close/>
                <a:moveTo>
                  <a:pt x="208" y="0"/>
                </a:moveTo>
                <a:lnTo>
                  <a:pt x="208" y="0"/>
                </a:lnTo>
                <a:lnTo>
                  <a:pt x="186" y="2"/>
                </a:lnTo>
                <a:lnTo>
                  <a:pt x="166" y="6"/>
                </a:lnTo>
                <a:lnTo>
                  <a:pt x="146" y="10"/>
                </a:lnTo>
                <a:lnTo>
                  <a:pt x="126" y="18"/>
                </a:lnTo>
                <a:lnTo>
                  <a:pt x="108" y="26"/>
                </a:lnTo>
                <a:lnTo>
                  <a:pt x="92" y="36"/>
                </a:lnTo>
                <a:lnTo>
                  <a:pt x="76" y="48"/>
                </a:lnTo>
                <a:lnTo>
                  <a:pt x="60" y="62"/>
                </a:lnTo>
                <a:lnTo>
                  <a:pt x="48" y="76"/>
                </a:lnTo>
                <a:lnTo>
                  <a:pt x="36" y="92"/>
                </a:lnTo>
                <a:lnTo>
                  <a:pt x="26" y="111"/>
                </a:lnTo>
                <a:lnTo>
                  <a:pt x="16" y="129"/>
                </a:lnTo>
                <a:lnTo>
                  <a:pt x="10" y="147"/>
                </a:lnTo>
                <a:lnTo>
                  <a:pt x="4" y="167"/>
                </a:lnTo>
                <a:lnTo>
                  <a:pt x="2" y="187"/>
                </a:lnTo>
                <a:lnTo>
                  <a:pt x="0" y="209"/>
                </a:lnTo>
                <a:lnTo>
                  <a:pt x="0" y="209"/>
                </a:lnTo>
                <a:lnTo>
                  <a:pt x="2" y="229"/>
                </a:lnTo>
                <a:lnTo>
                  <a:pt x="4" y="251"/>
                </a:lnTo>
                <a:lnTo>
                  <a:pt x="10" y="271"/>
                </a:lnTo>
                <a:lnTo>
                  <a:pt x="16" y="289"/>
                </a:lnTo>
                <a:lnTo>
                  <a:pt x="26" y="307"/>
                </a:lnTo>
                <a:lnTo>
                  <a:pt x="36" y="326"/>
                </a:lnTo>
                <a:lnTo>
                  <a:pt x="48" y="342"/>
                </a:lnTo>
                <a:lnTo>
                  <a:pt x="60" y="356"/>
                </a:lnTo>
                <a:lnTo>
                  <a:pt x="76" y="370"/>
                </a:lnTo>
                <a:lnTo>
                  <a:pt x="92" y="382"/>
                </a:lnTo>
                <a:lnTo>
                  <a:pt x="108" y="392"/>
                </a:lnTo>
                <a:lnTo>
                  <a:pt x="126" y="400"/>
                </a:lnTo>
                <a:lnTo>
                  <a:pt x="146" y="408"/>
                </a:lnTo>
                <a:lnTo>
                  <a:pt x="166" y="412"/>
                </a:lnTo>
                <a:lnTo>
                  <a:pt x="186" y="416"/>
                </a:lnTo>
                <a:lnTo>
                  <a:pt x="208" y="416"/>
                </a:lnTo>
                <a:lnTo>
                  <a:pt x="208" y="416"/>
                </a:lnTo>
                <a:lnTo>
                  <a:pt x="228" y="416"/>
                </a:lnTo>
                <a:lnTo>
                  <a:pt x="250" y="412"/>
                </a:lnTo>
                <a:lnTo>
                  <a:pt x="268" y="408"/>
                </a:lnTo>
                <a:lnTo>
                  <a:pt x="288" y="400"/>
                </a:lnTo>
                <a:lnTo>
                  <a:pt x="306" y="392"/>
                </a:lnTo>
                <a:lnTo>
                  <a:pt x="324" y="382"/>
                </a:lnTo>
                <a:lnTo>
                  <a:pt x="340" y="370"/>
                </a:lnTo>
                <a:lnTo>
                  <a:pt x="354" y="356"/>
                </a:lnTo>
                <a:lnTo>
                  <a:pt x="368" y="342"/>
                </a:lnTo>
                <a:lnTo>
                  <a:pt x="380" y="326"/>
                </a:lnTo>
                <a:lnTo>
                  <a:pt x="390" y="307"/>
                </a:lnTo>
                <a:lnTo>
                  <a:pt x="398" y="289"/>
                </a:lnTo>
                <a:lnTo>
                  <a:pt x="406" y="271"/>
                </a:lnTo>
                <a:lnTo>
                  <a:pt x="410" y="251"/>
                </a:lnTo>
                <a:lnTo>
                  <a:pt x="414" y="229"/>
                </a:lnTo>
                <a:lnTo>
                  <a:pt x="414" y="209"/>
                </a:lnTo>
                <a:lnTo>
                  <a:pt x="414" y="209"/>
                </a:lnTo>
                <a:lnTo>
                  <a:pt x="414" y="187"/>
                </a:lnTo>
                <a:lnTo>
                  <a:pt x="410" y="167"/>
                </a:lnTo>
                <a:lnTo>
                  <a:pt x="406" y="147"/>
                </a:lnTo>
                <a:lnTo>
                  <a:pt x="398" y="129"/>
                </a:lnTo>
                <a:lnTo>
                  <a:pt x="390" y="111"/>
                </a:lnTo>
                <a:lnTo>
                  <a:pt x="380" y="92"/>
                </a:lnTo>
                <a:lnTo>
                  <a:pt x="368" y="76"/>
                </a:lnTo>
                <a:lnTo>
                  <a:pt x="354" y="62"/>
                </a:lnTo>
                <a:lnTo>
                  <a:pt x="340" y="48"/>
                </a:lnTo>
                <a:lnTo>
                  <a:pt x="324" y="36"/>
                </a:lnTo>
                <a:lnTo>
                  <a:pt x="306" y="26"/>
                </a:lnTo>
                <a:lnTo>
                  <a:pt x="288" y="18"/>
                </a:lnTo>
                <a:lnTo>
                  <a:pt x="268" y="10"/>
                </a:lnTo>
                <a:lnTo>
                  <a:pt x="250" y="6"/>
                </a:lnTo>
                <a:lnTo>
                  <a:pt x="228" y="2"/>
                </a:lnTo>
                <a:lnTo>
                  <a:pt x="208" y="0"/>
                </a:lnTo>
                <a:lnTo>
                  <a:pt x="208" y="0"/>
                </a:lnTo>
                <a:close/>
                <a:moveTo>
                  <a:pt x="138" y="111"/>
                </a:moveTo>
                <a:lnTo>
                  <a:pt x="138" y="111"/>
                </a:lnTo>
                <a:lnTo>
                  <a:pt x="142" y="100"/>
                </a:lnTo>
                <a:lnTo>
                  <a:pt x="148" y="92"/>
                </a:lnTo>
                <a:lnTo>
                  <a:pt x="154" y="84"/>
                </a:lnTo>
                <a:lnTo>
                  <a:pt x="162" y="78"/>
                </a:lnTo>
                <a:lnTo>
                  <a:pt x="162" y="78"/>
                </a:lnTo>
                <a:lnTo>
                  <a:pt x="170" y="72"/>
                </a:lnTo>
                <a:lnTo>
                  <a:pt x="178" y="68"/>
                </a:lnTo>
                <a:lnTo>
                  <a:pt x="190" y="64"/>
                </a:lnTo>
                <a:lnTo>
                  <a:pt x="202" y="62"/>
                </a:lnTo>
                <a:lnTo>
                  <a:pt x="202" y="62"/>
                </a:lnTo>
                <a:lnTo>
                  <a:pt x="214" y="62"/>
                </a:lnTo>
                <a:lnTo>
                  <a:pt x="226" y="64"/>
                </a:lnTo>
                <a:lnTo>
                  <a:pt x="238" y="68"/>
                </a:lnTo>
                <a:lnTo>
                  <a:pt x="248" y="72"/>
                </a:lnTo>
                <a:lnTo>
                  <a:pt x="256" y="80"/>
                </a:lnTo>
                <a:lnTo>
                  <a:pt x="264" y="88"/>
                </a:lnTo>
                <a:lnTo>
                  <a:pt x="270" y="96"/>
                </a:lnTo>
                <a:lnTo>
                  <a:pt x="274" y="104"/>
                </a:lnTo>
                <a:lnTo>
                  <a:pt x="274" y="104"/>
                </a:lnTo>
                <a:lnTo>
                  <a:pt x="280" y="119"/>
                </a:lnTo>
                <a:lnTo>
                  <a:pt x="282" y="137"/>
                </a:lnTo>
                <a:lnTo>
                  <a:pt x="282" y="137"/>
                </a:lnTo>
                <a:lnTo>
                  <a:pt x="280" y="149"/>
                </a:lnTo>
                <a:lnTo>
                  <a:pt x="278" y="159"/>
                </a:lnTo>
                <a:lnTo>
                  <a:pt x="274" y="169"/>
                </a:lnTo>
                <a:lnTo>
                  <a:pt x="268" y="179"/>
                </a:lnTo>
                <a:lnTo>
                  <a:pt x="262" y="187"/>
                </a:lnTo>
                <a:lnTo>
                  <a:pt x="254" y="193"/>
                </a:lnTo>
                <a:lnTo>
                  <a:pt x="238" y="203"/>
                </a:lnTo>
                <a:lnTo>
                  <a:pt x="238" y="203"/>
                </a:lnTo>
                <a:lnTo>
                  <a:pt x="222" y="209"/>
                </a:lnTo>
                <a:lnTo>
                  <a:pt x="204" y="211"/>
                </a:lnTo>
                <a:lnTo>
                  <a:pt x="188" y="209"/>
                </a:lnTo>
                <a:lnTo>
                  <a:pt x="174" y="203"/>
                </a:lnTo>
                <a:lnTo>
                  <a:pt x="160" y="193"/>
                </a:lnTo>
                <a:lnTo>
                  <a:pt x="150" y="183"/>
                </a:lnTo>
                <a:lnTo>
                  <a:pt x="142" y="171"/>
                </a:lnTo>
                <a:lnTo>
                  <a:pt x="136" y="157"/>
                </a:lnTo>
                <a:lnTo>
                  <a:pt x="136" y="157"/>
                </a:lnTo>
                <a:lnTo>
                  <a:pt x="134" y="145"/>
                </a:lnTo>
                <a:lnTo>
                  <a:pt x="134" y="133"/>
                </a:lnTo>
                <a:lnTo>
                  <a:pt x="136" y="121"/>
                </a:lnTo>
                <a:lnTo>
                  <a:pt x="138" y="111"/>
                </a:lnTo>
                <a:lnTo>
                  <a:pt x="138" y="111"/>
                </a:lnTo>
                <a:close/>
                <a:moveTo>
                  <a:pt x="284" y="247"/>
                </a:moveTo>
                <a:lnTo>
                  <a:pt x="284" y="247"/>
                </a:lnTo>
                <a:lnTo>
                  <a:pt x="270" y="255"/>
                </a:lnTo>
                <a:lnTo>
                  <a:pt x="256" y="261"/>
                </a:lnTo>
                <a:lnTo>
                  <a:pt x="240" y="265"/>
                </a:lnTo>
                <a:lnTo>
                  <a:pt x="222" y="269"/>
                </a:lnTo>
                <a:lnTo>
                  <a:pt x="222" y="269"/>
                </a:lnTo>
                <a:lnTo>
                  <a:pt x="266" y="313"/>
                </a:lnTo>
                <a:lnTo>
                  <a:pt x="266" y="313"/>
                </a:lnTo>
                <a:lnTo>
                  <a:pt x="278" y="324"/>
                </a:lnTo>
                <a:lnTo>
                  <a:pt x="282" y="332"/>
                </a:lnTo>
                <a:lnTo>
                  <a:pt x="282" y="336"/>
                </a:lnTo>
                <a:lnTo>
                  <a:pt x="282" y="340"/>
                </a:lnTo>
                <a:lnTo>
                  <a:pt x="282" y="340"/>
                </a:lnTo>
                <a:lnTo>
                  <a:pt x="280" y="348"/>
                </a:lnTo>
                <a:lnTo>
                  <a:pt x="274" y="352"/>
                </a:lnTo>
                <a:lnTo>
                  <a:pt x="266" y="356"/>
                </a:lnTo>
                <a:lnTo>
                  <a:pt x="258" y="354"/>
                </a:lnTo>
                <a:lnTo>
                  <a:pt x="258" y="354"/>
                </a:lnTo>
                <a:lnTo>
                  <a:pt x="250" y="350"/>
                </a:lnTo>
                <a:lnTo>
                  <a:pt x="244" y="344"/>
                </a:lnTo>
                <a:lnTo>
                  <a:pt x="244" y="344"/>
                </a:lnTo>
                <a:lnTo>
                  <a:pt x="214" y="313"/>
                </a:lnTo>
                <a:lnTo>
                  <a:pt x="214" y="313"/>
                </a:lnTo>
                <a:lnTo>
                  <a:pt x="208" y="307"/>
                </a:lnTo>
                <a:lnTo>
                  <a:pt x="208" y="307"/>
                </a:lnTo>
                <a:lnTo>
                  <a:pt x="206" y="309"/>
                </a:lnTo>
                <a:lnTo>
                  <a:pt x="202" y="313"/>
                </a:lnTo>
                <a:lnTo>
                  <a:pt x="202" y="313"/>
                </a:lnTo>
                <a:lnTo>
                  <a:pt x="172" y="342"/>
                </a:lnTo>
                <a:lnTo>
                  <a:pt x="172" y="342"/>
                </a:lnTo>
                <a:lnTo>
                  <a:pt x="166" y="348"/>
                </a:lnTo>
                <a:lnTo>
                  <a:pt x="160" y="354"/>
                </a:lnTo>
                <a:lnTo>
                  <a:pt x="154" y="356"/>
                </a:lnTo>
                <a:lnTo>
                  <a:pt x="148" y="356"/>
                </a:lnTo>
                <a:lnTo>
                  <a:pt x="144" y="354"/>
                </a:lnTo>
                <a:lnTo>
                  <a:pt x="144" y="354"/>
                </a:lnTo>
                <a:lnTo>
                  <a:pt x="140" y="350"/>
                </a:lnTo>
                <a:lnTo>
                  <a:pt x="136" y="346"/>
                </a:lnTo>
                <a:lnTo>
                  <a:pt x="134" y="340"/>
                </a:lnTo>
                <a:lnTo>
                  <a:pt x="134" y="332"/>
                </a:lnTo>
                <a:lnTo>
                  <a:pt x="134" y="332"/>
                </a:lnTo>
                <a:lnTo>
                  <a:pt x="136" y="328"/>
                </a:lnTo>
                <a:lnTo>
                  <a:pt x="140" y="321"/>
                </a:lnTo>
                <a:lnTo>
                  <a:pt x="148" y="313"/>
                </a:lnTo>
                <a:lnTo>
                  <a:pt x="148" y="313"/>
                </a:lnTo>
                <a:lnTo>
                  <a:pt x="194" y="269"/>
                </a:lnTo>
                <a:lnTo>
                  <a:pt x="194" y="269"/>
                </a:lnTo>
                <a:lnTo>
                  <a:pt x="172" y="265"/>
                </a:lnTo>
                <a:lnTo>
                  <a:pt x="154" y="259"/>
                </a:lnTo>
                <a:lnTo>
                  <a:pt x="154" y="259"/>
                </a:lnTo>
                <a:lnTo>
                  <a:pt x="138" y="251"/>
                </a:lnTo>
                <a:lnTo>
                  <a:pt x="126" y="241"/>
                </a:lnTo>
                <a:lnTo>
                  <a:pt x="126" y="241"/>
                </a:lnTo>
                <a:lnTo>
                  <a:pt x="122" y="237"/>
                </a:lnTo>
                <a:lnTo>
                  <a:pt x="120" y="233"/>
                </a:lnTo>
                <a:lnTo>
                  <a:pt x="120" y="233"/>
                </a:lnTo>
                <a:lnTo>
                  <a:pt x="120" y="227"/>
                </a:lnTo>
                <a:lnTo>
                  <a:pt x="120" y="223"/>
                </a:lnTo>
                <a:lnTo>
                  <a:pt x="122" y="217"/>
                </a:lnTo>
                <a:lnTo>
                  <a:pt x="126" y="215"/>
                </a:lnTo>
                <a:lnTo>
                  <a:pt x="130" y="211"/>
                </a:lnTo>
                <a:lnTo>
                  <a:pt x="136" y="211"/>
                </a:lnTo>
                <a:lnTo>
                  <a:pt x="140" y="211"/>
                </a:lnTo>
                <a:lnTo>
                  <a:pt x="146" y="211"/>
                </a:lnTo>
                <a:lnTo>
                  <a:pt x="146" y="211"/>
                </a:lnTo>
                <a:lnTo>
                  <a:pt x="154" y="215"/>
                </a:lnTo>
                <a:lnTo>
                  <a:pt x="160" y="219"/>
                </a:lnTo>
                <a:lnTo>
                  <a:pt x="160" y="219"/>
                </a:lnTo>
                <a:lnTo>
                  <a:pt x="168" y="225"/>
                </a:lnTo>
                <a:lnTo>
                  <a:pt x="180" y="229"/>
                </a:lnTo>
                <a:lnTo>
                  <a:pt x="194" y="231"/>
                </a:lnTo>
                <a:lnTo>
                  <a:pt x="208" y="233"/>
                </a:lnTo>
                <a:lnTo>
                  <a:pt x="208" y="233"/>
                </a:lnTo>
                <a:lnTo>
                  <a:pt x="222" y="231"/>
                </a:lnTo>
                <a:lnTo>
                  <a:pt x="234" y="229"/>
                </a:lnTo>
                <a:lnTo>
                  <a:pt x="246" y="225"/>
                </a:lnTo>
                <a:lnTo>
                  <a:pt x="256" y="219"/>
                </a:lnTo>
                <a:lnTo>
                  <a:pt x="256" y="219"/>
                </a:lnTo>
                <a:lnTo>
                  <a:pt x="266" y="213"/>
                </a:lnTo>
                <a:lnTo>
                  <a:pt x="272" y="211"/>
                </a:lnTo>
                <a:lnTo>
                  <a:pt x="278" y="209"/>
                </a:lnTo>
                <a:lnTo>
                  <a:pt x="278" y="209"/>
                </a:lnTo>
                <a:lnTo>
                  <a:pt x="284" y="211"/>
                </a:lnTo>
                <a:lnTo>
                  <a:pt x="290" y="215"/>
                </a:lnTo>
                <a:lnTo>
                  <a:pt x="294" y="223"/>
                </a:lnTo>
                <a:lnTo>
                  <a:pt x="296" y="229"/>
                </a:lnTo>
                <a:lnTo>
                  <a:pt x="296" y="229"/>
                </a:lnTo>
                <a:lnTo>
                  <a:pt x="294" y="235"/>
                </a:lnTo>
                <a:lnTo>
                  <a:pt x="292" y="239"/>
                </a:lnTo>
                <a:lnTo>
                  <a:pt x="284" y="247"/>
                </a:lnTo>
                <a:lnTo>
                  <a:pt x="284" y="247"/>
                </a:lnTo>
                <a:close/>
              </a:path>
            </a:pathLst>
          </a:custGeom>
          <a:solidFill>
            <a:srgbClr val="F5821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4" name="Freeform 111"/>
          <p:cNvSpPr>
            <a:spLocks noEditPoints="1"/>
          </p:cNvSpPr>
          <p:nvPr/>
        </p:nvSpPr>
        <p:spPr bwMode="auto">
          <a:xfrm>
            <a:off x="5625164" y="637449"/>
            <a:ext cx="168236" cy="169861"/>
          </a:xfrm>
          <a:custGeom>
            <a:avLst/>
            <a:gdLst>
              <a:gd name="T0" fmla="*/ 94 w 414"/>
              <a:gd name="T1" fmla="*/ 207 h 418"/>
              <a:gd name="T2" fmla="*/ 80 w 414"/>
              <a:gd name="T3" fmla="*/ 215 h 418"/>
              <a:gd name="T4" fmla="*/ 78 w 414"/>
              <a:gd name="T5" fmla="*/ 223 h 418"/>
              <a:gd name="T6" fmla="*/ 100 w 414"/>
              <a:gd name="T7" fmla="*/ 231 h 418"/>
              <a:gd name="T8" fmla="*/ 132 w 414"/>
              <a:gd name="T9" fmla="*/ 239 h 418"/>
              <a:gd name="T10" fmla="*/ 154 w 414"/>
              <a:gd name="T11" fmla="*/ 231 h 418"/>
              <a:gd name="T12" fmla="*/ 242 w 414"/>
              <a:gd name="T13" fmla="*/ 173 h 418"/>
              <a:gd name="T14" fmla="*/ 246 w 414"/>
              <a:gd name="T15" fmla="*/ 173 h 418"/>
              <a:gd name="T16" fmla="*/ 248 w 414"/>
              <a:gd name="T17" fmla="*/ 177 h 418"/>
              <a:gd name="T18" fmla="*/ 200 w 414"/>
              <a:gd name="T19" fmla="*/ 225 h 418"/>
              <a:gd name="T20" fmla="*/ 186 w 414"/>
              <a:gd name="T21" fmla="*/ 239 h 418"/>
              <a:gd name="T22" fmla="*/ 176 w 414"/>
              <a:gd name="T23" fmla="*/ 251 h 418"/>
              <a:gd name="T24" fmla="*/ 186 w 414"/>
              <a:gd name="T25" fmla="*/ 267 h 418"/>
              <a:gd name="T26" fmla="*/ 208 w 414"/>
              <a:gd name="T27" fmla="*/ 281 h 418"/>
              <a:gd name="T28" fmla="*/ 240 w 414"/>
              <a:gd name="T29" fmla="*/ 303 h 418"/>
              <a:gd name="T30" fmla="*/ 258 w 414"/>
              <a:gd name="T31" fmla="*/ 313 h 418"/>
              <a:gd name="T32" fmla="*/ 270 w 414"/>
              <a:gd name="T33" fmla="*/ 311 h 418"/>
              <a:gd name="T34" fmla="*/ 280 w 414"/>
              <a:gd name="T35" fmla="*/ 291 h 418"/>
              <a:gd name="T36" fmla="*/ 302 w 414"/>
              <a:gd name="T37" fmla="*/ 143 h 418"/>
              <a:gd name="T38" fmla="*/ 302 w 414"/>
              <a:gd name="T39" fmla="*/ 135 h 418"/>
              <a:gd name="T40" fmla="*/ 300 w 414"/>
              <a:gd name="T41" fmla="*/ 129 h 418"/>
              <a:gd name="T42" fmla="*/ 292 w 414"/>
              <a:gd name="T43" fmla="*/ 127 h 418"/>
              <a:gd name="T44" fmla="*/ 214 w 414"/>
              <a:gd name="T45" fmla="*/ 155 h 418"/>
              <a:gd name="T46" fmla="*/ 412 w 414"/>
              <a:gd name="T47" fmla="*/ 231 h 418"/>
              <a:gd name="T48" fmla="*/ 398 w 414"/>
              <a:gd name="T49" fmla="*/ 289 h 418"/>
              <a:gd name="T50" fmla="*/ 366 w 414"/>
              <a:gd name="T51" fmla="*/ 342 h 418"/>
              <a:gd name="T52" fmla="*/ 322 w 414"/>
              <a:gd name="T53" fmla="*/ 382 h 418"/>
              <a:gd name="T54" fmla="*/ 268 w 414"/>
              <a:gd name="T55" fmla="*/ 408 h 418"/>
              <a:gd name="T56" fmla="*/ 206 w 414"/>
              <a:gd name="T57" fmla="*/ 418 h 418"/>
              <a:gd name="T58" fmla="*/ 164 w 414"/>
              <a:gd name="T59" fmla="*/ 414 h 418"/>
              <a:gd name="T60" fmla="*/ 108 w 414"/>
              <a:gd name="T61" fmla="*/ 392 h 418"/>
              <a:gd name="T62" fmla="*/ 60 w 414"/>
              <a:gd name="T63" fmla="*/ 356 h 418"/>
              <a:gd name="T64" fmla="*/ 24 w 414"/>
              <a:gd name="T65" fmla="*/ 307 h 418"/>
              <a:gd name="T66" fmla="*/ 4 w 414"/>
              <a:gd name="T67" fmla="*/ 251 h 418"/>
              <a:gd name="T68" fmla="*/ 0 w 414"/>
              <a:gd name="T69" fmla="*/ 209 h 418"/>
              <a:gd name="T70" fmla="*/ 8 w 414"/>
              <a:gd name="T71" fmla="*/ 147 h 418"/>
              <a:gd name="T72" fmla="*/ 34 w 414"/>
              <a:gd name="T73" fmla="*/ 92 h 418"/>
              <a:gd name="T74" fmla="*/ 74 w 414"/>
              <a:gd name="T75" fmla="*/ 48 h 418"/>
              <a:gd name="T76" fmla="*/ 126 w 414"/>
              <a:gd name="T77" fmla="*/ 18 h 418"/>
              <a:gd name="T78" fmla="*/ 186 w 414"/>
              <a:gd name="T79" fmla="*/ 2 h 418"/>
              <a:gd name="T80" fmla="*/ 228 w 414"/>
              <a:gd name="T81" fmla="*/ 2 h 418"/>
              <a:gd name="T82" fmla="*/ 288 w 414"/>
              <a:gd name="T83" fmla="*/ 18 h 418"/>
              <a:gd name="T84" fmla="*/ 338 w 414"/>
              <a:gd name="T85" fmla="*/ 48 h 418"/>
              <a:gd name="T86" fmla="*/ 378 w 414"/>
              <a:gd name="T87" fmla="*/ 92 h 418"/>
              <a:gd name="T88" fmla="*/ 404 w 414"/>
              <a:gd name="T89" fmla="*/ 147 h 418"/>
              <a:gd name="T90" fmla="*/ 414 w 414"/>
              <a:gd name="T91" fmla="*/ 209 h 4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414" h="418">
                <a:moveTo>
                  <a:pt x="214" y="155"/>
                </a:moveTo>
                <a:lnTo>
                  <a:pt x="214" y="155"/>
                </a:lnTo>
                <a:lnTo>
                  <a:pt x="94" y="207"/>
                </a:lnTo>
                <a:lnTo>
                  <a:pt x="94" y="207"/>
                </a:lnTo>
                <a:lnTo>
                  <a:pt x="82" y="213"/>
                </a:lnTo>
                <a:lnTo>
                  <a:pt x="80" y="215"/>
                </a:lnTo>
                <a:lnTo>
                  <a:pt x="78" y="219"/>
                </a:lnTo>
                <a:lnTo>
                  <a:pt x="78" y="219"/>
                </a:lnTo>
                <a:lnTo>
                  <a:pt x="78" y="223"/>
                </a:lnTo>
                <a:lnTo>
                  <a:pt x="82" y="225"/>
                </a:lnTo>
                <a:lnTo>
                  <a:pt x="96" y="231"/>
                </a:lnTo>
                <a:lnTo>
                  <a:pt x="100" y="231"/>
                </a:lnTo>
                <a:lnTo>
                  <a:pt x="100" y="231"/>
                </a:lnTo>
                <a:lnTo>
                  <a:pt x="118" y="237"/>
                </a:lnTo>
                <a:lnTo>
                  <a:pt x="132" y="239"/>
                </a:lnTo>
                <a:lnTo>
                  <a:pt x="132" y="239"/>
                </a:lnTo>
                <a:lnTo>
                  <a:pt x="144" y="237"/>
                </a:lnTo>
                <a:lnTo>
                  <a:pt x="154" y="231"/>
                </a:lnTo>
                <a:lnTo>
                  <a:pt x="154" y="231"/>
                </a:lnTo>
                <a:lnTo>
                  <a:pt x="242" y="173"/>
                </a:lnTo>
                <a:lnTo>
                  <a:pt x="242" y="173"/>
                </a:lnTo>
                <a:lnTo>
                  <a:pt x="244" y="173"/>
                </a:lnTo>
                <a:lnTo>
                  <a:pt x="246" y="173"/>
                </a:lnTo>
                <a:lnTo>
                  <a:pt x="246" y="173"/>
                </a:lnTo>
                <a:lnTo>
                  <a:pt x="248" y="177"/>
                </a:lnTo>
                <a:lnTo>
                  <a:pt x="248" y="177"/>
                </a:lnTo>
                <a:lnTo>
                  <a:pt x="248" y="177"/>
                </a:lnTo>
                <a:lnTo>
                  <a:pt x="230" y="197"/>
                </a:lnTo>
                <a:lnTo>
                  <a:pt x="200" y="225"/>
                </a:lnTo>
                <a:lnTo>
                  <a:pt x="200" y="225"/>
                </a:lnTo>
                <a:lnTo>
                  <a:pt x="190" y="233"/>
                </a:lnTo>
                <a:lnTo>
                  <a:pt x="190" y="233"/>
                </a:lnTo>
                <a:lnTo>
                  <a:pt x="186" y="239"/>
                </a:lnTo>
                <a:lnTo>
                  <a:pt x="186" y="239"/>
                </a:lnTo>
                <a:lnTo>
                  <a:pt x="180" y="245"/>
                </a:lnTo>
                <a:lnTo>
                  <a:pt x="176" y="251"/>
                </a:lnTo>
                <a:lnTo>
                  <a:pt x="176" y="255"/>
                </a:lnTo>
                <a:lnTo>
                  <a:pt x="178" y="259"/>
                </a:lnTo>
                <a:lnTo>
                  <a:pt x="186" y="267"/>
                </a:lnTo>
                <a:lnTo>
                  <a:pt x="186" y="267"/>
                </a:lnTo>
                <a:lnTo>
                  <a:pt x="208" y="281"/>
                </a:lnTo>
                <a:lnTo>
                  <a:pt x="208" y="281"/>
                </a:lnTo>
                <a:lnTo>
                  <a:pt x="232" y="297"/>
                </a:lnTo>
                <a:lnTo>
                  <a:pt x="232" y="297"/>
                </a:lnTo>
                <a:lnTo>
                  <a:pt x="240" y="303"/>
                </a:lnTo>
                <a:lnTo>
                  <a:pt x="240" y="303"/>
                </a:lnTo>
                <a:lnTo>
                  <a:pt x="252" y="311"/>
                </a:lnTo>
                <a:lnTo>
                  <a:pt x="258" y="313"/>
                </a:lnTo>
                <a:lnTo>
                  <a:pt x="264" y="313"/>
                </a:lnTo>
                <a:lnTo>
                  <a:pt x="264" y="313"/>
                </a:lnTo>
                <a:lnTo>
                  <a:pt x="270" y="311"/>
                </a:lnTo>
                <a:lnTo>
                  <a:pt x="274" y="309"/>
                </a:lnTo>
                <a:lnTo>
                  <a:pt x="276" y="301"/>
                </a:lnTo>
                <a:lnTo>
                  <a:pt x="280" y="291"/>
                </a:lnTo>
                <a:lnTo>
                  <a:pt x="280" y="291"/>
                </a:lnTo>
                <a:lnTo>
                  <a:pt x="292" y="215"/>
                </a:lnTo>
                <a:lnTo>
                  <a:pt x="302" y="143"/>
                </a:lnTo>
                <a:lnTo>
                  <a:pt x="302" y="143"/>
                </a:lnTo>
                <a:lnTo>
                  <a:pt x="302" y="135"/>
                </a:lnTo>
                <a:lnTo>
                  <a:pt x="302" y="135"/>
                </a:lnTo>
                <a:lnTo>
                  <a:pt x="302" y="131"/>
                </a:lnTo>
                <a:lnTo>
                  <a:pt x="300" y="129"/>
                </a:lnTo>
                <a:lnTo>
                  <a:pt x="300" y="129"/>
                </a:lnTo>
                <a:lnTo>
                  <a:pt x="296" y="127"/>
                </a:lnTo>
                <a:lnTo>
                  <a:pt x="292" y="127"/>
                </a:lnTo>
                <a:lnTo>
                  <a:pt x="292" y="127"/>
                </a:lnTo>
                <a:lnTo>
                  <a:pt x="284" y="127"/>
                </a:lnTo>
                <a:lnTo>
                  <a:pt x="272" y="131"/>
                </a:lnTo>
                <a:lnTo>
                  <a:pt x="214" y="155"/>
                </a:lnTo>
                <a:close/>
                <a:moveTo>
                  <a:pt x="414" y="209"/>
                </a:moveTo>
                <a:lnTo>
                  <a:pt x="414" y="209"/>
                </a:lnTo>
                <a:lnTo>
                  <a:pt x="412" y="231"/>
                </a:lnTo>
                <a:lnTo>
                  <a:pt x="410" y="251"/>
                </a:lnTo>
                <a:lnTo>
                  <a:pt x="404" y="271"/>
                </a:lnTo>
                <a:lnTo>
                  <a:pt x="398" y="289"/>
                </a:lnTo>
                <a:lnTo>
                  <a:pt x="388" y="307"/>
                </a:lnTo>
                <a:lnTo>
                  <a:pt x="378" y="326"/>
                </a:lnTo>
                <a:lnTo>
                  <a:pt x="366" y="342"/>
                </a:lnTo>
                <a:lnTo>
                  <a:pt x="354" y="356"/>
                </a:lnTo>
                <a:lnTo>
                  <a:pt x="338" y="370"/>
                </a:lnTo>
                <a:lnTo>
                  <a:pt x="322" y="382"/>
                </a:lnTo>
                <a:lnTo>
                  <a:pt x="306" y="392"/>
                </a:lnTo>
                <a:lnTo>
                  <a:pt x="288" y="402"/>
                </a:lnTo>
                <a:lnTo>
                  <a:pt x="268" y="408"/>
                </a:lnTo>
                <a:lnTo>
                  <a:pt x="248" y="414"/>
                </a:lnTo>
                <a:lnTo>
                  <a:pt x="228" y="416"/>
                </a:lnTo>
                <a:lnTo>
                  <a:pt x="206" y="418"/>
                </a:lnTo>
                <a:lnTo>
                  <a:pt x="206" y="418"/>
                </a:lnTo>
                <a:lnTo>
                  <a:pt x="186" y="416"/>
                </a:lnTo>
                <a:lnTo>
                  <a:pt x="164" y="414"/>
                </a:lnTo>
                <a:lnTo>
                  <a:pt x="144" y="408"/>
                </a:lnTo>
                <a:lnTo>
                  <a:pt x="126" y="402"/>
                </a:lnTo>
                <a:lnTo>
                  <a:pt x="108" y="392"/>
                </a:lnTo>
                <a:lnTo>
                  <a:pt x="90" y="382"/>
                </a:lnTo>
                <a:lnTo>
                  <a:pt x="74" y="370"/>
                </a:lnTo>
                <a:lnTo>
                  <a:pt x="60" y="356"/>
                </a:lnTo>
                <a:lnTo>
                  <a:pt x="46" y="342"/>
                </a:lnTo>
                <a:lnTo>
                  <a:pt x="34" y="326"/>
                </a:lnTo>
                <a:lnTo>
                  <a:pt x="24" y="307"/>
                </a:lnTo>
                <a:lnTo>
                  <a:pt x="16" y="289"/>
                </a:lnTo>
                <a:lnTo>
                  <a:pt x="8" y="271"/>
                </a:lnTo>
                <a:lnTo>
                  <a:pt x="4" y="251"/>
                </a:lnTo>
                <a:lnTo>
                  <a:pt x="0" y="231"/>
                </a:lnTo>
                <a:lnTo>
                  <a:pt x="0" y="209"/>
                </a:lnTo>
                <a:lnTo>
                  <a:pt x="0" y="209"/>
                </a:lnTo>
                <a:lnTo>
                  <a:pt x="0" y="187"/>
                </a:lnTo>
                <a:lnTo>
                  <a:pt x="4" y="167"/>
                </a:lnTo>
                <a:lnTo>
                  <a:pt x="8" y="147"/>
                </a:lnTo>
                <a:lnTo>
                  <a:pt x="16" y="129"/>
                </a:lnTo>
                <a:lnTo>
                  <a:pt x="24" y="111"/>
                </a:lnTo>
                <a:lnTo>
                  <a:pt x="34" y="92"/>
                </a:lnTo>
                <a:lnTo>
                  <a:pt x="46" y="76"/>
                </a:lnTo>
                <a:lnTo>
                  <a:pt x="60" y="62"/>
                </a:lnTo>
                <a:lnTo>
                  <a:pt x="74" y="48"/>
                </a:lnTo>
                <a:lnTo>
                  <a:pt x="90" y="36"/>
                </a:lnTo>
                <a:lnTo>
                  <a:pt x="108" y="26"/>
                </a:lnTo>
                <a:lnTo>
                  <a:pt x="126" y="18"/>
                </a:lnTo>
                <a:lnTo>
                  <a:pt x="144" y="10"/>
                </a:lnTo>
                <a:lnTo>
                  <a:pt x="164" y="6"/>
                </a:lnTo>
                <a:lnTo>
                  <a:pt x="186" y="2"/>
                </a:lnTo>
                <a:lnTo>
                  <a:pt x="206" y="0"/>
                </a:lnTo>
                <a:lnTo>
                  <a:pt x="206" y="0"/>
                </a:lnTo>
                <a:lnTo>
                  <a:pt x="228" y="2"/>
                </a:lnTo>
                <a:lnTo>
                  <a:pt x="248" y="6"/>
                </a:lnTo>
                <a:lnTo>
                  <a:pt x="268" y="10"/>
                </a:lnTo>
                <a:lnTo>
                  <a:pt x="288" y="18"/>
                </a:lnTo>
                <a:lnTo>
                  <a:pt x="306" y="26"/>
                </a:lnTo>
                <a:lnTo>
                  <a:pt x="322" y="36"/>
                </a:lnTo>
                <a:lnTo>
                  <a:pt x="338" y="48"/>
                </a:lnTo>
                <a:lnTo>
                  <a:pt x="354" y="62"/>
                </a:lnTo>
                <a:lnTo>
                  <a:pt x="366" y="76"/>
                </a:lnTo>
                <a:lnTo>
                  <a:pt x="378" y="92"/>
                </a:lnTo>
                <a:lnTo>
                  <a:pt x="388" y="111"/>
                </a:lnTo>
                <a:lnTo>
                  <a:pt x="398" y="129"/>
                </a:lnTo>
                <a:lnTo>
                  <a:pt x="404" y="147"/>
                </a:lnTo>
                <a:lnTo>
                  <a:pt x="410" y="167"/>
                </a:lnTo>
                <a:lnTo>
                  <a:pt x="412" y="187"/>
                </a:lnTo>
                <a:lnTo>
                  <a:pt x="414" y="209"/>
                </a:lnTo>
                <a:close/>
              </a:path>
            </a:pathLst>
          </a:custGeom>
          <a:solidFill>
            <a:srgbClr val="0095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5" name="Freeform 113"/>
          <p:cNvSpPr>
            <a:spLocks/>
          </p:cNvSpPr>
          <p:nvPr/>
        </p:nvSpPr>
        <p:spPr bwMode="auto">
          <a:xfrm>
            <a:off x="6243188" y="1555409"/>
            <a:ext cx="205971" cy="207961"/>
          </a:xfrm>
          <a:custGeom>
            <a:avLst/>
            <a:gdLst>
              <a:gd name="T0" fmla="*/ 414 w 414"/>
              <a:gd name="T1" fmla="*/ 209 h 418"/>
              <a:gd name="T2" fmla="*/ 410 w 414"/>
              <a:gd name="T3" fmla="*/ 251 h 418"/>
              <a:gd name="T4" fmla="*/ 398 w 414"/>
              <a:gd name="T5" fmla="*/ 289 h 418"/>
              <a:gd name="T6" fmla="*/ 378 w 414"/>
              <a:gd name="T7" fmla="*/ 326 h 418"/>
              <a:gd name="T8" fmla="*/ 354 w 414"/>
              <a:gd name="T9" fmla="*/ 356 h 418"/>
              <a:gd name="T10" fmla="*/ 322 w 414"/>
              <a:gd name="T11" fmla="*/ 382 h 418"/>
              <a:gd name="T12" fmla="*/ 288 w 414"/>
              <a:gd name="T13" fmla="*/ 402 h 418"/>
              <a:gd name="T14" fmla="*/ 248 w 414"/>
              <a:gd name="T15" fmla="*/ 414 h 418"/>
              <a:gd name="T16" fmla="*/ 206 w 414"/>
              <a:gd name="T17" fmla="*/ 418 h 418"/>
              <a:gd name="T18" fmla="*/ 186 w 414"/>
              <a:gd name="T19" fmla="*/ 416 h 418"/>
              <a:gd name="T20" fmla="*/ 144 w 414"/>
              <a:gd name="T21" fmla="*/ 408 h 418"/>
              <a:gd name="T22" fmla="*/ 108 w 414"/>
              <a:gd name="T23" fmla="*/ 392 h 418"/>
              <a:gd name="T24" fmla="*/ 74 w 414"/>
              <a:gd name="T25" fmla="*/ 370 h 418"/>
              <a:gd name="T26" fmla="*/ 46 w 414"/>
              <a:gd name="T27" fmla="*/ 342 h 418"/>
              <a:gd name="T28" fmla="*/ 24 w 414"/>
              <a:gd name="T29" fmla="*/ 307 h 418"/>
              <a:gd name="T30" fmla="*/ 8 w 414"/>
              <a:gd name="T31" fmla="*/ 271 h 418"/>
              <a:gd name="T32" fmla="*/ 0 w 414"/>
              <a:gd name="T33" fmla="*/ 231 h 418"/>
              <a:gd name="T34" fmla="*/ 0 w 414"/>
              <a:gd name="T35" fmla="*/ 209 h 418"/>
              <a:gd name="T36" fmla="*/ 4 w 414"/>
              <a:gd name="T37" fmla="*/ 167 h 418"/>
              <a:gd name="T38" fmla="*/ 16 w 414"/>
              <a:gd name="T39" fmla="*/ 129 h 418"/>
              <a:gd name="T40" fmla="*/ 34 w 414"/>
              <a:gd name="T41" fmla="*/ 92 h 418"/>
              <a:gd name="T42" fmla="*/ 60 w 414"/>
              <a:gd name="T43" fmla="*/ 62 h 418"/>
              <a:gd name="T44" fmla="*/ 90 w 414"/>
              <a:gd name="T45" fmla="*/ 36 h 418"/>
              <a:gd name="T46" fmla="*/ 126 w 414"/>
              <a:gd name="T47" fmla="*/ 18 h 418"/>
              <a:gd name="T48" fmla="*/ 164 w 414"/>
              <a:gd name="T49" fmla="*/ 6 h 418"/>
              <a:gd name="T50" fmla="*/ 206 w 414"/>
              <a:gd name="T51" fmla="*/ 0 h 418"/>
              <a:gd name="T52" fmla="*/ 228 w 414"/>
              <a:gd name="T53" fmla="*/ 2 h 418"/>
              <a:gd name="T54" fmla="*/ 268 w 414"/>
              <a:gd name="T55" fmla="*/ 10 h 418"/>
              <a:gd name="T56" fmla="*/ 306 w 414"/>
              <a:gd name="T57" fmla="*/ 26 h 418"/>
              <a:gd name="T58" fmla="*/ 338 w 414"/>
              <a:gd name="T59" fmla="*/ 48 h 418"/>
              <a:gd name="T60" fmla="*/ 366 w 414"/>
              <a:gd name="T61" fmla="*/ 76 h 418"/>
              <a:gd name="T62" fmla="*/ 388 w 414"/>
              <a:gd name="T63" fmla="*/ 111 h 418"/>
              <a:gd name="T64" fmla="*/ 404 w 414"/>
              <a:gd name="T65" fmla="*/ 147 h 418"/>
              <a:gd name="T66" fmla="*/ 412 w 414"/>
              <a:gd name="T67" fmla="*/ 187 h 4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14" h="418">
                <a:moveTo>
                  <a:pt x="414" y="209"/>
                </a:moveTo>
                <a:lnTo>
                  <a:pt x="414" y="209"/>
                </a:lnTo>
                <a:lnTo>
                  <a:pt x="412" y="231"/>
                </a:lnTo>
                <a:lnTo>
                  <a:pt x="410" y="251"/>
                </a:lnTo>
                <a:lnTo>
                  <a:pt x="404" y="271"/>
                </a:lnTo>
                <a:lnTo>
                  <a:pt x="398" y="289"/>
                </a:lnTo>
                <a:lnTo>
                  <a:pt x="388" y="307"/>
                </a:lnTo>
                <a:lnTo>
                  <a:pt x="378" y="326"/>
                </a:lnTo>
                <a:lnTo>
                  <a:pt x="366" y="342"/>
                </a:lnTo>
                <a:lnTo>
                  <a:pt x="354" y="356"/>
                </a:lnTo>
                <a:lnTo>
                  <a:pt x="338" y="370"/>
                </a:lnTo>
                <a:lnTo>
                  <a:pt x="322" y="382"/>
                </a:lnTo>
                <a:lnTo>
                  <a:pt x="306" y="392"/>
                </a:lnTo>
                <a:lnTo>
                  <a:pt x="288" y="402"/>
                </a:lnTo>
                <a:lnTo>
                  <a:pt x="268" y="408"/>
                </a:lnTo>
                <a:lnTo>
                  <a:pt x="248" y="414"/>
                </a:lnTo>
                <a:lnTo>
                  <a:pt x="228" y="416"/>
                </a:lnTo>
                <a:lnTo>
                  <a:pt x="206" y="418"/>
                </a:lnTo>
                <a:lnTo>
                  <a:pt x="206" y="418"/>
                </a:lnTo>
                <a:lnTo>
                  <a:pt x="186" y="416"/>
                </a:lnTo>
                <a:lnTo>
                  <a:pt x="164" y="414"/>
                </a:lnTo>
                <a:lnTo>
                  <a:pt x="144" y="408"/>
                </a:lnTo>
                <a:lnTo>
                  <a:pt x="126" y="402"/>
                </a:lnTo>
                <a:lnTo>
                  <a:pt x="108" y="392"/>
                </a:lnTo>
                <a:lnTo>
                  <a:pt x="90" y="382"/>
                </a:lnTo>
                <a:lnTo>
                  <a:pt x="74" y="370"/>
                </a:lnTo>
                <a:lnTo>
                  <a:pt x="60" y="356"/>
                </a:lnTo>
                <a:lnTo>
                  <a:pt x="46" y="342"/>
                </a:lnTo>
                <a:lnTo>
                  <a:pt x="34" y="326"/>
                </a:lnTo>
                <a:lnTo>
                  <a:pt x="24" y="307"/>
                </a:lnTo>
                <a:lnTo>
                  <a:pt x="16" y="289"/>
                </a:lnTo>
                <a:lnTo>
                  <a:pt x="8" y="271"/>
                </a:lnTo>
                <a:lnTo>
                  <a:pt x="4" y="251"/>
                </a:lnTo>
                <a:lnTo>
                  <a:pt x="0" y="231"/>
                </a:lnTo>
                <a:lnTo>
                  <a:pt x="0" y="209"/>
                </a:lnTo>
                <a:lnTo>
                  <a:pt x="0" y="209"/>
                </a:lnTo>
                <a:lnTo>
                  <a:pt x="0" y="187"/>
                </a:lnTo>
                <a:lnTo>
                  <a:pt x="4" y="167"/>
                </a:lnTo>
                <a:lnTo>
                  <a:pt x="8" y="147"/>
                </a:lnTo>
                <a:lnTo>
                  <a:pt x="16" y="129"/>
                </a:lnTo>
                <a:lnTo>
                  <a:pt x="24" y="111"/>
                </a:lnTo>
                <a:lnTo>
                  <a:pt x="34" y="92"/>
                </a:lnTo>
                <a:lnTo>
                  <a:pt x="46" y="76"/>
                </a:lnTo>
                <a:lnTo>
                  <a:pt x="60" y="62"/>
                </a:lnTo>
                <a:lnTo>
                  <a:pt x="74" y="48"/>
                </a:lnTo>
                <a:lnTo>
                  <a:pt x="90" y="36"/>
                </a:lnTo>
                <a:lnTo>
                  <a:pt x="108" y="26"/>
                </a:lnTo>
                <a:lnTo>
                  <a:pt x="126" y="18"/>
                </a:lnTo>
                <a:lnTo>
                  <a:pt x="144" y="10"/>
                </a:lnTo>
                <a:lnTo>
                  <a:pt x="164" y="6"/>
                </a:lnTo>
                <a:lnTo>
                  <a:pt x="186" y="2"/>
                </a:lnTo>
                <a:lnTo>
                  <a:pt x="206" y="0"/>
                </a:lnTo>
                <a:lnTo>
                  <a:pt x="206" y="0"/>
                </a:lnTo>
                <a:lnTo>
                  <a:pt x="228" y="2"/>
                </a:lnTo>
                <a:lnTo>
                  <a:pt x="248" y="6"/>
                </a:lnTo>
                <a:lnTo>
                  <a:pt x="268" y="10"/>
                </a:lnTo>
                <a:lnTo>
                  <a:pt x="288" y="18"/>
                </a:lnTo>
                <a:lnTo>
                  <a:pt x="306" y="26"/>
                </a:lnTo>
                <a:lnTo>
                  <a:pt x="322" y="36"/>
                </a:lnTo>
                <a:lnTo>
                  <a:pt x="338" y="48"/>
                </a:lnTo>
                <a:lnTo>
                  <a:pt x="354" y="62"/>
                </a:lnTo>
                <a:lnTo>
                  <a:pt x="366" y="76"/>
                </a:lnTo>
                <a:lnTo>
                  <a:pt x="378" y="92"/>
                </a:lnTo>
                <a:lnTo>
                  <a:pt x="388" y="111"/>
                </a:lnTo>
                <a:lnTo>
                  <a:pt x="398" y="129"/>
                </a:lnTo>
                <a:lnTo>
                  <a:pt x="404" y="147"/>
                </a:lnTo>
                <a:lnTo>
                  <a:pt x="410" y="167"/>
                </a:lnTo>
                <a:lnTo>
                  <a:pt x="412" y="187"/>
                </a:lnTo>
                <a:lnTo>
                  <a:pt x="414" y="209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6" name="Freeform 114"/>
          <p:cNvSpPr>
            <a:spLocks noEditPoints="1"/>
          </p:cNvSpPr>
          <p:nvPr/>
        </p:nvSpPr>
        <p:spPr bwMode="auto">
          <a:xfrm>
            <a:off x="466718" y="658556"/>
            <a:ext cx="168235" cy="169048"/>
          </a:xfrm>
          <a:custGeom>
            <a:avLst/>
            <a:gdLst>
              <a:gd name="T0" fmla="*/ 256 w 414"/>
              <a:gd name="T1" fmla="*/ 412 h 416"/>
              <a:gd name="T2" fmla="*/ 342 w 414"/>
              <a:gd name="T3" fmla="*/ 366 h 416"/>
              <a:gd name="T4" fmla="*/ 398 w 414"/>
              <a:gd name="T5" fmla="*/ 287 h 416"/>
              <a:gd name="T6" fmla="*/ 414 w 414"/>
              <a:gd name="T7" fmla="*/ 209 h 416"/>
              <a:gd name="T8" fmla="*/ 390 w 414"/>
              <a:gd name="T9" fmla="*/ 113 h 416"/>
              <a:gd name="T10" fmla="*/ 328 w 414"/>
              <a:gd name="T11" fmla="*/ 40 h 416"/>
              <a:gd name="T12" fmla="*/ 236 w 414"/>
              <a:gd name="T13" fmla="*/ 2 h 416"/>
              <a:gd name="T14" fmla="*/ 196 w 414"/>
              <a:gd name="T15" fmla="*/ 2 h 416"/>
              <a:gd name="T16" fmla="*/ 102 w 414"/>
              <a:gd name="T17" fmla="*/ 30 h 416"/>
              <a:gd name="T18" fmla="*/ 32 w 414"/>
              <a:gd name="T19" fmla="*/ 96 h 416"/>
              <a:gd name="T20" fmla="*/ 0 w 414"/>
              <a:gd name="T21" fmla="*/ 189 h 416"/>
              <a:gd name="T22" fmla="*/ 8 w 414"/>
              <a:gd name="T23" fmla="*/ 269 h 416"/>
              <a:gd name="T24" fmla="*/ 56 w 414"/>
              <a:gd name="T25" fmla="*/ 352 h 416"/>
              <a:gd name="T26" fmla="*/ 136 w 414"/>
              <a:gd name="T27" fmla="*/ 404 h 416"/>
              <a:gd name="T28" fmla="*/ 70 w 414"/>
              <a:gd name="T29" fmla="*/ 344 h 416"/>
              <a:gd name="T30" fmla="*/ 124 w 414"/>
              <a:gd name="T31" fmla="*/ 342 h 416"/>
              <a:gd name="T32" fmla="*/ 144 w 414"/>
              <a:gd name="T33" fmla="*/ 390 h 416"/>
              <a:gd name="T34" fmla="*/ 198 w 414"/>
              <a:gd name="T35" fmla="*/ 398 h 416"/>
              <a:gd name="T36" fmla="*/ 128 w 414"/>
              <a:gd name="T37" fmla="*/ 313 h 416"/>
              <a:gd name="T38" fmla="*/ 198 w 414"/>
              <a:gd name="T39" fmla="*/ 299 h 416"/>
              <a:gd name="T40" fmla="*/ 160 w 414"/>
              <a:gd name="T41" fmla="*/ 287 h 416"/>
              <a:gd name="T42" fmla="*/ 110 w 414"/>
              <a:gd name="T43" fmla="*/ 261 h 416"/>
              <a:gd name="T44" fmla="*/ 198 w 414"/>
              <a:gd name="T45" fmla="*/ 207 h 416"/>
              <a:gd name="T46" fmla="*/ 112 w 414"/>
              <a:gd name="T47" fmla="*/ 149 h 416"/>
              <a:gd name="T48" fmla="*/ 178 w 414"/>
              <a:gd name="T49" fmla="*/ 147 h 416"/>
              <a:gd name="T50" fmla="*/ 258 w 414"/>
              <a:gd name="T51" fmla="*/ 380 h 416"/>
              <a:gd name="T52" fmla="*/ 324 w 414"/>
              <a:gd name="T53" fmla="*/ 328 h 416"/>
              <a:gd name="T54" fmla="*/ 310 w 414"/>
              <a:gd name="T55" fmla="*/ 370 h 416"/>
              <a:gd name="T56" fmla="*/ 238 w 414"/>
              <a:gd name="T57" fmla="*/ 398 h 416"/>
              <a:gd name="T58" fmla="*/ 306 w 414"/>
              <a:gd name="T59" fmla="*/ 301 h 416"/>
              <a:gd name="T60" fmla="*/ 322 w 414"/>
              <a:gd name="T61" fmla="*/ 223 h 416"/>
              <a:gd name="T62" fmla="*/ 372 w 414"/>
              <a:gd name="T63" fmla="*/ 305 h 416"/>
              <a:gd name="T64" fmla="*/ 378 w 414"/>
              <a:gd name="T65" fmla="*/ 123 h 416"/>
              <a:gd name="T66" fmla="*/ 322 w 414"/>
              <a:gd name="T67" fmla="*/ 207 h 416"/>
              <a:gd name="T68" fmla="*/ 310 w 414"/>
              <a:gd name="T69" fmla="*/ 127 h 416"/>
              <a:gd name="T70" fmla="*/ 352 w 414"/>
              <a:gd name="T71" fmla="*/ 84 h 416"/>
              <a:gd name="T72" fmla="*/ 276 w 414"/>
              <a:gd name="T73" fmla="*/ 62 h 416"/>
              <a:gd name="T74" fmla="*/ 270 w 414"/>
              <a:gd name="T75" fmla="*/ 28 h 416"/>
              <a:gd name="T76" fmla="*/ 340 w 414"/>
              <a:gd name="T77" fmla="*/ 72 h 416"/>
              <a:gd name="T78" fmla="*/ 238 w 414"/>
              <a:gd name="T79" fmla="*/ 42 h 416"/>
              <a:gd name="T80" fmla="*/ 272 w 414"/>
              <a:gd name="T81" fmla="*/ 125 h 416"/>
              <a:gd name="T82" fmla="*/ 214 w 414"/>
              <a:gd name="T83" fmla="*/ 149 h 416"/>
              <a:gd name="T84" fmla="*/ 294 w 414"/>
              <a:gd name="T85" fmla="*/ 133 h 416"/>
              <a:gd name="T86" fmla="*/ 306 w 414"/>
              <a:gd name="T87" fmla="*/ 207 h 416"/>
              <a:gd name="T88" fmla="*/ 306 w 414"/>
              <a:gd name="T89" fmla="*/ 223 h 416"/>
              <a:gd name="T90" fmla="*/ 290 w 414"/>
              <a:gd name="T91" fmla="*/ 295 h 416"/>
              <a:gd name="T92" fmla="*/ 214 w 414"/>
              <a:gd name="T93" fmla="*/ 223 h 416"/>
              <a:gd name="T94" fmla="*/ 268 w 414"/>
              <a:gd name="T95" fmla="*/ 305 h 416"/>
              <a:gd name="T96" fmla="*/ 236 w 414"/>
              <a:gd name="T97" fmla="*/ 378 h 416"/>
              <a:gd name="T98" fmla="*/ 198 w 414"/>
              <a:gd name="T99" fmla="*/ 133 h 416"/>
              <a:gd name="T100" fmla="*/ 122 w 414"/>
              <a:gd name="T101" fmla="*/ 117 h 416"/>
              <a:gd name="T102" fmla="*/ 198 w 414"/>
              <a:gd name="T103" fmla="*/ 18 h 416"/>
              <a:gd name="T104" fmla="*/ 120 w 414"/>
              <a:gd name="T105" fmla="*/ 84 h 416"/>
              <a:gd name="T106" fmla="*/ 64 w 414"/>
              <a:gd name="T107" fmla="*/ 82 h 416"/>
              <a:gd name="T108" fmla="*/ 126 w 414"/>
              <a:gd name="T109" fmla="*/ 34 h 416"/>
              <a:gd name="T110" fmla="*/ 54 w 414"/>
              <a:gd name="T111" fmla="*/ 94 h 416"/>
              <a:gd name="T112" fmla="*/ 96 w 414"/>
              <a:gd name="T113" fmla="*/ 145 h 416"/>
              <a:gd name="T114" fmla="*/ 16 w 414"/>
              <a:gd name="T115" fmla="*/ 207 h 416"/>
              <a:gd name="T116" fmla="*/ 30 w 414"/>
              <a:gd name="T117" fmla="*/ 135 h 416"/>
              <a:gd name="T118" fmla="*/ 16 w 414"/>
              <a:gd name="T119" fmla="*/ 223 h 416"/>
              <a:gd name="T120" fmla="*/ 100 w 414"/>
              <a:gd name="T121" fmla="*/ 285 h 416"/>
              <a:gd name="T122" fmla="*/ 60 w 414"/>
              <a:gd name="T123" fmla="*/ 332 h 416"/>
              <a:gd name="T124" fmla="*/ 16 w 414"/>
              <a:gd name="T125" fmla="*/ 223 h 4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14" h="416">
                <a:moveTo>
                  <a:pt x="196" y="416"/>
                </a:moveTo>
                <a:lnTo>
                  <a:pt x="216" y="416"/>
                </a:lnTo>
                <a:lnTo>
                  <a:pt x="216" y="416"/>
                </a:lnTo>
                <a:lnTo>
                  <a:pt x="236" y="414"/>
                </a:lnTo>
                <a:lnTo>
                  <a:pt x="256" y="412"/>
                </a:lnTo>
                <a:lnTo>
                  <a:pt x="276" y="406"/>
                </a:lnTo>
                <a:lnTo>
                  <a:pt x="294" y="398"/>
                </a:lnTo>
                <a:lnTo>
                  <a:pt x="310" y="390"/>
                </a:lnTo>
                <a:lnTo>
                  <a:pt x="328" y="378"/>
                </a:lnTo>
                <a:lnTo>
                  <a:pt x="342" y="366"/>
                </a:lnTo>
                <a:lnTo>
                  <a:pt x="356" y="354"/>
                </a:lnTo>
                <a:lnTo>
                  <a:pt x="370" y="338"/>
                </a:lnTo>
                <a:lnTo>
                  <a:pt x="380" y="324"/>
                </a:lnTo>
                <a:lnTo>
                  <a:pt x="390" y="305"/>
                </a:lnTo>
                <a:lnTo>
                  <a:pt x="398" y="287"/>
                </a:lnTo>
                <a:lnTo>
                  <a:pt x="406" y="269"/>
                </a:lnTo>
                <a:lnTo>
                  <a:pt x="410" y="249"/>
                </a:lnTo>
                <a:lnTo>
                  <a:pt x="412" y="229"/>
                </a:lnTo>
                <a:lnTo>
                  <a:pt x="414" y="209"/>
                </a:lnTo>
                <a:lnTo>
                  <a:pt x="414" y="209"/>
                </a:lnTo>
                <a:lnTo>
                  <a:pt x="412" y="189"/>
                </a:lnTo>
                <a:lnTo>
                  <a:pt x="410" y="169"/>
                </a:lnTo>
                <a:lnTo>
                  <a:pt x="406" y="149"/>
                </a:lnTo>
                <a:lnTo>
                  <a:pt x="398" y="131"/>
                </a:lnTo>
                <a:lnTo>
                  <a:pt x="390" y="113"/>
                </a:lnTo>
                <a:lnTo>
                  <a:pt x="380" y="94"/>
                </a:lnTo>
                <a:lnTo>
                  <a:pt x="370" y="78"/>
                </a:lnTo>
                <a:lnTo>
                  <a:pt x="356" y="64"/>
                </a:lnTo>
                <a:lnTo>
                  <a:pt x="342" y="52"/>
                </a:lnTo>
                <a:lnTo>
                  <a:pt x="328" y="40"/>
                </a:lnTo>
                <a:lnTo>
                  <a:pt x="310" y="28"/>
                </a:lnTo>
                <a:lnTo>
                  <a:pt x="294" y="20"/>
                </a:lnTo>
                <a:lnTo>
                  <a:pt x="276" y="12"/>
                </a:lnTo>
                <a:lnTo>
                  <a:pt x="256" y="6"/>
                </a:lnTo>
                <a:lnTo>
                  <a:pt x="236" y="2"/>
                </a:lnTo>
                <a:lnTo>
                  <a:pt x="216" y="2"/>
                </a:lnTo>
                <a:lnTo>
                  <a:pt x="196" y="0"/>
                </a:lnTo>
                <a:lnTo>
                  <a:pt x="196" y="0"/>
                </a:lnTo>
                <a:lnTo>
                  <a:pt x="196" y="2"/>
                </a:lnTo>
                <a:lnTo>
                  <a:pt x="196" y="2"/>
                </a:lnTo>
                <a:lnTo>
                  <a:pt x="176" y="4"/>
                </a:lnTo>
                <a:lnTo>
                  <a:pt x="156" y="8"/>
                </a:lnTo>
                <a:lnTo>
                  <a:pt x="136" y="12"/>
                </a:lnTo>
                <a:lnTo>
                  <a:pt x="118" y="20"/>
                </a:lnTo>
                <a:lnTo>
                  <a:pt x="102" y="30"/>
                </a:lnTo>
                <a:lnTo>
                  <a:pt x="86" y="40"/>
                </a:lnTo>
                <a:lnTo>
                  <a:pt x="70" y="52"/>
                </a:lnTo>
                <a:lnTo>
                  <a:pt x="56" y="66"/>
                </a:lnTo>
                <a:lnTo>
                  <a:pt x="44" y="80"/>
                </a:lnTo>
                <a:lnTo>
                  <a:pt x="32" y="96"/>
                </a:lnTo>
                <a:lnTo>
                  <a:pt x="22" y="113"/>
                </a:lnTo>
                <a:lnTo>
                  <a:pt x="14" y="131"/>
                </a:lnTo>
                <a:lnTo>
                  <a:pt x="8" y="149"/>
                </a:lnTo>
                <a:lnTo>
                  <a:pt x="4" y="169"/>
                </a:lnTo>
                <a:lnTo>
                  <a:pt x="0" y="189"/>
                </a:lnTo>
                <a:lnTo>
                  <a:pt x="0" y="209"/>
                </a:lnTo>
                <a:lnTo>
                  <a:pt x="0" y="209"/>
                </a:lnTo>
                <a:lnTo>
                  <a:pt x="0" y="229"/>
                </a:lnTo>
                <a:lnTo>
                  <a:pt x="4" y="249"/>
                </a:lnTo>
                <a:lnTo>
                  <a:pt x="8" y="269"/>
                </a:lnTo>
                <a:lnTo>
                  <a:pt x="14" y="287"/>
                </a:lnTo>
                <a:lnTo>
                  <a:pt x="22" y="305"/>
                </a:lnTo>
                <a:lnTo>
                  <a:pt x="32" y="321"/>
                </a:lnTo>
                <a:lnTo>
                  <a:pt x="44" y="338"/>
                </a:lnTo>
                <a:lnTo>
                  <a:pt x="56" y="352"/>
                </a:lnTo>
                <a:lnTo>
                  <a:pt x="70" y="366"/>
                </a:lnTo>
                <a:lnTo>
                  <a:pt x="86" y="378"/>
                </a:lnTo>
                <a:lnTo>
                  <a:pt x="102" y="388"/>
                </a:lnTo>
                <a:lnTo>
                  <a:pt x="118" y="398"/>
                </a:lnTo>
                <a:lnTo>
                  <a:pt x="136" y="404"/>
                </a:lnTo>
                <a:lnTo>
                  <a:pt x="156" y="410"/>
                </a:lnTo>
                <a:lnTo>
                  <a:pt x="176" y="414"/>
                </a:lnTo>
                <a:lnTo>
                  <a:pt x="196" y="416"/>
                </a:lnTo>
                <a:lnTo>
                  <a:pt x="196" y="416"/>
                </a:lnTo>
                <a:close/>
                <a:moveTo>
                  <a:pt x="70" y="344"/>
                </a:moveTo>
                <a:lnTo>
                  <a:pt x="70" y="344"/>
                </a:lnTo>
                <a:lnTo>
                  <a:pt x="90" y="330"/>
                </a:lnTo>
                <a:lnTo>
                  <a:pt x="112" y="319"/>
                </a:lnTo>
                <a:lnTo>
                  <a:pt x="112" y="319"/>
                </a:lnTo>
                <a:lnTo>
                  <a:pt x="124" y="342"/>
                </a:lnTo>
                <a:lnTo>
                  <a:pt x="138" y="362"/>
                </a:lnTo>
                <a:lnTo>
                  <a:pt x="154" y="380"/>
                </a:lnTo>
                <a:lnTo>
                  <a:pt x="172" y="398"/>
                </a:lnTo>
                <a:lnTo>
                  <a:pt x="172" y="398"/>
                </a:lnTo>
                <a:lnTo>
                  <a:pt x="144" y="390"/>
                </a:lnTo>
                <a:lnTo>
                  <a:pt x="118" y="378"/>
                </a:lnTo>
                <a:lnTo>
                  <a:pt x="92" y="364"/>
                </a:lnTo>
                <a:lnTo>
                  <a:pt x="70" y="344"/>
                </a:lnTo>
                <a:lnTo>
                  <a:pt x="70" y="344"/>
                </a:lnTo>
                <a:close/>
                <a:moveTo>
                  <a:pt x="198" y="398"/>
                </a:moveTo>
                <a:lnTo>
                  <a:pt x="198" y="398"/>
                </a:lnTo>
                <a:lnTo>
                  <a:pt x="178" y="380"/>
                </a:lnTo>
                <a:lnTo>
                  <a:pt x="158" y="360"/>
                </a:lnTo>
                <a:lnTo>
                  <a:pt x="142" y="338"/>
                </a:lnTo>
                <a:lnTo>
                  <a:pt x="128" y="313"/>
                </a:lnTo>
                <a:lnTo>
                  <a:pt x="128" y="313"/>
                </a:lnTo>
                <a:lnTo>
                  <a:pt x="146" y="307"/>
                </a:lnTo>
                <a:lnTo>
                  <a:pt x="162" y="303"/>
                </a:lnTo>
                <a:lnTo>
                  <a:pt x="180" y="299"/>
                </a:lnTo>
                <a:lnTo>
                  <a:pt x="198" y="299"/>
                </a:lnTo>
                <a:lnTo>
                  <a:pt x="198" y="398"/>
                </a:lnTo>
                <a:close/>
                <a:moveTo>
                  <a:pt x="198" y="283"/>
                </a:moveTo>
                <a:lnTo>
                  <a:pt x="198" y="283"/>
                </a:lnTo>
                <a:lnTo>
                  <a:pt x="178" y="283"/>
                </a:lnTo>
                <a:lnTo>
                  <a:pt x="160" y="287"/>
                </a:lnTo>
                <a:lnTo>
                  <a:pt x="140" y="291"/>
                </a:lnTo>
                <a:lnTo>
                  <a:pt x="122" y="297"/>
                </a:lnTo>
                <a:lnTo>
                  <a:pt x="122" y="297"/>
                </a:lnTo>
                <a:lnTo>
                  <a:pt x="114" y="279"/>
                </a:lnTo>
                <a:lnTo>
                  <a:pt x="110" y="261"/>
                </a:lnTo>
                <a:lnTo>
                  <a:pt x="106" y="243"/>
                </a:lnTo>
                <a:lnTo>
                  <a:pt x="104" y="223"/>
                </a:lnTo>
                <a:lnTo>
                  <a:pt x="198" y="223"/>
                </a:lnTo>
                <a:lnTo>
                  <a:pt x="198" y="283"/>
                </a:lnTo>
                <a:close/>
                <a:moveTo>
                  <a:pt x="198" y="207"/>
                </a:moveTo>
                <a:lnTo>
                  <a:pt x="104" y="207"/>
                </a:lnTo>
                <a:lnTo>
                  <a:pt x="104" y="207"/>
                </a:lnTo>
                <a:lnTo>
                  <a:pt x="106" y="189"/>
                </a:lnTo>
                <a:lnTo>
                  <a:pt x="108" y="169"/>
                </a:lnTo>
                <a:lnTo>
                  <a:pt x="112" y="149"/>
                </a:lnTo>
                <a:lnTo>
                  <a:pt x="118" y="131"/>
                </a:lnTo>
                <a:lnTo>
                  <a:pt x="118" y="131"/>
                </a:lnTo>
                <a:lnTo>
                  <a:pt x="136" y="137"/>
                </a:lnTo>
                <a:lnTo>
                  <a:pt x="158" y="143"/>
                </a:lnTo>
                <a:lnTo>
                  <a:pt x="178" y="147"/>
                </a:lnTo>
                <a:lnTo>
                  <a:pt x="198" y="149"/>
                </a:lnTo>
                <a:lnTo>
                  <a:pt x="198" y="207"/>
                </a:lnTo>
                <a:close/>
                <a:moveTo>
                  <a:pt x="238" y="398"/>
                </a:moveTo>
                <a:lnTo>
                  <a:pt x="238" y="398"/>
                </a:lnTo>
                <a:lnTo>
                  <a:pt x="258" y="380"/>
                </a:lnTo>
                <a:lnTo>
                  <a:pt x="274" y="360"/>
                </a:lnTo>
                <a:lnTo>
                  <a:pt x="288" y="340"/>
                </a:lnTo>
                <a:lnTo>
                  <a:pt x="300" y="315"/>
                </a:lnTo>
                <a:lnTo>
                  <a:pt x="300" y="315"/>
                </a:lnTo>
                <a:lnTo>
                  <a:pt x="324" y="328"/>
                </a:lnTo>
                <a:lnTo>
                  <a:pt x="346" y="342"/>
                </a:lnTo>
                <a:lnTo>
                  <a:pt x="346" y="342"/>
                </a:lnTo>
                <a:lnTo>
                  <a:pt x="334" y="352"/>
                </a:lnTo>
                <a:lnTo>
                  <a:pt x="322" y="362"/>
                </a:lnTo>
                <a:lnTo>
                  <a:pt x="310" y="370"/>
                </a:lnTo>
                <a:lnTo>
                  <a:pt x="296" y="378"/>
                </a:lnTo>
                <a:lnTo>
                  <a:pt x="282" y="386"/>
                </a:lnTo>
                <a:lnTo>
                  <a:pt x="268" y="390"/>
                </a:lnTo>
                <a:lnTo>
                  <a:pt x="254" y="396"/>
                </a:lnTo>
                <a:lnTo>
                  <a:pt x="238" y="398"/>
                </a:lnTo>
                <a:lnTo>
                  <a:pt x="238" y="398"/>
                </a:lnTo>
                <a:close/>
                <a:moveTo>
                  <a:pt x="356" y="330"/>
                </a:moveTo>
                <a:lnTo>
                  <a:pt x="356" y="330"/>
                </a:lnTo>
                <a:lnTo>
                  <a:pt x="332" y="313"/>
                </a:lnTo>
                <a:lnTo>
                  <a:pt x="306" y="301"/>
                </a:lnTo>
                <a:lnTo>
                  <a:pt x="306" y="301"/>
                </a:lnTo>
                <a:lnTo>
                  <a:pt x="312" y="283"/>
                </a:lnTo>
                <a:lnTo>
                  <a:pt x="318" y="263"/>
                </a:lnTo>
                <a:lnTo>
                  <a:pt x="320" y="243"/>
                </a:lnTo>
                <a:lnTo>
                  <a:pt x="322" y="223"/>
                </a:lnTo>
                <a:lnTo>
                  <a:pt x="398" y="223"/>
                </a:lnTo>
                <a:lnTo>
                  <a:pt x="398" y="223"/>
                </a:lnTo>
                <a:lnTo>
                  <a:pt x="392" y="251"/>
                </a:lnTo>
                <a:lnTo>
                  <a:pt x="384" y="279"/>
                </a:lnTo>
                <a:lnTo>
                  <a:pt x="372" y="305"/>
                </a:lnTo>
                <a:lnTo>
                  <a:pt x="356" y="330"/>
                </a:lnTo>
                <a:lnTo>
                  <a:pt x="356" y="330"/>
                </a:lnTo>
                <a:close/>
                <a:moveTo>
                  <a:pt x="362" y="96"/>
                </a:moveTo>
                <a:lnTo>
                  <a:pt x="362" y="96"/>
                </a:lnTo>
                <a:lnTo>
                  <a:pt x="378" y="123"/>
                </a:lnTo>
                <a:lnTo>
                  <a:pt x="388" y="149"/>
                </a:lnTo>
                <a:lnTo>
                  <a:pt x="396" y="179"/>
                </a:lnTo>
                <a:lnTo>
                  <a:pt x="398" y="207"/>
                </a:lnTo>
                <a:lnTo>
                  <a:pt x="322" y="207"/>
                </a:lnTo>
                <a:lnTo>
                  <a:pt x="322" y="207"/>
                </a:lnTo>
                <a:lnTo>
                  <a:pt x="322" y="187"/>
                </a:lnTo>
                <a:lnTo>
                  <a:pt x="320" y="167"/>
                </a:lnTo>
                <a:lnTo>
                  <a:pt x="316" y="147"/>
                </a:lnTo>
                <a:lnTo>
                  <a:pt x="310" y="127"/>
                </a:lnTo>
                <a:lnTo>
                  <a:pt x="310" y="127"/>
                </a:lnTo>
                <a:lnTo>
                  <a:pt x="336" y="115"/>
                </a:lnTo>
                <a:lnTo>
                  <a:pt x="362" y="96"/>
                </a:lnTo>
                <a:lnTo>
                  <a:pt x="362" y="96"/>
                </a:lnTo>
                <a:close/>
                <a:moveTo>
                  <a:pt x="352" y="84"/>
                </a:moveTo>
                <a:lnTo>
                  <a:pt x="352" y="84"/>
                </a:lnTo>
                <a:lnTo>
                  <a:pt x="328" y="100"/>
                </a:lnTo>
                <a:lnTo>
                  <a:pt x="304" y="113"/>
                </a:lnTo>
                <a:lnTo>
                  <a:pt x="304" y="113"/>
                </a:lnTo>
                <a:lnTo>
                  <a:pt x="292" y="86"/>
                </a:lnTo>
                <a:lnTo>
                  <a:pt x="276" y="62"/>
                </a:lnTo>
                <a:lnTo>
                  <a:pt x="260" y="40"/>
                </a:lnTo>
                <a:lnTo>
                  <a:pt x="238" y="20"/>
                </a:lnTo>
                <a:lnTo>
                  <a:pt x="238" y="20"/>
                </a:lnTo>
                <a:lnTo>
                  <a:pt x="256" y="24"/>
                </a:lnTo>
                <a:lnTo>
                  <a:pt x="270" y="28"/>
                </a:lnTo>
                <a:lnTo>
                  <a:pt x="286" y="34"/>
                </a:lnTo>
                <a:lnTo>
                  <a:pt x="300" y="42"/>
                </a:lnTo>
                <a:lnTo>
                  <a:pt x="314" y="50"/>
                </a:lnTo>
                <a:lnTo>
                  <a:pt x="328" y="60"/>
                </a:lnTo>
                <a:lnTo>
                  <a:pt x="340" y="72"/>
                </a:lnTo>
                <a:lnTo>
                  <a:pt x="352" y="84"/>
                </a:lnTo>
                <a:lnTo>
                  <a:pt x="352" y="84"/>
                </a:lnTo>
                <a:close/>
                <a:moveTo>
                  <a:pt x="214" y="20"/>
                </a:moveTo>
                <a:lnTo>
                  <a:pt x="214" y="20"/>
                </a:lnTo>
                <a:lnTo>
                  <a:pt x="238" y="42"/>
                </a:lnTo>
                <a:lnTo>
                  <a:pt x="258" y="64"/>
                </a:lnTo>
                <a:lnTo>
                  <a:pt x="276" y="90"/>
                </a:lnTo>
                <a:lnTo>
                  <a:pt x="290" y="119"/>
                </a:lnTo>
                <a:lnTo>
                  <a:pt x="290" y="119"/>
                </a:lnTo>
                <a:lnTo>
                  <a:pt x="272" y="125"/>
                </a:lnTo>
                <a:lnTo>
                  <a:pt x="252" y="129"/>
                </a:lnTo>
                <a:lnTo>
                  <a:pt x="234" y="131"/>
                </a:lnTo>
                <a:lnTo>
                  <a:pt x="214" y="133"/>
                </a:lnTo>
                <a:lnTo>
                  <a:pt x="214" y="20"/>
                </a:lnTo>
                <a:close/>
                <a:moveTo>
                  <a:pt x="214" y="149"/>
                </a:moveTo>
                <a:lnTo>
                  <a:pt x="214" y="149"/>
                </a:lnTo>
                <a:lnTo>
                  <a:pt x="236" y="147"/>
                </a:lnTo>
                <a:lnTo>
                  <a:pt x="256" y="145"/>
                </a:lnTo>
                <a:lnTo>
                  <a:pt x="276" y="139"/>
                </a:lnTo>
                <a:lnTo>
                  <a:pt x="294" y="133"/>
                </a:lnTo>
                <a:lnTo>
                  <a:pt x="294" y="133"/>
                </a:lnTo>
                <a:lnTo>
                  <a:pt x="300" y="151"/>
                </a:lnTo>
                <a:lnTo>
                  <a:pt x="304" y="171"/>
                </a:lnTo>
                <a:lnTo>
                  <a:pt x="306" y="189"/>
                </a:lnTo>
                <a:lnTo>
                  <a:pt x="306" y="207"/>
                </a:lnTo>
                <a:lnTo>
                  <a:pt x="214" y="207"/>
                </a:lnTo>
                <a:lnTo>
                  <a:pt x="214" y="149"/>
                </a:lnTo>
                <a:close/>
                <a:moveTo>
                  <a:pt x="214" y="223"/>
                </a:moveTo>
                <a:lnTo>
                  <a:pt x="306" y="223"/>
                </a:lnTo>
                <a:lnTo>
                  <a:pt x="306" y="223"/>
                </a:lnTo>
                <a:lnTo>
                  <a:pt x="304" y="243"/>
                </a:lnTo>
                <a:lnTo>
                  <a:pt x="302" y="261"/>
                </a:lnTo>
                <a:lnTo>
                  <a:pt x="296" y="277"/>
                </a:lnTo>
                <a:lnTo>
                  <a:pt x="290" y="295"/>
                </a:lnTo>
                <a:lnTo>
                  <a:pt x="290" y="295"/>
                </a:lnTo>
                <a:lnTo>
                  <a:pt x="272" y="289"/>
                </a:lnTo>
                <a:lnTo>
                  <a:pt x="254" y="285"/>
                </a:lnTo>
                <a:lnTo>
                  <a:pt x="234" y="283"/>
                </a:lnTo>
                <a:lnTo>
                  <a:pt x="214" y="283"/>
                </a:lnTo>
                <a:lnTo>
                  <a:pt x="214" y="223"/>
                </a:lnTo>
                <a:close/>
                <a:moveTo>
                  <a:pt x="214" y="299"/>
                </a:moveTo>
                <a:lnTo>
                  <a:pt x="214" y="299"/>
                </a:lnTo>
                <a:lnTo>
                  <a:pt x="232" y="299"/>
                </a:lnTo>
                <a:lnTo>
                  <a:pt x="250" y="301"/>
                </a:lnTo>
                <a:lnTo>
                  <a:pt x="268" y="305"/>
                </a:lnTo>
                <a:lnTo>
                  <a:pt x="284" y="311"/>
                </a:lnTo>
                <a:lnTo>
                  <a:pt x="284" y="311"/>
                </a:lnTo>
                <a:lnTo>
                  <a:pt x="272" y="336"/>
                </a:lnTo>
                <a:lnTo>
                  <a:pt x="256" y="358"/>
                </a:lnTo>
                <a:lnTo>
                  <a:pt x="236" y="378"/>
                </a:lnTo>
                <a:lnTo>
                  <a:pt x="214" y="398"/>
                </a:lnTo>
                <a:lnTo>
                  <a:pt x="214" y="299"/>
                </a:lnTo>
                <a:close/>
                <a:moveTo>
                  <a:pt x="198" y="18"/>
                </a:moveTo>
                <a:lnTo>
                  <a:pt x="198" y="133"/>
                </a:lnTo>
                <a:lnTo>
                  <a:pt x="198" y="133"/>
                </a:lnTo>
                <a:lnTo>
                  <a:pt x="180" y="131"/>
                </a:lnTo>
                <a:lnTo>
                  <a:pt x="160" y="127"/>
                </a:lnTo>
                <a:lnTo>
                  <a:pt x="142" y="123"/>
                </a:lnTo>
                <a:lnTo>
                  <a:pt x="122" y="117"/>
                </a:lnTo>
                <a:lnTo>
                  <a:pt x="122" y="117"/>
                </a:lnTo>
                <a:lnTo>
                  <a:pt x="136" y="88"/>
                </a:lnTo>
                <a:lnTo>
                  <a:pt x="154" y="62"/>
                </a:lnTo>
                <a:lnTo>
                  <a:pt x="174" y="40"/>
                </a:lnTo>
                <a:lnTo>
                  <a:pt x="198" y="18"/>
                </a:lnTo>
                <a:lnTo>
                  <a:pt x="198" y="18"/>
                </a:lnTo>
                <a:close/>
                <a:moveTo>
                  <a:pt x="172" y="20"/>
                </a:moveTo>
                <a:lnTo>
                  <a:pt x="172" y="20"/>
                </a:lnTo>
                <a:lnTo>
                  <a:pt x="152" y="40"/>
                </a:lnTo>
                <a:lnTo>
                  <a:pt x="136" y="62"/>
                </a:lnTo>
                <a:lnTo>
                  <a:pt x="120" y="84"/>
                </a:lnTo>
                <a:lnTo>
                  <a:pt x="108" y="109"/>
                </a:lnTo>
                <a:lnTo>
                  <a:pt x="108" y="109"/>
                </a:lnTo>
                <a:lnTo>
                  <a:pt x="86" y="96"/>
                </a:lnTo>
                <a:lnTo>
                  <a:pt x="64" y="82"/>
                </a:lnTo>
                <a:lnTo>
                  <a:pt x="64" y="82"/>
                </a:lnTo>
                <a:lnTo>
                  <a:pt x="74" y="70"/>
                </a:lnTo>
                <a:lnTo>
                  <a:pt x="86" y="60"/>
                </a:lnTo>
                <a:lnTo>
                  <a:pt x="100" y="50"/>
                </a:lnTo>
                <a:lnTo>
                  <a:pt x="112" y="42"/>
                </a:lnTo>
                <a:lnTo>
                  <a:pt x="126" y="34"/>
                </a:lnTo>
                <a:lnTo>
                  <a:pt x="142" y="28"/>
                </a:lnTo>
                <a:lnTo>
                  <a:pt x="156" y="24"/>
                </a:lnTo>
                <a:lnTo>
                  <a:pt x="172" y="20"/>
                </a:lnTo>
                <a:lnTo>
                  <a:pt x="172" y="20"/>
                </a:lnTo>
                <a:close/>
                <a:moveTo>
                  <a:pt x="54" y="94"/>
                </a:moveTo>
                <a:lnTo>
                  <a:pt x="54" y="94"/>
                </a:lnTo>
                <a:lnTo>
                  <a:pt x="78" y="111"/>
                </a:lnTo>
                <a:lnTo>
                  <a:pt x="102" y="125"/>
                </a:lnTo>
                <a:lnTo>
                  <a:pt x="102" y="125"/>
                </a:lnTo>
                <a:lnTo>
                  <a:pt x="96" y="145"/>
                </a:lnTo>
                <a:lnTo>
                  <a:pt x="92" y="165"/>
                </a:lnTo>
                <a:lnTo>
                  <a:pt x="90" y="187"/>
                </a:lnTo>
                <a:lnTo>
                  <a:pt x="88" y="207"/>
                </a:lnTo>
                <a:lnTo>
                  <a:pt x="16" y="207"/>
                </a:lnTo>
                <a:lnTo>
                  <a:pt x="16" y="207"/>
                </a:lnTo>
                <a:lnTo>
                  <a:pt x="16" y="193"/>
                </a:lnTo>
                <a:lnTo>
                  <a:pt x="18" y="177"/>
                </a:lnTo>
                <a:lnTo>
                  <a:pt x="22" y="163"/>
                </a:lnTo>
                <a:lnTo>
                  <a:pt x="26" y="149"/>
                </a:lnTo>
                <a:lnTo>
                  <a:pt x="30" y="135"/>
                </a:lnTo>
                <a:lnTo>
                  <a:pt x="38" y="121"/>
                </a:lnTo>
                <a:lnTo>
                  <a:pt x="46" y="106"/>
                </a:lnTo>
                <a:lnTo>
                  <a:pt x="54" y="94"/>
                </a:lnTo>
                <a:lnTo>
                  <a:pt x="54" y="94"/>
                </a:lnTo>
                <a:close/>
                <a:moveTo>
                  <a:pt x="16" y="223"/>
                </a:moveTo>
                <a:lnTo>
                  <a:pt x="88" y="223"/>
                </a:lnTo>
                <a:lnTo>
                  <a:pt x="88" y="223"/>
                </a:lnTo>
                <a:lnTo>
                  <a:pt x="90" y="245"/>
                </a:lnTo>
                <a:lnTo>
                  <a:pt x="94" y="265"/>
                </a:lnTo>
                <a:lnTo>
                  <a:pt x="100" y="285"/>
                </a:lnTo>
                <a:lnTo>
                  <a:pt x="106" y="303"/>
                </a:lnTo>
                <a:lnTo>
                  <a:pt x="106" y="303"/>
                </a:lnTo>
                <a:lnTo>
                  <a:pt x="82" y="317"/>
                </a:lnTo>
                <a:lnTo>
                  <a:pt x="60" y="332"/>
                </a:lnTo>
                <a:lnTo>
                  <a:pt x="60" y="332"/>
                </a:lnTo>
                <a:lnTo>
                  <a:pt x="42" y="307"/>
                </a:lnTo>
                <a:lnTo>
                  <a:pt x="30" y="281"/>
                </a:lnTo>
                <a:lnTo>
                  <a:pt x="20" y="253"/>
                </a:lnTo>
                <a:lnTo>
                  <a:pt x="16" y="223"/>
                </a:lnTo>
                <a:lnTo>
                  <a:pt x="16" y="223"/>
                </a:lnTo>
                <a:close/>
              </a:path>
            </a:pathLst>
          </a:custGeom>
          <a:solidFill>
            <a:srgbClr val="2162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475402" y="434495"/>
            <a:ext cx="7181571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ea typeface="Verdana" panose="020B0604030504040204" pitchFamily="34" charset="0"/>
              </a:rPr>
              <a:t>ТОМСКИЙ ОБЛАСТНОЙ ИНСТИТУТ ПОВЫШЕНИЯ КВАЛИФИКАЦИИ И ПЕРЕПОДГОТОВКИ РАБОТНИКОВ </a:t>
            </a:r>
            <a:r>
              <a:rPr lang="ru-RU" sz="1100" b="1" dirty="0" smtClean="0">
                <a:ea typeface="Verdana" panose="020B0604030504040204" pitchFamily="34" charset="0"/>
              </a:rPr>
              <a:t>ОБРАЗОВАНИЯ</a:t>
            </a:r>
            <a:endParaRPr lang="ru-RU" sz="1100" b="1" dirty="0">
              <a:ea typeface="Verdana" panose="020B0604030504040204" pitchFamily="34" charset="0"/>
            </a:endParaRPr>
          </a:p>
        </p:txBody>
      </p:sp>
      <p:sp>
        <p:nvSpPr>
          <p:cNvPr id="147" name="TextBox 146"/>
          <p:cNvSpPr txBox="1"/>
          <p:nvPr/>
        </p:nvSpPr>
        <p:spPr>
          <a:xfrm>
            <a:off x="671630" y="658556"/>
            <a:ext cx="1070421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ea typeface="Verdana" panose="020B0604030504040204" pitchFamily="34" charset="0"/>
              </a:rPr>
              <a:t>WWW.TOIPKRO.RU</a:t>
            </a:r>
            <a:endParaRPr lang="ru-RU" sz="1000" dirty="0">
              <a:ea typeface="Verdana" panose="020B0604030504040204" pitchFamily="34" charset="0"/>
            </a:endParaRPr>
          </a:p>
        </p:txBody>
      </p:sp>
      <p:sp>
        <p:nvSpPr>
          <p:cNvPr id="148" name="Freeform 114"/>
          <p:cNvSpPr>
            <a:spLocks noEditPoints="1"/>
          </p:cNvSpPr>
          <p:nvPr/>
        </p:nvSpPr>
        <p:spPr bwMode="auto">
          <a:xfrm>
            <a:off x="1781122" y="658556"/>
            <a:ext cx="168235" cy="169048"/>
          </a:xfrm>
          <a:custGeom>
            <a:avLst/>
            <a:gdLst>
              <a:gd name="T0" fmla="*/ 256 w 414"/>
              <a:gd name="T1" fmla="*/ 412 h 416"/>
              <a:gd name="T2" fmla="*/ 342 w 414"/>
              <a:gd name="T3" fmla="*/ 366 h 416"/>
              <a:gd name="T4" fmla="*/ 398 w 414"/>
              <a:gd name="T5" fmla="*/ 287 h 416"/>
              <a:gd name="T6" fmla="*/ 414 w 414"/>
              <a:gd name="T7" fmla="*/ 209 h 416"/>
              <a:gd name="T8" fmla="*/ 390 w 414"/>
              <a:gd name="T9" fmla="*/ 113 h 416"/>
              <a:gd name="T10" fmla="*/ 328 w 414"/>
              <a:gd name="T11" fmla="*/ 40 h 416"/>
              <a:gd name="T12" fmla="*/ 236 w 414"/>
              <a:gd name="T13" fmla="*/ 2 h 416"/>
              <a:gd name="T14" fmla="*/ 196 w 414"/>
              <a:gd name="T15" fmla="*/ 2 h 416"/>
              <a:gd name="T16" fmla="*/ 102 w 414"/>
              <a:gd name="T17" fmla="*/ 30 h 416"/>
              <a:gd name="T18" fmla="*/ 32 w 414"/>
              <a:gd name="T19" fmla="*/ 96 h 416"/>
              <a:gd name="T20" fmla="*/ 0 w 414"/>
              <a:gd name="T21" fmla="*/ 189 h 416"/>
              <a:gd name="T22" fmla="*/ 8 w 414"/>
              <a:gd name="T23" fmla="*/ 269 h 416"/>
              <a:gd name="T24" fmla="*/ 56 w 414"/>
              <a:gd name="T25" fmla="*/ 352 h 416"/>
              <a:gd name="T26" fmla="*/ 136 w 414"/>
              <a:gd name="T27" fmla="*/ 404 h 416"/>
              <a:gd name="T28" fmla="*/ 70 w 414"/>
              <a:gd name="T29" fmla="*/ 344 h 416"/>
              <a:gd name="T30" fmla="*/ 124 w 414"/>
              <a:gd name="T31" fmla="*/ 342 h 416"/>
              <a:gd name="T32" fmla="*/ 144 w 414"/>
              <a:gd name="T33" fmla="*/ 390 h 416"/>
              <a:gd name="T34" fmla="*/ 198 w 414"/>
              <a:gd name="T35" fmla="*/ 398 h 416"/>
              <a:gd name="T36" fmla="*/ 128 w 414"/>
              <a:gd name="T37" fmla="*/ 313 h 416"/>
              <a:gd name="T38" fmla="*/ 198 w 414"/>
              <a:gd name="T39" fmla="*/ 299 h 416"/>
              <a:gd name="T40" fmla="*/ 160 w 414"/>
              <a:gd name="T41" fmla="*/ 287 h 416"/>
              <a:gd name="T42" fmla="*/ 110 w 414"/>
              <a:gd name="T43" fmla="*/ 261 h 416"/>
              <a:gd name="T44" fmla="*/ 198 w 414"/>
              <a:gd name="T45" fmla="*/ 207 h 416"/>
              <a:gd name="T46" fmla="*/ 112 w 414"/>
              <a:gd name="T47" fmla="*/ 149 h 416"/>
              <a:gd name="T48" fmla="*/ 178 w 414"/>
              <a:gd name="T49" fmla="*/ 147 h 416"/>
              <a:gd name="T50" fmla="*/ 258 w 414"/>
              <a:gd name="T51" fmla="*/ 380 h 416"/>
              <a:gd name="T52" fmla="*/ 324 w 414"/>
              <a:gd name="T53" fmla="*/ 328 h 416"/>
              <a:gd name="T54" fmla="*/ 310 w 414"/>
              <a:gd name="T55" fmla="*/ 370 h 416"/>
              <a:gd name="T56" fmla="*/ 238 w 414"/>
              <a:gd name="T57" fmla="*/ 398 h 416"/>
              <a:gd name="T58" fmla="*/ 306 w 414"/>
              <a:gd name="T59" fmla="*/ 301 h 416"/>
              <a:gd name="T60" fmla="*/ 322 w 414"/>
              <a:gd name="T61" fmla="*/ 223 h 416"/>
              <a:gd name="T62" fmla="*/ 372 w 414"/>
              <a:gd name="T63" fmla="*/ 305 h 416"/>
              <a:gd name="T64" fmla="*/ 378 w 414"/>
              <a:gd name="T65" fmla="*/ 123 h 416"/>
              <a:gd name="T66" fmla="*/ 322 w 414"/>
              <a:gd name="T67" fmla="*/ 207 h 416"/>
              <a:gd name="T68" fmla="*/ 310 w 414"/>
              <a:gd name="T69" fmla="*/ 127 h 416"/>
              <a:gd name="T70" fmla="*/ 352 w 414"/>
              <a:gd name="T71" fmla="*/ 84 h 416"/>
              <a:gd name="T72" fmla="*/ 276 w 414"/>
              <a:gd name="T73" fmla="*/ 62 h 416"/>
              <a:gd name="T74" fmla="*/ 270 w 414"/>
              <a:gd name="T75" fmla="*/ 28 h 416"/>
              <a:gd name="T76" fmla="*/ 340 w 414"/>
              <a:gd name="T77" fmla="*/ 72 h 416"/>
              <a:gd name="T78" fmla="*/ 238 w 414"/>
              <a:gd name="T79" fmla="*/ 42 h 416"/>
              <a:gd name="T80" fmla="*/ 272 w 414"/>
              <a:gd name="T81" fmla="*/ 125 h 416"/>
              <a:gd name="T82" fmla="*/ 214 w 414"/>
              <a:gd name="T83" fmla="*/ 149 h 416"/>
              <a:gd name="T84" fmla="*/ 294 w 414"/>
              <a:gd name="T85" fmla="*/ 133 h 416"/>
              <a:gd name="T86" fmla="*/ 306 w 414"/>
              <a:gd name="T87" fmla="*/ 207 h 416"/>
              <a:gd name="T88" fmla="*/ 306 w 414"/>
              <a:gd name="T89" fmla="*/ 223 h 416"/>
              <a:gd name="T90" fmla="*/ 290 w 414"/>
              <a:gd name="T91" fmla="*/ 295 h 416"/>
              <a:gd name="T92" fmla="*/ 214 w 414"/>
              <a:gd name="T93" fmla="*/ 223 h 416"/>
              <a:gd name="T94" fmla="*/ 268 w 414"/>
              <a:gd name="T95" fmla="*/ 305 h 416"/>
              <a:gd name="T96" fmla="*/ 236 w 414"/>
              <a:gd name="T97" fmla="*/ 378 h 416"/>
              <a:gd name="T98" fmla="*/ 198 w 414"/>
              <a:gd name="T99" fmla="*/ 133 h 416"/>
              <a:gd name="T100" fmla="*/ 122 w 414"/>
              <a:gd name="T101" fmla="*/ 117 h 416"/>
              <a:gd name="T102" fmla="*/ 198 w 414"/>
              <a:gd name="T103" fmla="*/ 18 h 416"/>
              <a:gd name="T104" fmla="*/ 120 w 414"/>
              <a:gd name="T105" fmla="*/ 84 h 416"/>
              <a:gd name="T106" fmla="*/ 64 w 414"/>
              <a:gd name="T107" fmla="*/ 82 h 416"/>
              <a:gd name="T108" fmla="*/ 126 w 414"/>
              <a:gd name="T109" fmla="*/ 34 h 416"/>
              <a:gd name="T110" fmla="*/ 54 w 414"/>
              <a:gd name="T111" fmla="*/ 94 h 416"/>
              <a:gd name="T112" fmla="*/ 96 w 414"/>
              <a:gd name="T113" fmla="*/ 145 h 416"/>
              <a:gd name="T114" fmla="*/ 16 w 414"/>
              <a:gd name="T115" fmla="*/ 207 h 416"/>
              <a:gd name="T116" fmla="*/ 30 w 414"/>
              <a:gd name="T117" fmla="*/ 135 h 416"/>
              <a:gd name="T118" fmla="*/ 16 w 414"/>
              <a:gd name="T119" fmla="*/ 223 h 416"/>
              <a:gd name="T120" fmla="*/ 100 w 414"/>
              <a:gd name="T121" fmla="*/ 285 h 416"/>
              <a:gd name="T122" fmla="*/ 60 w 414"/>
              <a:gd name="T123" fmla="*/ 332 h 416"/>
              <a:gd name="T124" fmla="*/ 16 w 414"/>
              <a:gd name="T125" fmla="*/ 223 h 4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14" h="416">
                <a:moveTo>
                  <a:pt x="196" y="416"/>
                </a:moveTo>
                <a:lnTo>
                  <a:pt x="216" y="416"/>
                </a:lnTo>
                <a:lnTo>
                  <a:pt x="216" y="416"/>
                </a:lnTo>
                <a:lnTo>
                  <a:pt x="236" y="414"/>
                </a:lnTo>
                <a:lnTo>
                  <a:pt x="256" y="412"/>
                </a:lnTo>
                <a:lnTo>
                  <a:pt x="276" y="406"/>
                </a:lnTo>
                <a:lnTo>
                  <a:pt x="294" y="398"/>
                </a:lnTo>
                <a:lnTo>
                  <a:pt x="310" y="390"/>
                </a:lnTo>
                <a:lnTo>
                  <a:pt x="328" y="378"/>
                </a:lnTo>
                <a:lnTo>
                  <a:pt x="342" y="366"/>
                </a:lnTo>
                <a:lnTo>
                  <a:pt x="356" y="354"/>
                </a:lnTo>
                <a:lnTo>
                  <a:pt x="370" y="338"/>
                </a:lnTo>
                <a:lnTo>
                  <a:pt x="380" y="324"/>
                </a:lnTo>
                <a:lnTo>
                  <a:pt x="390" y="305"/>
                </a:lnTo>
                <a:lnTo>
                  <a:pt x="398" y="287"/>
                </a:lnTo>
                <a:lnTo>
                  <a:pt x="406" y="269"/>
                </a:lnTo>
                <a:lnTo>
                  <a:pt x="410" y="249"/>
                </a:lnTo>
                <a:lnTo>
                  <a:pt x="412" y="229"/>
                </a:lnTo>
                <a:lnTo>
                  <a:pt x="414" y="209"/>
                </a:lnTo>
                <a:lnTo>
                  <a:pt x="414" y="209"/>
                </a:lnTo>
                <a:lnTo>
                  <a:pt x="412" y="189"/>
                </a:lnTo>
                <a:lnTo>
                  <a:pt x="410" y="169"/>
                </a:lnTo>
                <a:lnTo>
                  <a:pt x="406" y="149"/>
                </a:lnTo>
                <a:lnTo>
                  <a:pt x="398" y="131"/>
                </a:lnTo>
                <a:lnTo>
                  <a:pt x="390" y="113"/>
                </a:lnTo>
                <a:lnTo>
                  <a:pt x="380" y="94"/>
                </a:lnTo>
                <a:lnTo>
                  <a:pt x="370" y="78"/>
                </a:lnTo>
                <a:lnTo>
                  <a:pt x="356" y="64"/>
                </a:lnTo>
                <a:lnTo>
                  <a:pt x="342" y="52"/>
                </a:lnTo>
                <a:lnTo>
                  <a:pt x="328" y="40"/>
                </a:lnTo>
                <a:lnTo>
                  <a:pt x="310" y="28"/>
                </a:lnTo>
                <a:lnTo>
                  <a:pt x="294" y="20"/>
                </a:lnTo>
                <a:lnTo>
                  <a:pt x="276" y="12"/>
                </a:lnTo>
                <a:lnTo>
                  <a:pt x="256" y="6"/>
                </a:lnTo>
                <a:lnTo>
                  <a:pt x="236" y="2"/>
                </a:lnTo>
                <a:lnTo>
                  <a:pt x="216" y="2"/>
                </a:lnTo>
                <a:lnTo>
                  <a:pt x="196" y="0"/>
                </a:lnTo>
                <a:lnTo>
                  <a:pt x="196" y="0"/>
                </a:lnTo>
                <a:lnTo>
                  <a:pt x="196" y="2"/>
                </a:lnTo>
                <a:lnTo>
                  <a:pt x="196" y="2"/>
                </a:lnTo>
                <a:lnTo>
                  <a:pt x="176" y="4"/>
                </a:lnTo>
                <a:lnTo>
                  <a:pt x="156" y="8"/>
                </a:lnTo>
                <a:lnTo>
                  <a:pt x="136" y="12"/>
                </a:lnTo>
                <a:lnTo>
                  <a:pt x="118" y="20"/>
                </a:lnTo>
                <a:lnTo>
                  <a:pt x="102" y="30"/>
                </a:lnTo>
                <a:lnTo>
                  <a:pt x="86" y="40"/>
                </a:lnTo>
                <a:lnTo>
                  <a:pt x="70" y="52"/>
                </a:lnTo>
                <a:lnTo>
                  <a:pt x="56" y="66"/>
                </a:lnTo>
                <a:lnTo>
                  <a:pt x="44" y="80"/>
                </a:lnTo>
                <a:lnTo>
                  <a:pt x="32" y="96"/>
                </a:lnTo>
                <a:lnTo>
                  <a:pt x="22" y="113"/>
                </a:lnTo>
                <a:lnTo>
                  <a:pt x="14" y="131"/>
                </a:lnTo>
                <a:lnTo>
                  <a:pt x="8" y="149"/>
                </a:lnTo>
                <a:lnTo>
                  <a:pt x="4" y="169"/>
                </a:lnTo>
                <a:lnTo>
                  <a:pt x="0" y="189"/>
                </a:lnTo>
                <a:lnTo>
                  <a:pt x="0" y="209"/>
                </a:lnTo>
                <a:lnTo>
                  <a:pt x="0" y="209"/>
                </a:lnTo>
                <a:lnTo>
                  <a:pt x="0" y="229"/>
                </a:lnTo>
                <a:lnTo>
                  <a:pt x="4" y="249"/>
                </a:lnTo>
                <a:lnTo>
                  <a:pt x="8" y="269"/>
                </a:lnTo>
                <a:lnTo>
                  <a:pt x="14" y="287"/>
                </a:lnTo>
                <a:lnTo>
                  <a:pt x="22" y="305"/>
                </a:lnTo>
                <a:lnTo>
                  <a:pt x="32" y="321"/>
                </a:lnTo>
                <a:lnTo>
                  <a:pt x="44" y="338"/>
                </a:lnTo>
                <a:lnTo>
                  <a:pt x="56" y="352"/>
                </a:lnTo>
                <a:lnTo>
                  <a:pt x="70" y="366"/>
                </a:lnTo>
                <a:lnTo>
                  <a:pt x="86" y="378"/>
                </a:lnTo>
                <a:lnTo>
                  <a:pt x="102" y="388"/>
                </a:lnTo>
                <a:lnTo>
                  <a:pt x="118" y="398"/>
                </a:lnTo>
                <a:lnTo>
                  <a:pt x="136" y="404"/>
                </a:lnTo>
                <a:lnTo>
                  <a:pt x="156" y="410"/>
                </a:lnTo>
                <a:lnTo>
                  <a:pt x="176" y="414"/>
                </a:lnTo>
                <a:lnTo>
                  <a:pt x="196" y="416"/>
                </a:lnTo>
                <a:lnTo>
                  <a:pt x="196" y="416"/>
                </a:lnTo>
                <a:close/>
                <a:moveTo>
                  <a:pt x="70" y="344"/>
                </a:moveTo>
                <a:lnTo>
                  <a:pt x="70" y="344"/>
                </a:lnTo>
                <a:lnTo>
                  <a:pt x="90" y="330"/>
                </a:lnTo>
                <a:lnTo>
                  <a:pt x="112" y="319"/>
                </a:lnTo>
                <a:lnTo>
                  <a:pt x="112" y="319"/>
                </a:lnTo>
                <a:lnTo>
                  <a:pt x="124" y="342"/>
                </a:lnTo>
                <a:lnTo>
                  <a:pt x="138" y="362"/>
                </a:lnTo>
                <a:lnTo>
                  <a:pt x="154" y="380"/>
                </a:lnTo>
                <a:lnTo>
                  <a:pt x="172" y="398"/>
                </a:lnTo>
                <a:lnTo>
                  <a:pt x="172" y="398"/>
                </a:lnTo>
                <a:lnTo>
                  <a:pt x="144" y="390"/>
                </a:lnTo>
                <a:lnTo>
                  <a:pt x="118" y="378"/>
                </a:lnTo>
                <a:lnTo>
                  <a:pt x="92" y="364"/>
                </a:lnTo>
                <a:lnTo>
                  <a:pt x="70" y="344"/>
                </a:lnTo>
                <a:lnTo>
                  <a:pt x="70" y="344"/>
                </a:lnTo>
                <a:close/>
                <a:moveTo>
                  <a:pt x="198" y="398"/>
                </a:moveTo>
                <a:lnTo>
                  <a:pt x="198" y="398"/>
                </a:lnTo>
                <a:lnTo>
                  <a:pt x="178" y="380"/>
                </a:lnTo>
                <a:lnTo>
                  <a:pt x="158" y="360"/>
                </a:lnTo>
                <a:lnTo>
                  <a:pt x="142" y="338"/>
                </a:lnTo>
                <a:lnTo>
                  <a:pt x="128" y="313"/>
                </a:lnTo>
                <a:lnTo>
                  <a:pt x="128" y="313"/>
                </a:lnTo>
                <a:lnTo>
                  <a:pt x="146" y="307"/>
                </a:lnTo>
                <a:lnTo>
                  <a:pt x="162" y="303"/>
                </a:lnTo>
                <a:lnTo>
                  <a:pt x="180" y="299"/>
                </a:lnTo>
                <a:lnTo>
                  <a:pt x="198" y="299"/>
                </a:lnTo>
                <a:lnTo>
                  <a:pt x="198" y="398"/>
                </a:lnTo>
                <a:close/>
                <a:moveTo>
                  <a:pt x="198" y="283"/>
                </a:moveTo>
                <a:lnTo>
                  <a:pt x="198" y="283"/>
                </a:lnTo>
                <a:lnTo>
                  <a:pt x="178" y="283"/>
                </a:lnTo>
                <a:lnTo>
                  <a:pt x="160" y="287"/>
                </a:lnTo>
                <a:lnTo>
                  <a:pt x="140" y="291"/>
                </a:lnTo>
                <a:lnTo>
                  <a:pt x="122" y="297"/>
                </a:lnTo>
                <a:lnTo>
                  <a:pt x="122" y="297"/>
                </a:lnTo>
                <a:lnTo>
                  <a:pt x="114" y="279"/>
                </a:lnTo>
                <a:lnTo>
                  <a:pt x="110" y="261"/>
                </a:lnTo>
                <a:lnTo>
                  <a:pt x="106" y="243"/>
                </a:lnTo>
                <a:lnTo>
                  <a:pt x="104" y="223"/>
                </a:lnTo>
                <a:lnTo>
                  <a:pt x="198" y="223"/>
                </a:lnTo>
                <a:lnTo>
                  <a:pt x="198" y="283"/>
                </a:lnTo>
                <a:close/>
                <a:moveTo>
                  <a:pt x="198" y="207"/>
                </a:moveTo>
                <a:lnTo>
                  <a:pt x="104" y="207"/>
                </a:lnTo>
                <a:lnTo>
                  <a:pt x="104" y="207"/>
                </a:lnTo>
                <a:lnTo>
                  <a:pt x="106" y="189"/>
                </a:lnTo>
                <a:lnTo>
                  <a:pt x="108" y="169"/>
                </a:lnTo>
                <a:lnTo>
                  <a:pt x="112" y="149"/>
                </a:lnTo>
                <a:lnTo>
                  <a:pt x="118" y="131"/>
                </a:lnTo>
                <a:lnTo>
                  <a:pt x="118" y="131"/>
                </a:lnTo>
                <a:lnTo>
                  <a:pt x="136" y="137"/>
                </a:lnTo>
                <a:lnTo>
                  <a:pt x="158" y="143"/>
                </a:lnTo>
                <a:lnTo>
                  <a:pt x="178" y="147"/>
                </a:lnTo>
                <a:lnTo>
                  <a:pt x="198" y="149"/>
                </a:lnTo>
                <a:lnTo>
                  <a:pt x="198" y="207"/>
                </a:lnTo>
                <a:close/>
                <a:moveTo>
                  <a:pt x="238" y="398"/>
                </a:moveTo>
                <a:lnTo>
                  <a:pt x="238" y="398"/>
                </a:lnTo>
                <a:lnTo>
                  <a:pt x="258" y="380"/>
                </a:lnTo>
                <a:lnTo>
                  <a:pt x="274" y="360"/>
                </a:lnTo>
                <a:lnTo>
                  <a:pt x="288" y="340"/>
                </a:lnTo>
                <a:lnTo>
                  <a:pt x="300" y="315"/>
                </a:lnTo>
                <a:lnTo>
                  <a:pt x="300" y="315"/>
                </a:lnTo>
                <a:lnTo>
                  <a:pt x="324" y="328"/>
                </a:lnTo>
                <a:lnTo>
                  <a:pt x="346" y="342"/>
                </a:lnTo>
                <a:lnTo>
                  <a:pt x="346" y="342"/>
                </a:lnTo>
                <a:lnTo>
                  <a:pt x="334" y="352"/>
                </a:lnTo>
                <a:lnTo>
                  <a:pt x="322" y="362"/>
                </a:lnTo>
                <a:lnTo>
                  <a:pt x="310" y="370"/>
                </a:lnTo>
                <a:lnTo>
                  <a:pt x="296" y="378"/>
                </a:lnTo>
                <a:lnTo>
                  <a:pt x="282" y="386"/>
                </a:lnTo>
                <a:lnTo>
                  <a:pt x="268" y="390"/>
                </a:lnTo>
                <a:lnTo>
                  <a:pt x="254" y="396"/>
                </a:lnTo>
                <a:lnTo>
                  <a:pt x="238" y="398"/>
                </a:lnTo>
                <a:lnTo>
                  <a:pt x="238" y="398"/>
                </a:lnTo>
                <a:close/>
                <a:moveTo>
                  <a:pt x="356" y="330"/>
                </a:moveTo>
                <a:lnTo>
                  <a:pt x="356" y="330"/>
                </a:lnTo>
                <a:lnTo>
                  <a:pt x="332" y="313"/>
                </a:lnTo>
                <a:lnTo>
                  <a:pt x="306" y="301"/>
                </a:lnTo>
                <a:lnTo>
                  <a:pt x="306" y="301"/>
                </a:lnTo>
                <a:lnTo>
                  <a:pt x="312" y="283"/>
                </a:lnTo>
                <a:lnTo>
                  <a:pt x="318" y="263"/>
                </a:lnTo>
                <a:lnTo>
                  <a:pt x="320" y="243"/>
                </a:lnTo>
                <a:lnTo>
                  <a:pt x="322" y="223"/>
                </a:lnTo>
                <a:lnTo>
                  <a:pt x="398" y="223"/>
                </a:lnTo>
                <a:lnTo>
                  <a:pt x="398" y="223"/>
                </a:lnTo>
                <a:lnTo>
                  <a:pt x="392" y="251"/>
                </a:lnTo>
                <a:lnTo>
                  <a:pt x="384" y="279"/>
                </a:lnTo>
                <a:lnTo>
                  <a:pt x="372" y="305"/>
                </a:lnTo>
                <a:lnTo>
                  <a:pt x="356" y="330"/>
                </a:lnTo>
                <a:lnTo>
                  <a:pt x="356" y="330"/>
                </a:lnTo>
                <a:close/>
                <a:moveTo>
                  <a:pt x="362" y="96"/>
                </a:moveTo>
                <a:lnTo>
                  <a:pt x="362" y="96"/>
                </a:lnTo>
                <a:lnTo>
                  <a:pt x="378" y="123"/>
                </a:lnTo>
                <a:lnTo>
                  <a:pt x="388" y="149"/>
                </a:lnTo>
                <a:lnTo>
                  <a:pt x="396" y="179"/>
                </a:lnTo>
                <a:lnTo>
                  <a:pt x="398" y="207"/>
                </a:lnTo>
                <a:lnTo>
                  <a:pt x="322" y="207"/>
                </a:lnTo>
                <a:lnTo>
                  <a:pt x="322" y="207"/>
                </a:lnTo>
                <a:lnTo>
                  <a:pt x="322" y="187"/>
                </a:lnTo>
                <a:lnTo>
                  <a:pt x="320" y="167"/>
                </a:lnTo>
                <a:lnTo>
                  <a:pt x="316" y="147"/>
                </a:lnTo>
                <a:lnTo>
                  <a:pt x="310" y="127"/>
                </a:lnTo>
                <a:lnTo>
                  <a:pt x="310" y="127"/>
                </a:lnTo>
                <a:lnTo>
                  <a:pt x="336" y="115"/>
                </a:lnTo>
                <a:lnTo>
                  <a:pt x="362" y="96"/>
                </a:lnTo>
                <a:lnTo>
                  <a:pt x="362" y="96"/>
                </a:lnTo>
                <a:close/>
                <a:moveTo>
                  <a:pt x="352" y="84"/>
                </a:moveTo>
                <a:lnTo>
                  <a:pt x="352" y="84"/>
                </a:lnTo>
                <a:lnTo>
                  <a:pt x="328" y="100"/>
                </a:lnTo>
                <a:lnTo>
                  <a:pt x="304" y="113"/>
                </a:lnTo>
                <a:lnTo>
                  <a:pt x="304" y="113"/>
                </a:lnTo>
                <a:lnTo>
                  <a:pt x="292" y="86"/>
                </a:lnTo>
                <a:lnTo>
                  <a:pt x="276" y="62"/>
                </a:lnTo>
                <a:lnTo>
                  <a:pt x="260" y="40"/>
                </a:lnTo>
                <a:lnTo>
                  <a:pt x="238" y="20"/>
                </a:lnTo>
                <a:lnTo>
                  <a:pt x="238" y="20"/>
                </a:lnTo>
                <a:lnTo>
                  <a:pt x="256" y="24"/>
                </a:lnTo>
                <a:lnTo>
                  <a:pt x="270" y="28"/>
                </a:lnTo>
                <a:lnTo>
                  <a:pt x="286" y="34"/>
                </a:lnTo>
                <a:lnTo>
                  <a:pt x="300" y="42"/>
                </a:lnTo>
                <a:lnTo>
                  <a:pt x="314" y="50"/>
                </a:lnTo>
                <a:lnTo>
                  <a:pt x="328" y="60"/>
                </a:lnTo>
                <a:lnTo>
                  <a:pt x="340" y="72"/>
                </a:lnTo>
                <a:lnTo>
                  <a:pt x="352" y="84"/>
                </a:lnTo>
                <a:lnTo>
                  <a:pt x="352" y="84"/>
                </a:lnTo>
                <a:close/>
                <a:moveTo>
                  <a:pt x="214" y="20"/>
                </a:moveTo>
                <a:lnTo>
                  <a:pt x="214" y="20"/>
                </a:lnTo>
                <a:lnTo>
                  <a:pt x="238" y="42"/>
                </a:lnTo>
                <a:lnTo>
                  <a:pt x="258" y="64"/>
                </a:lnTo>
                <a:lnTo>
                  <a:pt x="276" y="90"/>
                </a:lnTo>
                <a:lnTo>
                  <a:pt x="290" y="119"/>
                </a:lnTo>
                <a:lnTo>
                  <a:pt x="290" y="119"/>
                </a:lnTo>
                <a:lnTo>
                  <a:pt x="272" y="125"/>
                </a:lnTo>
                <a:lnTo>
                  <a:pt x="252" y="129"/>
                </a:lnTo>
                <a:lnTo>
                  <a:pt x="234" y="131"/>
                </a:lnTo>
                <a:lnTo>
                  <a:pt x="214" y="133"/>
                </a:lnTo>
                <a:lnTo>
                  <a:pt x="214" y="20"/>
                </a:lnTo>
                <a:close/>
                <a:moveTo>
                  <a:pt x="214" y="149"/>
                </a:moveTo>
                <a:lnTo>
                  <a:pt x="214" y="149"/>
                </a:lnTo>
                <a:lnTo>
                  <a:pt x="236" y="147"/>
                </a:lnTo>
                <a:lnTo>
                  <a:pt x="256" y="145"/>
                </a:lnTo>
                <a:lnTo>
                  <a:pt x="276" y="139"/>
                </a:lnTo>
                <a:lnTo>
                  <a:pt x="294" y="133"/>
                </a:lnTo>
                <a:lnTo>
                  <a:pt x="294" y="133"/>
                </a:lnTo>
                <a:lnTo>
                  <a:pt x="300" y="151"/>
                </a:lnTo>
                <a:lnTo>
                  <a:pt x="304" y="171"/>
                </a:lnTo>
                <a:lnTo>
                  <a:pt x="306" y="189"/>
                </a:lnTo>
                <a:lnTo>
                  <a:pt x="306" y="207"/>
                </a:lnTo>
                <a:lnTo>
                  <a:pt x="214" y="207"/>
                </a:lnTo>
                <a:lnTo>
                  <a:pt x="214" y="149"/>
                </a:lnTo>
                <a:close/>
                <a:moveTo>
                  <a:pt x="214" y="223"/>
                </a:moveTo>
                <a:lnTo>
                  <a:pt x="306" y="223"/>
                </a:lnTo>
                <a:lnTo>
                  <a:pt x="306" y="223"/>
                </a:lnTo>
                <a:lnTo>
                  <a:pt x="304" y="243"/>
                </a:lnTo>
                <a:lnTo>
                  <a:pt x="302" y="261"/>
                </a:lnTo>
                <a:lnTo>
                  <a:pt x="296" y="277"/>
                </a:lnTo>
                <a:lnTo>
                  <a:pt x="290" y="295"/>
                </a:lnTo>
                <a:lnTo>
                  <a:pt x="290" y="295"/>
                </a:lnTo>
                <a:lnTo>
                  <a:pt x="272" y="289"/>
                </a:lnTo>
                <a:lnTo>
                  <a:pt x="254" y="285"/>
                </a:lnTo>
                <a:lnTo>
                  <a:pt x="234" y="283"/>
                </a:lnTo>
                <a:lnTo>
                  <a:pt x="214" y="283"/>
                </a:lnTo>
                <a:lnTo>
                  <a:pt x="214" y="223"/>
                </a:lnTo>
                <a:close/>
                <a:moveTo>
                  <a:pt x="214" y="299"/>
                </a:moveTo>
                <a:lnTo>
                  <a:pt x="214" y="299"/>
                </a:lnTo>
                <a:lnTo>
                  <a:pt x="232" y="299"/>
                </a:lnTo>
                <a:lnTo>
                  <a:pt x="250" y="301"/>
                </a:lnTo>
                <a:lnTo>
                  <a:pt x="268" y="305"/>
                </a:lnTo>
                <a:lnTo>
                  <a:pt x="284" y="311"/>
                </a:lnTo>
                <a:lnTo>
                  <a:pt x="284" y="311"/>
                </a:lnTo>
                <a:lnTo>
                  <a:pt x="272" y="336"/>
                </a:lnTo>
                <a:lnTo>
                  <a:pt x="256" y="358"/>
                </a:lnTo>
                <a:lnTo>
                  <a:pt x="236" y="378"/>
                </a:lnTo>
                <a:lnTo>
                  <a:pt x="214" y="398"/>
                </a:lnTo>
                <a:lnTo>
                  <a:pt x="214" y="299"/>
                </a:lnTo>
                <a:close/>
                <a:moveTo>
                  <a:pt x="198" y="18"/>
                </a:moveTo>
                <a:lnTo>
                  <a:pt x="198" y="133"/>
                </a:lnTo>
                <a:lnTo>
                  <a:pt x="198" y="133"/>
                </a:lnTo>
                <a:lnTo>
                  <a:pt x="180" y="131"/>
                </a:lnTo>
                <a:lnTo>
                  <a:pt x="160" y="127"/>
                </a:lnTo>
                <a:lnTo>
                  <a:pt x="142" y="123"/>
                </a:lnTo>
                <a:lnTo>
                  <a:pt x="122" y="117"/>
                </a:lnTo>
                <a:lnTo>
                  <a:pt x="122" y="117"/>
                </a:lnTo>
                <a:lnTo>
                  <a:pt x="136" y="88"/>
                </a:lnTo>
                <a:lnTo>
                  <a:pt x="154" y="62"/>
                </a:lnTo>
                <a:lnTo>
                  <a:pt x="174" y="40"/>
                </a:lnTo>
                <a:lnTo>
                  <a:pt x="198" y="18"/>
                </a:lnTo>
                <a:lnTo>
                  <a:pt x="198" y="18"/>
                </a:lnTo>
                <a:close/>
                <a:moveTo>
                  <a:pt x="172" y="20"/>
                </a:moveTo>
                <a:lnTo>
                  <a:pt x="172" y="20"/>
                </a:lnTo>
                <a:lnTo>
                  <a:pt x="152" y="40"/>
                </a:lnTo>
                <a:lnTo>
                  <a:pt x="136" y="62"/>
                </a:lnTo>
                <a:lnTo>
                  <a:pt x="120" y="84"/>
                </a:lnTo>
                <a:lnTo>
                  <a:pt x="108" y="109"/>
                </a:lnTo>
                <a:lnTo>
                  <a:pt x="108" y="109"/>
                </a:lnTo>
                <a:lnTo>
                  <a:pt x="86" y="96"/>
                </a:lnTo>
                <a:lnTo>
                  <a:pt x="64" y="82"/>
                </a:lnTo>
                <a:lnTo>
                  <a:pt x="64" y="82"/>
                </a:lnTo>
                <a:lnTo>
                  <a:pt x="74" y="70"/>
                </a:lnTo>
                <a:lnTo>
                  <a:pt x="86" y="60"/>
                </a:lnTo>
                <a:lnTo>
                  <a:pt x="100" y="50"/>
                </a:lnTo>
                <a:lnTo>
                  <a:pt x="112" y="42"/>
                </a:lnTo>
                <a:lnTo>
                  <a:pt x="126" y="34"/>
                </a:lnTo>
                <a:lnTo>
                  <a:pt x="142" y="28"/>
                </a:lnTo>
                <a:lnTo>
                  <a:pt x="156" y="24"/>
                </a:lnTo>
                <a:lnTo>
                  <a:pt x="172" y="20"/>
                </a:lnTo>
                <a:lnTo>
                  <a:pt x="172" y="20"/>
                </a:lnTo>
                <a:close/>
                <a:moveTo>
                  <a:pt x="54" y="94"/>
                </a:moveTo>
                <a:lnTo>
                  <a:pt x="54" y="94"/>
                </a:lnTo>
                <a:lnTo>
                  <a:pt x="78" y="111"/>
                </a:lnTo>
                <a:lnTo>
                  <a:pt x="102" y="125"/>
                </a:lnTo>
                <a:lnTo>
                  <a:pt x="102" y="125"/>
                </a:lnTo>
                <a:lnTo>
                  <a:pt x="96" y="145"/>
                </a:lnTo>
                <a:lnTo>
                  <a:pt x="92" y="165"/>
                </a:lnTo>
                <a:lnTo>
                  <a:pt x="90" y="187"/>
                </a:lnTo>
                <a:lnTo>
                  <a:pt x="88" y="207"/>
                </a:lnTo>
                <a:lnTo>
                  <a:pt x="16" y="207"/>
                </a:lnTo>
                <a:lnTo>
                  <a:pt x="16" y="207"/>
                </a:lnTo>
                <a:lnTo>
                  <a:pt x="16" y="193"/>
                </a:lnTo>
                <a:lnTo>
                  <a:pt x="18" y="177"/>
                </a:lnTo>
                <a:lnTo>
                  <a:pt x="22" y="163"/>
                </a:lnTo>
                <a:lnTo>
                  <a:pt x="26" y="149"/>
                </a:lnTo>
                <a:lnTo>
                  <a:pt x="30" y="135"/>
                </a:lnTo>
                <a:lnTo>
                  <a:pt x="38" y="121"/>
                </a:lnTo>
                <a:lnTo>
                  <a:pt x="46" y="106"/>
                </a:lnTo>
                <a:lnTo>
                  <a:pt x="54" y="94"/>
                </a:lnTo>
                <a:lnTo>
                  <a:pt x="54" y="94"/>
                </a:lnTo>
                <a:close/>
                <a:moveTo>
                  <a:pt x="16" y="223"/>
                </a:moveTo>
                <a:lnTo>
                  <a:pt x="88" y="223"/>
                </a:lnTo>
                <a:lnTo>
                  <a:pt x="88" y="223"/>
                </a:lnTo>
                <a:lnTo>
                  <a:pt x="90" y="245"/>
                </a:lnTo>
                <a:lnTo>
                  <a:pt x="94" y="265"/>
                </a:lnTo>
                <a:lnTo>
                  <a:pt x="100" y="285"/>
                </a:lnTo>
                <a:lnTo>
                  <a:pt x="106" y="303"/>
                </a:lnTo>
                <a:lnTo>
                  <a:pt x="106" y="303"/>
                </a:lnTo>
                <a:lnTo>
                  <a:pt x="82" y="317"/>
                </a:lnTo>
                <a:lnTo>
                  <a:pt x="60" y="332"/>
                </a:lnTo>
                <a:lnTo>
                  <a:pt x="60" y="332"/>
                </a:lnTo>
                <a:lnTo>
                  <a:pt x="42" y="307"/>
                </a:lnTo>
                <a:lnTo>
                  <a:pt x="30" y="281"/>
                </a:lnTo>
                <a:lnTo>
                  <a:pt x="20" y="253"/>
                </a:lnTo>
                <a:lnTo>
                  <a:pt x="16" y="223"/>
                </a:lnTo>
                <a:lnTo>
                  <a:pt x="16" y="223"/>
                </a:lnTo>
                <a:close/>
              </a:path>
            </a:pathLst>
          </a:custGeom>
          <a:solidFill>
            <a:srgbClr val="2162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9" name="TextBox 148"/>
          <p:cNvSpPr txBox="1"/>
          <p:nvPr/>
        </p:nvSpPr>
        <p:spPr>
          <a:xfrm>
            <a:off x="2013341" y="658556"/>
            <a:ext cx="110949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ea typeface="Verdana" panose="020B0604030504040204" pitchFamily="34" charset="0"/>
              </a:rPr>
              <a:t>WWW.</a:t>
            </a:r>
            <a:r>
              <a:rPr lang="ru-RU" sz="1000" dirty="0">
                <a:ea typeface="Verdana" panose="020B0604030504040204" pitchFamily="34" charset="0"/>
              </a:rPr>
              <a:t>ТОИПКРО.РФ</a:t>
            </a:r>
          </a:p>
        </p:txBody>
      </p:sp>
      <p:sp>
        <p:nvSpPr>
          <p:cNvPr id="151" name="TextBox 150"/>
          <p:cNvSpPr txBox="1"/>
          <p:nvPr/>
        </p:nvSpPr>
        <p:spPr>
          <a:xfrm>
            <a:off x="3407742" y="658556"/>
            <a:ext cx="990841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ea typeface="Verdana" panose="020B0604030504040204" pitchFamily="34" charset="0"/>
              </a:rPr>
              <a:t> VK.COM/TOIPKRO</a:t>
            </a:r>
            <a:endParaRPr lang="ru-RU" sz="1000" dirty="0">
              <a:ea typeface="Verdana" panose="020B0604030504040204" pitchFamily="34" charset="0"/>
            </a:endParaRPr>
          </a:p>
        </p:txBody>
      </p:sp>
      <p:sp>
        <p:nvSpPr>
          <p:cNvPr id="152" name="TextBox 151"/>
          <p:cNvSpPr txBox="1"/>
          <p:nvPr/>
        </p:nvSpPr>
        <p:spPr>
          <a:xfrm>
            <a:off x="4684559" y="658556"/>
            <a:ext cx="85723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ea typeface="Verdana" panose="020B0604030504040204" pitchFamily="34" charset="0"/>
              </a:rPr>
              <a:t>OK.RU/TOIPKRO</a:t>
            </a:r>
            <a:endParaRPr lang="ru-RU" sz="1000" dirty="0">
              <a:ea typeface="Verdana" panose="020B0604030504040204" pitchFamily="34" charset="0"/>
            </a:endParaRPr>
          </a:p>
        </p:txBody>
      </p:sp>
      <p:sp>
        <p:nvSpPr>
          <p:cNvPr id="153" name="TextBox 152"/>
          <p:cNvSpPr txBox="1"/>
          <p:nvPr/>
        </p:nvSpPr>
        <p:spPr>
          <a:xfrm>
            <a:off x="5854896" y="658556"/>
            <a:ext cx="1192435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ea typeface="Verdana" panose="020B0604030504040204" pitchFamily="34" charset="0"/>
              </a:rPr>
              <a:t>T.ME/TOIPKROTOMSK</a:t>
            </a:r>
            <a:endParaRPr lang="ru-RU" sz="1000" dirty="0">
              <a:ea typeface="Verdana" panose="020B060403050404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0" y="907119"/>
            <a:ext cx="790575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Rectangle 5"/>
          <p:cNvSpPr>
            <a:spLocks noChangeArrowheads="1"/>
          </p:cNvSpPr>
          <p:nvPr/>
        </p:nvSpPr>
        <p:spPr bwMode="auto">
          <a:xfrm>
            <a:off x="4763" y="6032501"/>
            <a:ext cx="12195175" cy="571500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5" name="TextBox 154"/>
          <p:cNvSpPr txBox="1"/>
          <p:nvPr/>
        </p:nvSpPr>
        <p:spPr>
          <a:xfrm>
            <a:off x="466718" y="6190957"/>
            <a:ext cx="11410957" cy="2908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89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 #УЧИСЬСТОИПКРО</a:t>
            </a:r>
          </a:p>
        </p:txBody>
      </p:sp>
      <p:sp>
        <p:nvSpPr>
          <p:cNvPr id="156" name="TextBox 155"/>
          <p:cNvSpPr txBox="1"/>
          <p:nvPr/>
        </p:nvSpPr>
        <p:spPr>
          <a:xfrm>
            <a:off x="481234" y="1110657"/>
            <a:ext cx="7181571" cy="3154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2500" dirty="0" smtClean="0">
                <a:ea typeface="Verdana" panose="020B0604030504040204" pitchFamily="34" charset="0"/>
              </a:rPr>
              <a:t>Семинар-совещание</a:t>
            </a:r>
            <a:endParaRPr lang="ru-RU" sz="2500" dirty="0">
              <a:ea typeface="Verdana" panose="020B0604030504040204" pitchFamily="34" charset="0"/>
            </a:endParaRPr>
          </a:p>
        </p:txBody>
      </p:sp>
      <p:sp>
        <p:nvSpPr>
          <p:cNvPr id="157" name="TextBox 156"/>
          <p:cNvSpPr txBox="1"/>
          <p:nvPr/>
        </p:nvSpPr>
        <p:spPr>
          <a:xfrm>
            <a:off x="481234" y="1865546"/>
            <a:ext cx="7181571" cy="27219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4400" b="1" dirty="0" smtClean="0">
                <a:solidFill>
                  <a:srgbClr val="109EB4"/>
                </a:solidFill>
                <a:ea typeface="Verdana" panose="020B0604030504040204" pitchFamily="34" charset="0"/>
              </a:rPr>
              <a:t>Программное обеспечение коррекционно-развивающего процесса учителя-логопеда в инклюзивной школе</a:t>
            </a:r>
            <a:endParaRPr lang="ru-RU" sz="4400" b="1" dirty="0">
              <a:solidFill>
                <a:srgbClr val="109EB4"/>
              </a:solidFill>
              <a:ea typeface="Verdana" panose="020B0604030504040204" pitchFamily="34" charset="0"/>
            </a:endParaRPr>
          </a:p>
        </p:txBody>
      </p:sp>
      <p:sp>
        <p:nvSpPr>
          <p:cNvPr id="158" name="TextBox 157"/>
          <p:cNvSpPr txBox="1"/>
          <p:nvPr/>
        </p:nvSpPr>
        <p:spPr>
          <a:xfrm>
            <a:off x="312376" y="5009361"/>
            <a:ext cx="7181571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dirty="0" smtClean="0">
                <a:ea typeface="Verdana" panose="020B0604030504040204" pitchFamily="34" charset="0"/>
              </a:rPr>
              <a:t>Дубонос Оксана Александровна, Куколь Ольга Николаевна,</a:t>
            </a:r>
          </a:p>
          <a:p>
            <a:r>
              <a:rPr lang="ru-RU" sz="2000" dirty="0">
                <a:ea typeface="Verdana" panose="020B0604030504040204" pitchFamily="34" charset="0"/>
              </a:rPr>
              <a:t>у</a:t>
            </a:r>
            <a:r>
              <a:rPr lang="ru-RU" sz="2000" dirty="0" smtClean="0">
                <a:ea typeface="Verdana" panose="020B0604030504040204" pitchFamily="34" charset="0"/>
              </a:rPr>
              <a:t>чителя-логопеды МАОУ СОШ №58 г</a:t>
            </a:r>
            <a:r>
              <a:rPr lang="ru-RU" sz="2000" dirty="0" smtClean="0">
                <a:ea typeface="Verdana" panose="020B0604030504040204" pitchFamily="34" charset="0"/>
              </a:rPr>
              <a:t>. Томска</a:t>
            </a:r>
            <a:endParaRPr lang="ru-RU" sz="2000" dirty="0" smtClean="0">
              <a:ea typeface="Verdana" panose="020B0604030504040204" pitchFamily="34" charset="0"/>
            </a:endParaRPr>
          </a:p>
          <a:p>
            <a:r>
              <a:rPr lang="ru-RU" sz="2000" dirty="0" smtClean="0">
                <a:ea typeface="Verdana" panose="020B0604030504040204" pitchFamily="34" charset="0"/>
              </a:rPr>
              <a:t>06.11.2024 г.</a:t>
            </a:r>
            <a:endParaRPr lang="ru-RU" sz="2000" dirty="0">
              <a:ea typeface="Verdana" panose="020B0604030504040204" pitchFamily="34" charset="0"/>
            </a:endParaRPr>
          </a:p>
        </p:txBody>
      </p:sp>
      <p:pic>
        <p:nvPicPr>
          <p:cNvPr id="159" name="Рисунок 158" descr="Гер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802078" y="484347"/>
            <a:ext cx="845544" cy="845544"/>
          </a:xfrm>
          <a:prstGeom prst="rect">
            <a:avLst/>
          </a:prstGeom>
        </p:spPr>
      </p:pic>
      <p:pic>
        <p:nvPicPr>
          <p:cNvPr id="160" name="Рисунок 159" descr="Лого ТОИПКРО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39532" y="398622"/>
            <a:ext cx="901865" cy="90186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8415867" y="491067"/>
            <a:ext cx="1329266" cy="855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6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1002533"/>
            <a:ext cx="10515600" cy="68815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u="sng" dirty="0">
                <a:solidFill>
                  <a:srgbClr val="000000"/>
                </a:solidFill>
                <a:latin typeface="Arial" panose="020B0604020202020204" pitchFamily="34" charset="0"/>
              </a:rPr>
              <a:t>Федеральный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</a:rPr>
              <a:t> учебный план ФАОП НОО для обучающихся с ТНР </a:t>
            </a:r>
            <a:r>
              <a:rPr lang="ru-RU" sz="24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/>
            </a:r>
            <a:br>
              <a:rPr lang="ru-RU" sz="2400" b="1" dirty="0" smtClean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ru-RU" sz="24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(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</a:rPr>
              <a:t>вариант 5.2) - первое </a:t>
            </a:r>
            <a:r>
              <a:rPr lang="ru-RU" sz="24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отделение</a:t>
            </a:r>
            <a:endParaRPr lang="ru-RU" sz="2400" b="1" dirty="0"/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" name="TextBox 106"/>
          <p:cNvSpPr txBox="1"/>
          <p:nvPr/>
        </p:nvSpPr>
        <p:spPr>
          <a:xfrm>
            <a:off x="2054089" y="454932"/>
            <a:ext cx="7181571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 smtClean="0">
                <a:ea typeface="Verdana" panose="020B0604030504040204" pitchFamily="34" charset="0"/>
              </a:rPr>
              <a:t>Семинар-совещание</a:t>
            </a:r>
          </a:p>
          <a:p>
            <a:r>
              <a:rPr lang="ru-RU" sz="1100" b="1" dirty="0">
                <a:solidFill>
                  <a:srgbClr val="109EB4"/>
                </a:solidFill>
                <a:ea typeface="Verdana" panose="020B0604030504040204" pitchFamily="34" charset="0"/>
              </a:rPr>
              <a:t>Программное обеспечение коррекционно-развивающего процесса учителя-логопеда в инклюзивной школе</a:t>
            </a:r>
          </a:p>
          <a:p>
            <a:r>
              <a:rPr lang="ru-RU" sz="1100" dirty="0" smtClean="0">
                <a:ea typeface="Verdana" panose="020B0604030504040204" pitchFamily="34" charset="0"/>
              </a:rPr>
              <a:t> </a:t>
            </a:r>
            <a:endParaRPr lang="ru-RU" sz="1100" dirty="0">
              <a:ea typeface="Verdana" panose="020B060403050404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8596405" y="454932"/>
            <a:ext cx="292058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sz="1100" dirty="0" smtClean="0">
                <a:ea typeface="Verdana" panose="020B0604030504040204" pitchFamily="34" charset="0"/>
              </a:rPr>
              <a:t>06 ноября 2024 г.</a:t>
            </a:r>
            <a:endParaRPr lang="ru-RU" sz="1100" dirty="0">
              <a:ea typeface="Verdana" panose="020B060403050404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10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262" y="2320924"/>
            <a:ext cx="9515475" cy="3962400"/>
          </a:xfr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3851286"/>
              </p:ext>
            </p:extLst>
          </p:nvPr>
        </p:nvGraphicFramePr>
        <p:xfrm>
          <a:off x="1338260" y="1620471"/>
          <a:ext cx="9515477" cy="6740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62538">
                  <a:extLst>
                    <a:ext uri="{9D8B030D-6E8A-4147-A177-3AD203B41FA5}">
                      <a16:colId xmlns:a16="http://schemas.microsoft.com/office/drawing/2014/main" val="3013149873"/>
                    </a:ext>
                  </a:extLst>
                </a:gridCol>
                <a:gridCol w="491319">
                  <a:extLst>
                    <a:ext uri="{9D8B030D-6E8A-4147-A177-3AD203B41FA5}">
                      <a16:colId xmlns:a16="http://schemas.microsoft.com/office/drawing/2014/main" val="384084885"/>
                    </a:ext>
                  </a:extLst>
                </a:gridCol>
                <a:gridCol w="2606723">
                  <a:extLst>
                    <a:ext uri="{9D8B030D-6E8A-4147-A177-3AD203B41FA5}">
                      <a16:colId xmlns:a16="http://schemas.microsoft.com/office/drawing/2014/main" val="1600896816"/>
                    </a:ext>
                  </a:extLst>
                </a:gridCol>
                <a:gridCol w="272955">
                  <a:extLst>
                    <a:ext uri="{9D8B030D-6E8A-4147-A177-3AD203B41FA5}">
                      <a16:colId xmlns:a16="http://schemas.microsoft.com/office/drawing/2014/main" val="2383309853"/>
                    </a:ext>
                  </a:extLst>
                </a:gridCol>
                <a:gridCol w="300251">
                  <a:extLst>
                    <a:ext uri="{9D8B030D-6E8A-4147-A177-3AD203B41FA5}">
                      <a16:colId xmlns:a16="http://schemas.microsoft.com/office/drawing/2014/main" val="3793495213"/>
                    </a:ext>
                  </a:extLst>
                </a:gridCol>
                <a:gridCol w="232012">
                  <a:extLst>
                    <a:ext uri="{9D8B030D-6E8A-4147-A177-3AD203B41FA5}">
                      <a16:colId xmlns:a16="http://schemas.microsoft.com/office/drawing/2014/main" val="2447135279"/>
                    </a:ext>
                  </a:extLst>
                </a:gridCol>
                <a:gridCol w="549679">
                  <a:extLst>
                    <a:ext uri="{9D8B030D-6E8A-4147-A177-3AD203B41FA5}">
                      <a16:colId xmlns:a16="http://schemas.microsoft.com/office/drawing/2014/main" val="2831947279"/>
                    </a:ext>
                  </a:extLst>
                </a:gridCol>
              </a:tblGrid>
              <a:tr h="674068">
                <a:tc>
                  <a:txBody>
                    <a:bodyPr/>
                    <a:lstStyle/>
                    <a:p>
                      <a:r>
                        <a:rPr lang="ru-RU" b="0" i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Часть, формируемая участниками образовательных отношений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</a:t>
                      </a:r>
                      <a:r>
                        <a:rPr lang="ru-RU" dirty="0" smtClean="0"/>
                        <a:t> </a:t>
                      </a:r>
                      <a:r>
                        <a:rPr lang="ru-RU" sz="1000" dirty="0" err="1" smtClean="0"/>
                        <a:t>доп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</a:t>
                      </a:r>
                      <a:r>
                        <a:rPr lang="ru-RU" dirty="0" smtClean="0"/>
                        <a:t> 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всего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32849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1562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1002533"/>
            <a:ext cx="10515600" cy="68815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u="sng" dirty="0">
                <a:solidFill>
                  <a:srgbClr val="000000"/>
                </a:solidFill>
                <a:latin typeface="Arial" panose="020B0604020202020204" pitchFamily="34" charset="0"/>
              </a:rPr>
              <a:t>Федеральный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учебный план начального общего образования обучающихся с ЗПР (вариант 7.2)</a:t>
            </a:r>
            <a:endParaRPr lang="ru-RU" sz="2400" b="1" dirty="0"/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" name="TextBox 106"/>
          <p:cNvSpPr txBox="1"/>
          <p:nvPr/>
        </p:nvSpPr>
        <p:spPr>
          <a:xfrm>
            <a:off x="2054089" y="454932"/>
            <a:ext cx="7181571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 smtClean="0">
                <a:ea typeface="Verdana" panose="020B0604030504040204" pitchFamily="34" charset="0"/>
              </a:rPr>
              <a:t>Семинар-совещание</a:t>
            </a:r>
          </a:p>
          <a:p>
            <a:r>
              <a:rPr lang="ru-RU" sz="1100" b="1" dirty="0">
                <a:solidFill>
                  <a:srgbClr val="109EB4"/>
                </a:solidFill>
                <a:ea typeface="Verdana" panose="020B0604030504040204" pitchFamily="34" charset="0"/>
              </a:rPr>
              <a:t>Программное обеспечение коррекционно-развивающего процесса учителя-логопеда в инклюзивной школе</a:t>
            </a:r>
          </a:p>
          <a:p>
            <a:r>
              <a:rPr lang="ru-RU" sz="1100" dirty="0" smtClean="0">
                <a:ea typeface="Verdana" panose="020B0604030504040204" pitchFamily="34" charset="0"/>
              </a:rPr>
              <a:t> </a:t>
            </a:r>
            <a:endParaRPr lang="ru-RU" sz="1100" dirty="0">
              <a:ea typeface="Verdana" panose="020B060403050404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8596405" y="454932"/>
            <a:ext cx="292058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sz="1100" dirty="0" smtClean="0">
                <a:ea typeface="Verdana" panose="020B0604030504040204" pitchFamily="34" charset="0"/>
              </a:rPr>
              <a:t>06 ноября 2024 г.</a:t>
            </a:r>
            <a:endParaRPr lang="ru-RU" sz="1100" dirty="0">
              <a:ea typeface="Verdana" panose="020B060403050404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11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7597363"/>
              </p:ext>
            </p:extLst>
          </p:nvPr>
        </p:nvGraphicFramePr>
        <p:xfrm>
          <a:off x="1338260" y="1973598"/>
          <a:ext cx="9515477" cy="6740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62538">
                  <a:extLst>
                    <a:ext uri="{9D8B030D-6E8A-4147-A177-3AD203B41FA5}">
                      <a16:colId xmlns:a16="http://schemas.microsoft.com/office/drawing/2014/main" val="3013149873"/>
                    </a:ext>
                  </a:extLst>
                </a:gridCol>
                <a:gridCol w="491319">
                  <a:extLst>
                    <a:ext uri="{9D8B030D-6E8A-4147-A177-3AD203B41FA5}">
                      <a16:colId xmlns:a16="http://schemas.microsoft.com/office/drawing/2014/main" val="384084885"/>
                    </a:ext>
                  </a:extLst>
                </a:gridCol>
                <a:gridCol w="2606723">
                  <a:extLst>
                    <a:ext uri="{9D8B030D-6E8A-4147-A177-3AD203B41FA5}">
                      <a16:colId xmlns:a16="http://schemas.microsoft.com/office/drawing/2014/main" val="1600896816"/>
                    </a:ext>
                  </a:extLst>
                </a:gridCol>
                <a:gridCol w="272955">
                  <a:extLst>
                    <a:ext uri="{9D8B030D-6E8A-4147-A177-3AD203B41FA5}">
                      <a16:colId xmlns:a16="http://schemas.microsoft.com/office/drawing/2014/main" val="2383309853"/>
                    </a:ext>
                  </a:extLst>
                </a:gridCol>
                <a:gridCol w="300251">
                  <a:extLst>
                    <a:ext uri="{9D8B030D-6E8A-4147-A177-3AD203B41FA5}">
                      <a16:colId xmlns:a16="http://schemas.microsoft.com/office/drawing/2014/main" val="3793495213"/>
                    </a:ext>
                  </a:extLst>
                </a:gridCol>
                <a:gridCol w="232012">
                  <a:extLst>
                    <a:ext uri="{9D8B030D-6E8A-4147-A177-3AD203B41FA5}">
                      <a16:colId xmlns:a16="http://schemas.microsoft.com/office/drawing/2014/main" val="2447135279"/>
                    </a:ext>
                  </a:extLst>
                </a:gridCol>
                <a:gridCol w="549679">
                  <a:extLst>
                    <a:ext uri="{9D8B030D-6E8A-4147-A177-3AD203B41FA5}">
                      <a16:colId xmlns:a16="http://schemas.microsoft.com/office/drawing/2014/main" val="2831947279"/>
                    </a:ext>
                  </a:extLst>
                </a:gridCol>
              </a:tblGrid>
              <a:tr h="674068">
                <a:tc>
                  <a:txBody>
                    <a:bodyPr/>
                    <a:lstStyle/>
                    <a:p>
                      <a:r>
                        <a:rPr lang="ru-RU" b="0" i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Часть, формируемая участниками образовательных отношений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</a:t>
                      </a:r>
                      <a:r>
                        <a:rPr lang="ru-RU" dirty="0" smtClean="0"/>
                        <a:t> дополнительный 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всего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3284984"/>
                  </a:ext>
                </a:extLst>
              </a:tr>
            </a:tbl>
          </a:graphicData>
        </a:graphic>
      </p:graphicFrame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8685252"/>
              </p:ext>
            </p:extLst>
          </p:nvPr>
        </p:nvGraphicFramePr>
        <p:xfrm>
          <a:off x="1355625" y="2681114"/>
          <a:ext cx="9498110" cy="2874286"/>
        </p:xfrm>
        <a:graphic>
          <a:graphicData uri="http://schemas.openxmlformats.org/drawingml/2006/table">
            <a:tbl>
              <a:tblPr/>
              <a:tblGrid>
                <a:gridCol w="5072471">
                  <a:extLst>
                    <a:ext uri="{9D8B030D-6E8A-4147-A177-3AD203B41FA5}">
                      <a16:colId xmlns:a16="http://schemas.microsoft.com/office/drawing/2014/main" val="2625181370"/>
                    </a:ext>
                  </a:extLst>
                </a:gridCol>
                <a:gridCol w="436728">
                  <a:extLst>
                    <a:ext uri="{9D8B030D-6E8A-4147-A177-3AD203B41FA5}">
                      <a16:colId xmlns:a16="http://schemas.microsoft.com/office/drawing/2014/main" val="874770053"/>
                    </a:ext>
                  </a:extLst>
                </a:gridCol>
                <a:gridCol w="2661313">
                  <a:extLst>
                    <a:ext uri="{9D8B030D-6E8A-4147-A177-3AD203B41FA5}">
                      <a16:colId xmlns:a16="http://schemas.microsoft.com/office/drawing/2014/main" val="2908205234"/>
                    </a:ext>
                  </a:extLst>
                </a:gridCol>
                <a:gridCol w="286603">
                  <a:extLst>
                    <a:ext uri="{9D8B030D-6E8A-4147-A177-3AD203B41FA5}">
                      <a16:colId xmlns:a16="http://schemas.microsoft.com/office/drawing/2014/main" val="1295414668"/>
                    </a:ext>
                  </a:extLst>
                </a:gridCol>
                <a:gridCol w="245660">
                  <a:extLst>
                    <a:ext uri="{9D8B030D-6E8A-4147-A177-3AD203B41FA5}">
                      <a16:colId xmlns:a16="http://schemas.microsoft.com/office/drawing/2014/main" val="2191706150"/>
                    </a:ext>
                  </a:extLst>
                </a:gridCol>
                <a:gridCol w="259307">
                  <a:extLst>
                    <a:ext uri="{9D8B030D-6E8A-4147-A177-3AD203B41FA5}">
                      <a16:colId xmlns:a16="http://schemas.microsoft.com/office/drawing/2014/main" val="701273583"/>
                    </a:ext>
                  </a:extLst>
                </a:gridCol>
                <a:gridCol w="536028">
                  <a:extLst>
                    <a:ext uri="{9D8B030D-6E8A-4147-A177-3AD203B41FA5}">
                      <a16:colId xmlns:a16="http://schemas.microsoft.com/office/drawing/2014/main" val="3775452445"/>
                    </a:ext>
                  </a:extLst>
                </a:gridCol>
              </a:tblGrid>
              <a:tr h="459647">
                <a:tc>
                  <a:txBody>
                    <a:bodyPr/>
                    <a:lstStyle/>
                    <a:p>
                      <a:r>
                        <a:rPr lang="ru-RU" sz="900" dirty="0">
                          <a:effectLst/>
                          <a:latin typeface="Arial" panose="020B0604020202020204" pitchFamily="34" charset="0"/>
                        </a:rPr>
                        <a:t>Внеурочная деятельность:</a:t>
                      </a:r>
                    </a:p>
                  </a:txBody>
                  <a:tcPr marL="24304" marR="24304" marT="24304" marB="2430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24304" marR="24304" marT="24304" marB="2430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24304" marR="24304" marT="24304" marB="2430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24304" marR="24304" marT="24304" marB="2430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24304" marR="24304" marT="24304" marB="2430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24304" marR="24304" marT="24304" marB="2430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50</a:t>
                      </a:r>
                    </a:p>
                  </a:txBody>
                  <a:tcPr marL="24304" marR="24304" marT="24304" marB="2430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6491950"/>
                  </a:ext>
                </a:extLst>
              </a:tr>
              <a:tr h="1242950">
                <a:tc>
                  <a:txBody>
                    <a:bodyPr/>
                    <a:lstStyle/>
                    <a:p>
                      <a:r>
                        <a:rPr lang="ru-RU" sz="900" dirty="0">
                          <a:effectLst/>
                          <a:latin typeface="Arial" panose="020B0604020202020204" pitchFamily="34" charset="0"/>
                        </a:rPr>
                        <a:t>индивидуальные и групповые занятия по программе коррекционной работы</a:t>
                      </a:r>
                    </a:p>
                  </a:txBody>
                  <a:tcPr marL="24304" marR="24304" marT="24304" marB="2430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24304" marR="24304" marT="24304" marB="2430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24304" marR="24304" marT="24304" marB="2430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24304" marR="24304" marT="24304" marB="2430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24304" marR="24304" marT="24304" marB="2430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24304" marR="24304" marT="24304" marB="2430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24304" marR="24304" marT="24304" marB="2430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8956663"/>
                  </a:ext>
                </a:extLst>
              </a:tr>
              <a:tr h="320391"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Arial" panose="020B0604020202020204" pitchFamily="34" charset="0"/>
                        </a:rPr>
                        <a:t>ритмика</a:t>
                      </a:r>
                    </a:p>
                  </a:txBody>
                  <a:tcPr marL="24304" marR="24304" marT="24304" marB="2430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24304" marR="24304" marT="24304" marB="2430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24304" marR="24304" marT="24304" marB="2430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24304" marR="24304" marT="24304" marB="2430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24304" marR="24304" marT="24304" marB="2430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24304" marR="24304" marT="24304" marB="2430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24304" marR="24304" marT="24304" marB="2430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703354"/>
                  </a:ext>
                </a:extLst>
              </a:tr>
              <a:tr h="851298"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Arial" panose="020B0604020202020204" pitchFamily="34" charset="0"/>
                        </a:rPr>
                        <a:t>другие направления внеурочной деятельности</a:t>
                      </a:r>
                    </a:p>
                  </a:txBody>
                  <a:tcPr marL="24304" marR="24304" marT="24304" marB="2430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24304" marR="24304" marT="24304" marB="2430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24304" marR="24304" marT="24304" marB="2430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24304" marR="24304" marT="24304" marB="2430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24304" marR="24304" marT="24304" marB="2430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24304" marR="24304" marT="24304" marB="2430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24304" marR="24304" marT="24304" marB="2430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72507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7889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1002533"/>
            <a:ext cx="10515600" cy="688155"/>
          </a:xfrm>
        </p:spPr>
        <p:txBody>
          <a:bodyPr>
            <a:normAutofit fontScale="90000"/>
          </a:bodyPr>
          <a:lstStyle/>
          <a:p>
            <a:pPr marL="228600" lvl="0" indent="-228600">
              <a:spcBef>
                <a:spcPts val="1000"/>
              </a:spcBef>
            </a:pPr>
            <a:r>
              <a:rPr lang="ru-RU" sz="37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ru-RU" sz="37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/>
            </a:r>
            <a:br>
              <a:rPr lang="ru-RU" sz="37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</a:br>
            <a:endParaRPr lang="ru-RU" sz="2400" b="1" dirty="0"/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" name="TextBox 106"/>
          <p:cNvSpPr txBox="1"/>
          <p:nvPr/>
        </p:nvSpPr>
        <p:spPr>
          <a:xfrm>
            <a:off x="2054089" y="454932"/>
            <a:ext cx="7181571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 smtClean="0">
                <a:ea typeface="Verdana" panose="020B0604030504040204" pitchFamily="34" charset="0"/>
              </a:rPr>
              <a:t>Семинар-совещание</a:t>
            </a:r>
          </a:p>
          <a:p>
            <a:r>
              <a:rPr lang="ru-RU" sz="1100" b="1" dirty="0">
                <a:solidFill>
                  <a:srgbClr val="109EB4"/>
                </a:solidFill>
                <a:ea typeface="Verdana" panose="020B0604030504040204" pitchFamily="34" charset="0"/>
              </a:rPr>
              <a:t>Программное обеспечение коррекционно-развивающего процесса учителя-логопеда в инклюзивной школе</a:t>
            </a:r>
          </a:p>
          <a:p>
            <a:r>
              <a:rPr lang="ru-RU" sz="1100" dirty="0" smtClean="0">
                <a:ea typeface="Verdana" panose="020B0604030504040204" pitchFamily="34" charset="0"/>
              </a:rPr>
              <a:t> </a:t>
            </a:r>
            <a:endParaRPr lang="ru-RU" sz="1100" dirty="0">
              <a:ea typeface="Verdana" panose="020B060403050404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8596405" y="454932"/>
            <a:ext cx="292058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sz="1100" dirty="0" smtClean="0">
                <a:ea typeface="Verdana" panose="020B0604030504040204" pitchFamily="34" charset="0"/>
              </a:rPr>
              <a:t>06 ноября 2024 г.</a:t>
            </a:r>
            <a:endParaRPr lang="ru-RU" sz="1100" dirty="0">
              <a:ea typeface="Verdana" panose="020B060403050404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12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68295"/>
            <a:ext cx="10515600" cy="4265997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54089" y="924179"/>
            <a:ext cx="6078239" cy="981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307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1002533"/>
            <a:ext cx="10515600" cy="688155"/>
          </a:xfrm>
        </p:spPr>
        <p:txBody>
          <a:bodyPr>
            <a:normAutofit fontScale="90000"/>
          </a:bodyPr>
          <a:lstStyle/>
          <a:p>
            <a:pPr marL="228600" lvl="0" indent="-228600">
              <a:spcBef>
                <a:spcPts val="1000"/>
              </a:spcBef>
            </a:pPr>
            <a:r>
              <a:rPr lang="ru-RU" sz="37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ru-RU" sz="37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/>
            </a:r>
            <a:br>
              <a:rPr lang="ru-RU" sz="37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</a:br>
            <a:endParaRPr lang="ru-RU" sz="2400" b="1" dirty="0"/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" name="TextBox 106"/>
          <p:cNvSpPr txBox="1"/>
          <p:nvPr/>
        </p:nvSpPr>
        <p:spPr>
          <a:xfrm>
            <a:off x="2054089" y="454932"/>
            <a:ext cx="7181571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 smtClean="0">
                <a:ea typeface="Verdana" panose="020B0604030504040204" pitchFamily="34" charset="0"/>
              </a:rPr>
              <a:t>Семинар-совещание</a:t>
            </a:r>
          </a:p>
          <a:p>
            <a:r>
              <a:rPr lang="ru-RU" sz="1100" b="1" dirty="0">
                <a:solidFill>
                  <a:srgbClr val="109EB4"/>
                </a:solidFill>
                <a:ea typeface="Verdana" panose="020B0604030504040204" pitchFamily="34" charset="0"/>
              </a:rPr>
              <a:t>Программное обеспечение коррекционно-развивающего процесса учителя-логопеда в инклюзивной школе</a:t>
            </a:r>
          </a:p>
          <a:p>
            <a:r>
              <a:rPr lang="ru-RU" sz="1100" dirty="0" smtClean="0">
                <a:ea typeface="Verdana" panose="020B0604030504040204" pitchFamily="34" charset="0"/>
              </a:rPr>
              <a:t> </a:t>
            </a:r>
            <a:endParaRPr lang="ru-RU" sz="1100" dirty="0">
              <a:ea typeface="Verdana" panose="020B060403050404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8596405" y="454932"/>
            <a:ext cx="292058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sz="1100" dirty="0" smtClean="0">
                <a:ea typeface="Verdana" panose="020B0604030504040204" pitchFamily="34" charset="0"/>
              </a:rPr>
              <a:t>06 ноября 2024 г.</a:t>
            </a:r>
            <a:endParaRPr lang="ru-RU" sz="1100" dirty="0">
              <a:ea typeface="Verdana" panose="020B060403050404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13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1963610" y="902000"/>
            <a:ext cx="7617118" cy="5712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661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1002533"/>
            <a:ext cx="10515600" cy="688155"/>
          </a:xfrm>
        </p:spPr>
        <p:txBody>
          <a:bodyPr>
            <a:normAutofit fontScale="90000"/>
          </a:bodyPr>
          <a:lstStyle/>
          <a:p>
            <a:pPr marL="228600" lvl="0" indent="-228600">
              <a:spcBef>
                <a:spcPts val="1000"/>
              </a:spcBef>
            </a:pPr>
            <a:r>
              <a:rPr lang="ru-RU" sz="37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ru-RU" sz="37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/>
            </a:r>
            <a:br>
              <a:rPr lang="ru-RU" sz="37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</a:br>
            <a:endParaRPr lang="ru-RU" sz="2400" b="1" dirty="0"/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" name="TextBox 106"/>
          <p:cNvSpPr txBox="1"/>
          <p:nvPr/>
        </p:nvSpPr>
        <p:spPr>
          <a:xfrm>
            <a:off x="2054089" y="454932"/>
            <a:ext cx="7181571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 smtClean="0">
                <a:ea typeface="Verdana" panose="020B0604030504040204" pitchFamily="34" charset="0"/>
              </a:rPr>
              <a:t>Семинар-совещание</a:t>
            </a:r>
          </a:p>
          <a:p>
            <a:r>
              <a:rPr lang="ru-RU" sz="1100" b="1" dirty="0">
                <a:solidFill>
                  <a:srgbClr val="109EB4"/>
                </a:solidFill>
                <a:ea typeface="Verdana" panose="020B0604030504040204" pitchFamily="34" charset="0"/>
              </a:rPr>
              <a:t>Программное обеспечение коррекционно-развивающего процесса учителя-логопеда в инклюзивной школе</a:t>
            </a:r>
          </a:p>
          <a:p>
            <a:r>
              <a:rPr lang="ru-RU" sz="1100" dirty="0" smtClean="0">
                <a:ea typeface="Verdana" panose="020B0604030504040204" pitchFamily="34" charset="0"/>
              </a:rPr>
              <a:t> </a:t>
            </a:r>
            <a:endParaRPr lang="ru-RU" sz="1100" dirty="0">
              <a:ea typeface="Verdana" panose="020B060403050404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8596405" y="454932"/>
            <a:ext cx="292058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sz="1100" dirty="0" smtClean="0">
                <a:ea typeface="Verdana" panose="020B0604030504040204" pitchFamily="34" charset="0"/>
              </a:rPr>
              <a:t>06 ноября 2024 г.</a:t>
            </a:r>
            <a:endParaRPr lang="ru-RU" sz="1100" dirty="0">
              <a:ea typeface="Verdana" panose="020B060403050404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14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pic>
        <p:nvPicPr>
          <p:cNvPr id="15" name="Объект 14"/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567" y="929899"/>
            <a:ext cx="10727139" cy="5449387"/>
          </a:xfrm>
        </p:spPr>
      </p:pic>
    </p:spTree>
    <p:extLst>
      <p:ext uri="{BB962C8B-B14F-4D97-AF65-F5344CB8AC3E}">
        <p14:creationId xmlns:p14="http://schemas.microsoft.com/office/powerpoint/2010/main" val="1650500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1002533"/>
            <a:ext cx="10515600" cy="688155"/>
          </a:xfrm>
        </p:spPr>
        <p:txBody>
          <a:bodyPr>
            <a:normAutofit fontScale="90000"/>
          </a:bodyPr>
          <a:lstStyle/>
          <a:p>
            <a:pPr marL="228600" lvl="0" indent="-228600">
              <a:spcBef>
                <a:spcPts val="1000"/>
              </a:spcBef>
            </a:pPr>
            <a:r>
              <a:rPr lang="ru-RU" sz="37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ru-RU" sz="37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/>
            </a:r>
            <a:br>
              <a:rPr lang="ru-RU" sz="37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</a:br>
            <a:endParaRPr lang="ru-RU" sz="2400" b="1" dirty="0"/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" name="TextBox 106"/>
          <p:cNvSpPr txBox="1"/>
          <p:nvPr/>
        </p:nvSpPr>
        <p:spPr>
          <a:xfrm>
            <a:off x="2054089" y="454932"/>
            <a:ext cx="7181571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 smtClean="0">
                <a:ea typeface="Verdana" panose="020B0604030504040204" pitchFamily="34" charset="0"/>
              </a:rPr>
              <a:t>Семинар-совещание</a:t>
            </a:r>
          </a:p>
          <a:p>
            <a:r>
              <a:rPr lang="ru-RU" sz="1100" b="1" dirty="0">
                <a:solidFill>
                  <a:srgbClr val="109EB4"/>
                </a:solidFill>
                <a:ea typeface="Verdana" panose="020B0604030504040204" pitchFamily="34" charset="0"/>
              </a:rPr>
              <a:t>Программное обеспечение коррекционно-развивающего процесса учителя-логопеда в инклюзивной школе</a:t>
            </a:r>
          </a:p>
          <a:p>
            <a:r>
              <a:rPr lang="ru-RU" sz="1100" dirty="0" smtClean="0">
                <a:ea typeface="Verdana" panose="020B0604030504040204" pitchFamily="34" charset="0"/>
              </a:rPr>
              <a:t> </a:t>
            </a:r>
            <a:endParaRPr lang="ru-RU" sz="1100" dirty="0">
              <a:ea typeface="Verdana" panose="020B060403050404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8596405" y="454932"/>
            <a:ext cx="292058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sz="1100" dirty="0" smtClean="0">
                <a:ea typeface="Verdana" panose="020B0604030504040204" pitchFamily="34" charset="0"/>
              </a:rPr>
              <a:t>06 ноября 2024 г.</a:t>
            </a:r>
            <a:endParaRPr lang="ru-RU" sz="1100" dirty="0">
              <a:ea typeface="Verdana" panose="020B060403050404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15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pic>
        <p:nvPicPr>
          <p:cNvPr id="13" name="Объект 12"/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47" y="962763"/>
            <a:ext cx="11076906" cy="5100567"/>
          </a:xfrm>
        </p:spPr>
      </p:pic>
    </p:spTree>
    <p:extLst>
      <p:ext uri="{BB962C8B-B14F-4D97-AF65-F5344CB8AC3E}">
        <p14:creationId xmlns:p14="http://schemas.microsoft.com/office/powerpoint/2010/main" val="423109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228600" lvl="0" indent="-228600">
              <a:spcBef>
                <a:spcPts val="1000"/>
              </a:spcBef>
            </a:pPr>
            <a:r>
              <a:rPr lang="ru-RU" sz="37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ru-RU" sz="37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/>
            </a:r>
            <a:br>
              <a:rPr lang="ru-RU" sz="37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</a:br>
            <a:endParaRPr lang="ru-RU" sz="2400" b="1" dirty="0"/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" name="TextBox 106"/>
          <p:cNvSpPr txBox="1"/>
          <p:nvPr/>
        </p:nvSpPr>
        <p:spPr>
          <a:xfrm>
            <a:off x="2054089" y="454932"/>
            <a:ext cx="7181571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 smtClean="0">
                <a:ea typeface="Verdana" panose="020B0604030504040204" pitchFamily="34" charset="0"/>
              </a:rPr>
              <a:t>Семинар-совещание</a:t>
            </a:r>
          </a:p>
          <a:p>
            <a:r>
              <a:rPr lang="ru-RU" sz="1100" b="1" dirty="0">
                <a:solidFill>
                  <a:srgbClr val="109EB4"/>
                </a:solidFill>
                <a:ea typeface="Verdana" panose="020B0604030504040204" pitchFamily="34" charset="0"/>
              </a:rPr>
              <a:t>Программное обеспечение коррекционно-развивающего процесса учителя-логопеда в инклюзивной школе</a:t>
            </a:r>
          </a:p>
          <a:p>
            <a:r>
              <a:rPr lang="ru-RU" sz="1100" dirty="0" smtClean="0">
                <a:ea typeface="Verdana" panose="020B0604030504040204" pitchFamily="34" charset="0"/>
              </a:rPr>
              <a:t> </a:t>
            </a:r>
            <a:endParaRPr lang="ru-RU" sz="1100" dirty="0">
              <a:ea typeface="Verdana" panose="020B060403050404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8596405" y="454932"/>
            <a:ext cx="292058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sz="1100" dirty="0" smtClean="0">
                <a:ea typeface="Verdana" panose="020B0604030504040204" pitchFamily="34" charset="0"/>
              </a:rPr>
              <a:t>06 ноября 2024 г.</a:t>
            </a:r>
            <a:endParaRPr lang="ru-RU" sz="1100" dirty="0">
              <a:ea typeface="Verdana" panose="020B060403050404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16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0437" y="962776"/>
            <a:ext cx="9870217" cy="5203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083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1002533"/>
            <a:ext cx="10515600" cy="688155"/>
          </a:xfrm>
        </p:spPr>
        <p:txBody>
          <a:bodyPr>
            <a:normAutofit fontScale="90000"/>
          </a:bodyPr>
          <a:lstStyle/>
          <a:p>
            <a:pPr marL="228600" lvl="0" indent="-228600">
              <a:spcBef>
                <a:spcPts val="1000"/>
              </a:spcBef>
            </a:pPr>
            <a:r>
              <a:rPr lang="ru-RU" sz="37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ru-RU" sz="37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/>
            </a:r>
            <a:br>
              <a:rPr lang="ru-RU" sz="37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</a:br>
            <a:endParaRPr lang="ru-RU" sz="2400" b="1" dirty="0"/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" name="TextBox 106"/>
          <p:cNvSpPr txBox="1"/>
          <p:nvPr/>
        </p:nvSpPr>
        <p:spPr>
          <a:xfrm>
            <a:off x="2054089" y="454932"/>
            <a:ext cx="7181571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 smtClean="0">
                <a:ea typeface="Verdana" panose="020B0604030504040204" pitchFamily="34" charset="0"/>
              </a:rPr>
              <a:t>Семинар-совещание</a:t>
            </a:r>
          </a:p>
          <a:p>
            <a:r>
              <a:rPr lang="ru-RU" sz="1100" b="1" dirty="0">
                <a:solidFill>
                  <a:srgbClr val="109EB4"/>
                </a:solidFill>
                <a:ea typeface="Verdana" panose="020B0604030504040204" pitchFamily="34" charset="0"/>
              </a:rPr>
              <a:t>Программное обеспечение коррекционно-развивающего процесса учителя-логопеда в инклюзивной школе</a:t>
            </a:r>
          </a:p>
          <a:p>
            <a:r>
              <a:rPr lang="ru-RU" sz="1100" dirty="0" smtClean="0">
                <a:ea typeface="Verdana" panose="020B0604030504040204" pitchFamily="34" charset="0"/>
              </a:rPr>
              <a:t> </a:t>
            </a:r>
            <a:endParaRPr lang="ru-RU" sz="1100" dirty="0">
              <a:ea typeface="Verdana" panose="020B060403050404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8596405" y="454932"/>
            <a:ext cx="292058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sz="1100" dirty="0" smtClean="0">
                <a:ea typeface="Verdana" panose="020B0604030504040204" pitchFamily="34" charset="0"/>
              </a:rPr>
              <a:t>06 ноября 2024 г.</a:t>
            </a:r>
            <a:endParaRPr lang="ru-RU" sz="1100" dirty="0">
              <a:ea typeface="Verdana" panose="020B060403050404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17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414" y="897755"/>
            <a:ext cx="10188919" cy="5728470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Рукописный ввод 7"/>
              <p14:cNvContentPartPr/>
              <p14:nvPr/>
            </p14:nvContentPartPr>
            <p14:xfrm>
              <a:off x="8270597" y="3684955"/>
              <a:ext cx="464400" cy="1106280"/>
            </p14:xfrm>
          </p:contentPart>
        </mc:Choice>
        <mc:Fallback xmlns="">
          <p:pic>
            <p:nvPicPr>
              <p:cNvPr id="8" name="Рукописный ввод 7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222717" y="3588835"/>
                <a:ext cx="560160" cy="129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9" name="Рукописный ввод 8"/>
              <p14:cNvContentPartPr/>
              <p14:nvPr/>
            </p14:nvContentPartPr>
            <p14:xfrm>
              <a:off x="8148197" y="4394155"/>
              <a:ext cx="436680" cy="423720"/>
            </p14:xfrm>
          </p:contentPart>
        </mc:Choice>
        <mc:Fallback xmlns="">
          <p:pic>
            <p:nvPicPr>
              <p:cNvPr id="9" name="Рукописный ввод 8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099957" y="4298395"/>
                <a:ext cx="532800" cy="615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75426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1002533"/>
            <a:ext cx="10515600" cy="688155"/>
          </a:xfrm>
        </p:spPr>
        <p:txBody>
          <a:bodyPr>
            <a:normAutofit fontScale="90000"/>
          </a:bodyPr>
          <a:lstStyle/>
          <a:p>
            <a:pPr marL="228600" lvl="0" indent="-228600">
              <a:spcBef>
                <a:spcPts val="1000"/>
              </a:spcBef>
            </a:pPr>
            <a:r>
              <a:rPr lang="ru-RU" sz="37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ru-RU" sz="37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/>
            </a:r>
            <a:br>
              <a:rPr lang="ru-RU" sz="37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</a:br>
            <a:endParaRPr lang="ru-RU" sz="2400" b="1" dirty="0"/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" name="TextBox 106"/>
          <p:cNvSpPr txBox="1"/>
          <p:nvPr/>
        </p:nvSpPr>
        <p:spPr>
          <a:xfrm>
            <a:off x="2054089" y="454932"/>
            <a:ext cx="7181571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 smtClean="0">
                <a:ea typeface="Verdana" panose="020B0604030504040204" pitchFamily="34" charset="0"/>
              </a:rPr>
              <a:t>Семинар-совещание</a:t>
            </a:r>
          </a:p>
          <a:p>
            <a:r>
              <a:rPr lang="ru-RU" sz="1100" b="1" dirty="0">
                <a:solidFill>
                  <a:srgbClr val="109EB4"/>
                </a:solidFill>
                <a:ea typeface="Verdana" panose="020B0604030504040204" pitchFamily="34" charset="0"/>
              </a:rPr>
              <a:t>Программное обеспечение коррекционно-развивающего процесса учителя-логопеда в инклюзивной школе</a:t>
            </a:r>
          </a:p>
          <a:p>
            <a:r>
              <a:rPr lang="ru-RU" sz="1100" dirty="0" smtClean="0">
                <a:ea typeface="Verdana" panose="020B0604030504040204" pitchFamily="34" charset="0"/>
              </a:rPr>
              <a:t> </a:t>
            </a:r>
            <a:endParaRPr lang="ru-RU" sz="1100" dirty="0">
              <a:ea typeface="Verdana" panose="020B060403050404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8596405" y="454932"/>
            <a:ext cx="292058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sz="1100" dirty="0" smtClean="0">
                <a:ea typeface="Verdana" panose="020B0604030504040204" pitchFamily="34" charset="0"/>
              </a:rPr>
              <a:t>06 ноября 2024 г.</a:t>
            </a:r>
            <a:endParaRPr lang="ru-RU" sz="1100" dirty="0">
              <a:ea typeface="Verdana" panose="020B060403050404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18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141" y="907119"/>
            <a:ext cx="10183734" cy="5725555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Рукописный ввод 7"/>
              <p14:cNvContentPartPr/>
              <p14:nvPr/>
            </p14:nvContentPartPr>
            <p14:xfrm>
              <a:off x="9508997" y="3835075"/>
              <a:ext cx="856080" cy="1175400"/>
            </p14:xfrm>
          </p:contentPart>
        </mc:Choice>
        <mc:Fallback xmlns="">
          <p:pic>
            <p:nvPicPr>
              <p:cNvPr id="8" name="Рукописный ввод 7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460757" y="3738955"/>
                <a:ext cx="952200" cy="1367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8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1002533"/>
            <a:ext cx="10515600" cy="688155"/>
          </a:xfrm>
        </p:spPr>
        <p:txBody>
          <a:bodyPr>
            <a:normAutofit fontScale="90000"/>
          </a:bodyPr>
          <a:lstStyle/>
          <a:p>
            <a:pPr marL="228600" lvl="0" indent="-228600">
              <a:spcBef>
                <a:spcPts val="1000"/>
              </a:spcBef>
            </a:pPr>
            <a:r>
              <a:rPr lang="ru-RU" sz="37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ru-RU" sz="37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/>
            </a:r>
            <a:br>
              <a:rPr lang="ru-RU" sz="37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</a:br>
            <a:endParaRPr lang="ru-RU" sz="2400" b="1" dirty="0"/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" name="TextBox 106"/>
          <p:cNvSpPr txBox="1"/>
          <p:nvPr/>
        </p:nvSpPr>
        <p:spPr>
          <a:xfrm>
            <a:off x="2054089" y="454932"/>
            <a:ext cx="7181571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 smtClean="0">
                <a:ea typeface="Verdana" panose="020B0604030504040204" pitchFamily="34" charset="0"/>
              </a:rPr>
              <a:t>Семинар-совещание</a:t>
            </a:r>
          </a:p>
          <a:p>
            <a:r>
              <a:rPr lang="ru-RU" sz="1100" b="1" dirty="0">
                <a:solidFill>
                  <a:srgbClr val="109EB4"/>
                </a:solidFill>
                <a:ea typeface="Verdana" panose="020B0604030504040204" pitchFamily="34" charset="0"/>
              </a:rPr>
              <a:t>Программное обеспечение коррекционно-развивающего процесса учителя-логопеда в инклюзивной школе</a:t>
            </a:r>
          </a:p>
          <a:p>
            <a:r>
              <a:rPr lang="ru-RU" sz="1100" dirty="0" smtClean="0">
                <a:ea typeface="Verdana" panose="020B0604030504040204" pitchFamily="34" charset="0"/>
              </a:rPr>
              <a:t> </a:t>
            </a:r>
            <a:endParaRPr lang="ru-RU" sz="1100" dirty="0">
              <a:ea typeface="Verdana" panose="020B060403050404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8596405" y="454932"/>
            <a:ext cx="292058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sz="1100" dirty="0" smtClean="0">
                <a:ea typeface="Verdana" panose="020B0604030504040204" pitchFamily="34" charset="0"/>
              </a:rPr>
              <a:t>06 ноября 2024 г.</a:t>
            </a:r>
            <a:endParaRPr lang="ru-RU" sz="1100" dirty="0">
              <a:ea typeface="Verdana" panose="020B060403050404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19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4641" y="887394"/>
            <a:ext cx="5696146" cy="5315315"/>
          </a:xfrm>
          <a:prstGeom prst="rect">
            <a:avLst/>
          </a:prstGeom>
        </p:spPr>
      </p:pic>
      <p:sp>
        <p:nvSpPr>
          <p:cNvPr id="8" name="Полилиния 7"/>
          <p:cNvSpPr/>
          <p:nvPr/>
        </p:nvSpPr>
        <p:spPr>
          <a:xfrm>
            <a:off x="1919213" y="4638948"/>
            <a:ext cx="2709501" cy="1348179"/>
          </a:xfrm>
          <a:custGeom>
            <a:avLst/>
            <a:gdLst>
              <a:gd name="connsiteX0" fmla="*/ 508103 w 2709501"/>
              <a:gd name="connsiteY0" fmla="*/ 90994 h 1348179"/>
              <a:gd name="connsiteX1" fmla="*/ 2611223 w 2709501"/>
              <a:gd name="connsiteY1" fmla="*/ 90994 h 1348179"/>
              <a:gd name="connsiteX2" fmla="*/ 2287027 w 2709501"/>
              <a:gd name="connsiteY2" fmla="*/ 1121772 h 1348179"/>
              <a:gd name="connsiteX3" fmla="*/ 1605383 w 2709501"/>
              <a:gd name="connsiteY3" fmla="*/ 1279714 h 1348179"/>
              <a:gd name="connsiteX4" fmla="*/ 408351 w 2709501"/>
              <a:gd name="connsiteY4" fmla="*/ 1279714 h 1348179"/>
              <a:gd name="connsiteX5" fmla="*/ 1027 w 2709501"/>
              <a:gd name="connsiteY5" fmla="*/ 440128 h 1348179"/>
              <a:gd name="connsiteX6" fmla="*/ 508103 w 2709501"/>
              <a:gd name="connsiteY6" fmla="*/ 90994 h 134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09501" h="1348179">
                <a:moveTo>
                  <a:pt x="508103" y="90994"/>
                </a:moveTo>
                <a:cubicBezTo>
                  <a:pt x="943136" y="32805"/>
                  <a:pt x="2314736" y="-80802"/>
                  <a:pt x="2611223" y="90994"/>
                </a:cubicBezTo>
                <a:cubicBezTo>
                  <a:pt x="2907710" y="262790"/>
                  <a:pt x="2454667" y="923652"/>
                  <a:pt x="2287027" y="1121772"/>
                </a:cubicBezTo>
                <a:cubicBezTo>
                  <a:pt x="2119387" y="1319892"/>
                  <a:pt x="1918496" y="1253390"/>
                  <a:pt x="1605383" y="1279714"/>
                </a:cubicBezTo>
                <a:cubicBezTo>
                  <a:pt x="1292270" y="1306038"/>
                  <a:pt x="675744" y="1419645"/>
                  <a:pt x="408351" y="1279714"/>
                </a:cubicBezTo>
                <a:cubicBezTo>
                  <a:pt x="140958" y="1139783"/>
                  <a:pt x="-14213" y="639634"/>
                  <a:pt x="1027" y="440128"/>
                </a:cubicBezTo>
                <a:cubicBezTo>
                  <a:pt x="16267" y="240622"/>
                  <a:pt x="73070" y="149183"/>
                  <a:pt x="508103" y="90994"/>
                </a:cubicBez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900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1278692"/>
            <a:ext cx="10515600" cy="41199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Направления работы учителя-логопеда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</a:rPr>
            </a:b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6476529"/>
              </p:ext>
            </p:extLst>
          </p:nvPr>
        </p:nvGraphicFramePr>
        <p:xfrm>
          <a:off x="822945" y="1503188"/>
          <a:ext cx="10515600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572757943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7634265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Целевая</a:t>
                      </a:r>
                      <a:r>
                        <a:rPr lang="ru-RU" sz="2400" baseline="0" dirty="0" smtClean="0"/>
                        <a:t> аудитория (нормативные документы)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Программное обеспечение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36855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Обучающиеся с ОВЗ</a:t>
                      </a:r>
                    </a:p>
                    <a:p>
                      <a:r>
                        <a:rPr lang="ru-RU" sz="2400" dirty="0" smtClean="0"/>
                        <a:t>(ФГОС, ФАОП, АООП, Положение</a:t>
                      </a:r>
                      <a:r>
                        <a:rPr lang="ru-RU" sz="2400" baseline="0" dirty="0" smtClean="0"/>
                        <a:t> об оказании логопедической помощи</a:t>
                      </a:r>
                      <a:r>
                        <a:rPr lang="ru-RU" sz="2400" dirty="0" smtClean="0"/>
                        <a:t>)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Программы коррекционных курсов </a:t>
                      </a:r>
                    </a:p>
                    <a:p>
                      <a:r>
                        <a:rPr lang="ru-RU" sz="2400" dirty="0" smtClean="0"/>
                        <a:t>(см. учебный план конкретной нозологической</a:t>
                      </a:r>
                      <a:r>
                        <a:rPr lang="ru-RU" sz="2400" baseline="0" dirty="0" smtClean="0"/>
                        <a:t> группы обучающихся</a:t>
                      </a:r>
                    </a:p>
                    <a:p>
                      <a:r>
                        <a:rPr lang="ru-RU" sz="2400" baseline="0" dirty="0" smtClean="0"/>
                        <a:t> + результаты логопедической диагностики обучающегося)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99682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Обучающиеся, нуждающиеся в логопедической помощи (</a:t>
                      </a:r>
                      <a:r>
                        <a:rPr kumimoji="0" lang="ru-RU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Положение об оказании логопедической помощи, Положение о </a:t>
                      </a:r>
                      <a:r>
                        <a:rPr kumimoji="0" lang="ru-RU" sz="2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ППк</a:t>
                      </a:r>
                      <a:r>
                        <a:rPr lang="ru-RU" sz="2400" dirty="0" smtClean="0"/>
                        <a:t>)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Программа коррекционно-развивающих занятий, составленная учителем-логопедом с учётом вида нарушения устной</a:t>
                      </a:r>
                      <a:r>
                        <a:rPr lang="ru-RU" sz="2400" baseline="0" dirty="0" smtClean="0"/>
                        <a:t> и/или письменной речи обучающихся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1812782"/>
                  </a:ext>
                </a:extLst>
              </a:tr>
            </a:tbl>
          </a:graphicData>
        </a:graphic>
      </p:graphicFrame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" name="TextBox 106"/>
          <p:cNvSpPr txBox="1"/>
          <p:nvPr/>
        </p:nvSpPr>
        <p:spPr>
          <a:xfrm>
            <a:off x="2054089" y="454932"/>
            <a:ext cx="7181571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 smtClean="0">
                <a:ea typeface="Verdana" panose="020B0604030504040204" pitchFamily="34" charset="0"/>
              </a:rPr>
              <a:t>Семинар-совещание</a:t>
            </a:r>
          </a:p>
          <a:p>
            <a:r>
              <a:rPr lang="ru-RU" sz="1100" b="1" dirty="0">
                <a:solidFill>
                  <a:srgbClr val="109EB4"/>
                </a:solidFill>
                <a:ea typeface="Verdana" panose="020B0604030504040204" pitchFamily="34" charset="0"/>
              </a:rPr>
              <a:t>Программное обеспечение коррекционно-развивающего процесса учителя-логопеда в инклюзивной школе</a:t>
            </a:r>
          </a:p>
          <a:p>
            <a:r>
              <a:rPr lang="ru-RU" sz="1100" dirty="0" smtClean="0">
                <a:ea typeface="Verdana" panose="020B0604030504040204" pitchFamily="34" charset="0"/>
              </a:rPr>
              <a:t> </a:t>
            </a:r>
            <a:endParaRPr lang="ru-RU" sz="1100" dirty="0">
              <a:ea typeface="Verdana" panose="020B060403050404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8596405" y="454932"/>
            <a:ext cx="292058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sz="1100" dirty="0" smtClean="0">
                <a:ea typeface="Verdana" panose="020B0604030504040204" pitchFamily="34" charset="0"/>
              </a:rPr>
              <a:t>06 ноября 2024 г.</a:t>
            </a:r>
            <a:endParaRPr lang="ru-RU" sz="1100" dirty="0">
              <a:ea typeface="Verdana" panose="020B060403050404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2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211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1002533"/>
            <a:ext cx="10515600" cy="688155"/>
          </a:xfrm>
        </p:spPr>
        <p:txBody>
          <a:bodyPr>
            <a:normAutofit fontScale="90000"/>
          </a:bodyPr>
          <a:lstStyle/>
          <a:p>
            <a:pPr marL="228600" lvl="0" indent="-228600">
              <a:spcBef>
                <a:spcPts val="1000"/>
              </a:spcBef>
            </a:pPr>
            <a:r>
              <a:rPr lang="ru-RU" sz="37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ru-RU" sz="37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/>
            </a:r>
            <a:br>
              <a:rPr lang="ru-RU" sz="37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</a:br>
            <a:endParaRPr lang="ru-RU" sz="2400" b="1" dirty="0"/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" name="TextBox 106"/>
          <p:cNvSpPr txBox="1"/>
          <p:nvPr/>
        </p:nvSpPr>
        <p:spPr>
          <a:xfrm>
            <a:off x="2054089" y="454932"/>
            <a:ext cx="7181571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 smtClean="0">
                <a:ea typeface="Verdana" panose="020B0604030504040204" pitchFamily="34" charset="0"/>
              </a:rPr>
              <a:t>Семинар-совещание</a:t>
            </a:r>
          </a:p>
          <a:p>
            <a:r>
              <a:rPr lang="ru-RU" sz="1100" b="1" dirty="0">
                <a:solidFill>
                  <a:srgbClr val="109EB4"/>
                </a:solidFill>
                <a:ea typeface="Verdana" panose="020B0604030504040204" pitchFamily="34" charset="0"/>
              </a:rPr>
              <a:t>Программное обеспечение коррекционно-развивающего процесса учителя-логопеда в инклюзивной школе</a:t>
            </a:r>
          </a:p>
          <a:p>
            <a:r>
              <a:rPr lang="ru-RU" sz="1100" dirty="0" smtClean="0">
                <a:ea typeface="Verdana" panose="020B0604030504040204" pitchFamily="34" charset="0"/>
              </a:rPr>
              <a:t> </a:t>
            </a:r>
            <a:endParaRPr lang="ru-RU" sz="1100" dirty="0">
              <a:ea typeface="Verdana" panose="020B060403050404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8596405" y="454932"/>
            <a:ext cx="292058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sz="1100" dirty="0" smtClean="0">
                <a:ea typeface="Verdana" panose="020B0604030504040204" pitchFamily="34" charset="0"/>
              </a:rPr>
              <a:t>06 ноября 2024 г.</a:t>
            </a:r>
            <a:endParaRPr lang="ru-RU" sz="1100" dirty="0">
              <a:ea typeface="Verdana" panose="020B060403050404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20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1" r="4787"/>
          <a:stretch/>
        </p:blipFill>
        <p:spPr>
          <a:xfrm>
            <a:off x="5701873" y="1559127"/>
            <a:ext cx="6086902" cy="45053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3225" y="1346610"/>
            <a:ext cx="5205469" cy="4602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169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45659" y="365125"/>
            <a:ext cx="11543115" cy="1325563"/>
          </a:xfrm>
        </p:spPr>
        <p:txBody>
          <a:bodyPr>
            <a:normAutofit fontScale="90000"/>
          </a:bodyPr>
          <a:lstStyle/>
          <a:p>
            <a:pPr marL="228600" lvl="0" indent="-228600">
              <a:spcBef>
                <a:spcPts val="1000"/>
              </a:spcBef>
            </a:pPr>
            <a:r>
              <a:rPr lang="ru-RU" sz="37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ru-RU" sz="3700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/>
            </a:r>
            <a:br>
              <a:rPr lang="ru-RU" sz="3700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</a:b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Calibri"/>
                <a:ea typeface="+mn-ea"/>
                <a:cs typeface="+mn-cs"/>
              </a:rPr>
              <a:t>Структура рабочей программы коррекционного курса</a:t>
            </a:r>
            <a:endParaRPr lang="ru-RU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4000" dirty="0" smtClean="0"/>
              <a:t>Пояснительная записка</a:t>
            </a:r>
          </a:p>
          <a:p>
            <a:pPr marL="742950" lvl="1" indent="-285750">
              <a:lnSpc>
                <a:spcPts val="1430"/>
              </a:lnSpc>
              <a:buSzPts val="1200"/>
              <a:buFont typeface="Courier New" panose="02070309020205020404" pitchFamily="49" charset="0"/>
              <a:buChar char="o"/>
              <a:tabLst>
                <a:tab pos="854710" algn="l"/>
              </a:tabLst>
            </a:pPr>
            <a:r>
              <a:rPr lang="ru-RU" sz="2200" dirty="0">
                <a:solidFill>
                  <a:srgbClr val="006666"/>
                </a:solidFill>
                <a:latin typeface="Century Gothic"/>
                <a:ea typeface="Courier New" panose="02070309020205020404" pitchFamily="49" charset="0"/>
              </a:rPr>
              <a:t>общая</a:t>
            </a:r>
            <a:r>
              <a:rPr lang="ru-RU" sz="2200" spc="-20" dirty="0">
                <a:solidFill>
                  <a:srgbClr val="006666"/>
                </a:solidFill>
                <a:latin typeface="Century Gothic"/>
                <a:ea typeface="Courier New" panose="02070309020205020404" pitchFamily="49" charset="0"/>
              </a:rPr>
              <a:t> </a:t>
            </a:r>
            <a:r>
              <a:rPr lang="ru-RU" sz="2200" dirty="0">
                <a:solidFill>
                  <a:srgbClr val="006666"/>
                </a:solidFill>
                <a:latin typeface="Century Gothic"/>
                <a:ea typeface="Courier New" panose="02070309020205020404" pitchFamily="49" charset="0"/>
              </a:rPr>
              <a:t>характеристика</a:t>
            </a:r>
            <a:r>
              <a:rPr lang="ru-RU" sz="2200" spc="-25" dirty="0">
                <a:solidFill>
                  <a:srgbClr val="006666"/>
                </a:solidFill>
                <a:latin typeface="Century Gothic"/>
                <a:ea typeface="Courier New" panose="02070309020205020404" pitchFamily="49" charset="0"/>
              </a:rPr>
              <a:t> </a:t>
            </a:r>
            <a:r>
              <a:rPr lang="ru-RU" sz="2200" dirty="0">
                <a:solidFill>
                  <a:srgbClr val="006666"/>
                </a:solidFill>
                <a:latin typeface="Century Gothic"/>
                <a:ea typeface="Courier New" panose="02070309020205020404" pitchFamily="49" charset="0"/>
              </a:rPr>
              <a:t>коррекционно-развивающего</a:t>
            </a:r>
            <a:r>
              <a:rPr lang="ru-RU" sz="2200" spc="-25" dirty="0">
                <a:solidFill>
                  <a:srgbClr val="006666"/>
                </a:solidFill>
                <a:latin typeface="Century Gothic"/>
                <a:ea typeface="Courier New" panose="02070309020205020404" pitchFamily="49" charset="0"/>
              </a:rPr>
              <a:t> </a:t>
            </a:r>
            <a:r>
              <a:rPr lang="ru-RU" sz="2200" dirty="0">
                <a:solidFill>
                  <a:srgbClr val="006666"/>
                </a:solidFill>
                <a:latin typeface="Century Gothic"/>
                <a:ea typeface="Courier New" panose="02070309020205020404" pitchFamily="49" charset="0"/>
              </a:rPr>
              <a:t>курса;</a:t>
            </a:r>
          </a:p>
          <a:p>
            <a:pPr marL="742950" lvl="1" indent="-285750">
              <a:lnSpc>
                <a:spcPts val="1380"/>
              </a:lnSpc>
              <a:buSzPts val="1200"/>
              <a:buFont typeface="Courier New" panose="02070309020205020404" pitchFamily="49" charset="0"/>
              <a:buChar char="o"/>
              <a:tabLst>
                <a:tab pos="854710" algn="l"/>
              </a:tabLst>
            </a:pPr>
            <a:r>
              <a:rPr lang="ru-RU" sz="2200" dirty="0">
                <a:solidFill>
                  <a:srgbClr val="006666"/>
                </a:solidFill>
                <a:latin typeface="Century Gothic"/>
                <a:ea typeface="Courier New" panose="02070309020205020404" pitchFamily="49" charset="0"/>
              </a:rPr>
              <a:t>ц</a:t>
            </a:r>
            <a:r>
              <a:rPr lang="ru-RU" sz="2200" dirty="0" smtClean="0">
                <a:solidFill>
                  <a:srgbClr val="006666"/>
                </a:solidFill>
                <a:latin typeface="Century Gothic"/>
                <a:ea typeface="Courier New" panose="02070309020205020404" pitchFamily="49" charset="0"/>
              </a:rPr>
              <a:t>ели изучения</a:t>
            </a:r>
            <a:r>
              <a:rPr lang="ru-RU" sz="2200" spc="-25" dirty="0" smtClean="0">
                <a:solidFill>
                  <a:srgbClr val="006666"/>
                </a:solidFill>
                <a:latin typeface="Century Gothic"/>
                <a:ea typeface="Courier New" panose="02070309020205020404" pitchFamily="49" charset="0"/>
              </a:rPr>
              <a:t> </a:t>
            </a:r>
            <a:r>
              <a:rPr lang="ru-RU" sz="2200" dirty="0">
                <a:solidFill>
                  <a:srgbClr val="006666"/>
                </a:solidFill>
                <a:latin typeface="Century Gothic"/>
                <a:ea typeface="Courier New" panose="02070309020205020404" pitchFamily="49" charset="0"/>
              </a:rPr>
              <a:t>коррекционно-развивающего</a:t>
            </a:r>
            <a:r>
              <a:rPr lang="ru-RU" sz="2200" spc="-30" dirty="0">
                <a:solidFill>
                  <a:srgbClr val="006666"/>
                </a:solidFill>
                <a:latin typeface="Century Gothic"/>
                <a:ea typeface="Courier New" panose="02070309020205020404" pitchFamily="49" charset="0"/>
              </a:rPr>
              <a:t> </a:t>
            </a:r>
            <a:r>
              <a:rPr lang="ru-RU" sz="2200" dirty="0">
                <a:solidFill>
                  <a:srgbClr val="006666"/>
                </a:solidFill>
                <a:latin typeface="Century Gothic"/>
                <a:ea typeface="Courier New" panose="02070309020205020404" pitchFamily="49" charset="0"/>
              </a:rPr>
              <a:t>курса;</a:t>
            </a:r>
          </a:p>
          <a:p>
            <a:pPr marL="742950" lvl="1" indent="-285750">
              <a:lnSpc>
                <a:spcPts val="1380"/>
              </a:lnSpc>
              <a:buSzPts val="1200"/>
              <a:buFont typeface="Courier New" panose="02070309020205020404" pitchFamily="49" charset="0"/>
              <a:buChar char="o"/>
              <a:tabLst>
                <a:tab pos="854710" algn="l"/>
              </a:tabLst>
            </a:pPr>
            <a:r>
              <a:rPr lang="ru-RU" sz="2200" dirty="0">
                <a:solidFill>
                  <a:srgbClr val="006666"/>
                </a:solidFill>
                <a:latin typeface="Century Gothic"/>
                <a:ea typeface="Courier New" panose="02070309020205020404" pitchFamily="49" charset="0"/>
              </a:rPr>
              <a:t>место</a:t>
            </a:r>
            <a:r>
              <a:rPr lang="ru-RU" sz="2200" spc="-15" dirty="0">
                <a:solidFill>
                  <a:srgbClr val="006666"/>
                </a:solidFill>
                <a:latin typeface="Century Gothic"/>
                <a:ea typeface="Courier New" panose="02070309020205020404" pitchFamily="49" charset="0"/>
              </a:rPr>
              <a:t> </a:t>
            </a:r>
            <a:r>
              <a:rPr lang="ru-RU" sz="2200" dirty="0">
                <a:solidFill>
                  <a:srgbClr val="006666"/>
                </a:solidFill>
                <a:latin typeface="Century Gothic"/>
                <a:ea typeface="Courier New" panose="02070309020205020404" pitchFamily="49" charset="0"/>
              </a:rPr>
              <a:t>коррекционно-развивающего</a:t>
            </a:r>
            <a:r>
              <a:rPr lang="ru-RU" sz="2200" spc="-20" dirty="0">
                <a:solidFill>
                  <a:srgbClr val="006666"/>
                </a:solidFill>
                <a:latin typeface="Century Gothic"/>
                <a:ea typeface="Courier New" panose="02070309020205020404" pitchFamily="49" charset="0"/>
              </a:rPr>
              <a:t> </a:t>
            </a:r>
            <a:r>
              <a:rPr lang="ru-RU" sz="2200" dirty="0">
                <a:solidFill>
                  <a:srgbClr val="006666"/>
                </a:solidFill>
                <a:latin typeface="Century Gothic"/>
                <a:ea typeface="Courier New" panose="02070309020205020404" pitchFamily="49" charset="0"/>
              </a:rPr>
              <a:t>курса</a:t>
            </a:r>
            <a:r>
              <a:rPr lang="ru-RU" sz="2200" spc="-15" dirty="0">
                <a:solidFill>
                  <a:srgbClr val="006666"/>
                </a:solidFill>
                <a:latin typeface="Century Gothic"/>
                <a:ea typeface="Courier New" panose="02070309020205020404" pitchFamily="49" charset="0"/>
              </a:rPr>
              <a:t> </a:t>
            </a:r>
            <a:r>
              <a:rPr lang="ru-RU" sz="2200" dirty="0">
                <a:solidFill>
                  <a:srgbClr val="006666"/>
                </a:solidFill>
                <a:latin typeface="Century Gothic"/>
                <a:ea typeface="Courier New" panose="02070309020205020404" pitchFamily="49" charset="0"/>
              </a:rPr>
              <a:t>в</a:t>
            </a:r>
            <a:r>
              <a:rPr lang="ru-RU" sz="2200" spc="-20" dirty="0">
                <a:solidFill>
                  <a:srgbClr val="006666"/>
                </a:solidFill>
                <a:latin typeface="Century Gothic"/>
                <a:ea typeface="Courier New" panose="02070309020205020404" pitchFamily="49" charset="0"/>
              </a:rPr>
              <a:t> </a:t>
            </a:r>
            <a:r>
              <a:rPr lang="ru-RU" sz="2200" dirty="0">
                <a:solidFill>
                  <a:srgbClr val="006666"/>
                </a:solidFill>
                <a:latin typeface="Century Gothic"/>
                <a:ea typeface="Courier New" panose="02070309020205020404" pitchFamily="49" charset="0"/>
              </a:rPr>
              <a:t>учебном</a:t>
            </a:r>
            <a:r>
              <a:rPr lang="ru-RU" sz="2200" spc="-15" dirty="0">
                <a:solidFill>
                  <a:srgbClr val="006666"/>
                </a:solidFill>
                <a:latin typeface="Century Gothic"/>
                <a:ea typeface="Courier New" panose="02070309020205020404" pitchFamily="49" charset="0"/>
              </a:rPr>
              <a:t> </a:t>
            </a:r>
            <a:r>
              <a:rPr lang="ru-RU" sz="2200" dirty="0">
                <a:solidFill>
                  <a:srgbClr val="006666"/>
                </a:solidFill>
                <a:latin typeface="Century Gothic"/>
                <a:ea typeface="Courier New" panose="02070309020205020404" pitchFamily="49" charset="0"/>
              </a:rPr>
              <a:t>плане;</a:t>
            </a:r>
          </a:p>
          <a:p>
            <a:pPr lvl="0"/>
            <a:r>
              <a:rPr lang="ru-RU" sz="4000" dirty="0" smtClean="0"/>
              <a:t> Содержание коррекционного курса (</a:t>
            </a:r>
            <a:r>
              <a:rPr lang="ru-RU" sz="2400" dirty="0">
                <a:solidFill>
                  <a:srgbClr val="006666"/>
                </a:solidFill>
                <a:latin typeface="Century Gothic"/>
                <a:ea typeface="Times New Roman" panose="02020603050405020304" pitchFamily="18" charset="0"/>
              </a:rPr>
              <a:t>основные</a:t>
            </a:r>
            <a:r>
              <a:rPr lang="ru-RU" sz="2400" spc="-25" dirty="0">
                <a:solidFill>
                  <a:srgbClr val="006666"/>
                </a:solidFill>
                <a:latin typeface="Century Gothic"/>
                <a:ea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6666"/>
                </a:solidFill>
                <a:latin typeface="Century Gothic"/>
                <a:ea typeface="Times New Roman" panose="02020603050405020304" pitchFamily="18" charset="0"/>
              </a:rPr>
              <a:t>содержательные</a:t>
            </a:r>
            <a:r>
              <a:rPr lang="ru-RU" sz="2400" spc="-25" dirty="0">
                <a:solidFill>
                  <a:srgbClr val="006666"/>
                </a:solidFill>
                <a:latin typeface="Century Gothic"/>
                <a:ea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6666"/>
                </a:solidFill>
                <a:latin typeface="Century Gothic"/>
                <a:ea typeface="Times New Roman" panose="02020603050405020304" pitchFamily="18" charset="0"/>
              </a:rPr>
              <a:t>линии</a:t>
            </a:r>
            <a:r>
              <a:rPr lang="ru-RU" sz="2400" spc="-10" dirty="0">
                <a:solidFill>
                  <a:srgbClr val="006666"/>
                </a:solidFill>
                <a:latin typeface="Century Gothic"/>
                <a:ea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6666"/>
                </a:solidFill>
                <a:latin typeface="Century Gothic"/>
                <a:ea typeface="Times New Roman" panose="02020603050405020304" pitchFamily="18" charset="0"/>
              </a:rPr>
              <a:t>программы</a:t>
            </a:r>
            <a:r>
              <a:rPr lang="ru-RU" sz="2400" spc="-15" dirty="0">
                <a:solidFill>
                  <a:srgbClr val="006666"/>
                </a:solidFill>
                <a:latin typeface="Century Gothic"/>
                <a:ea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6666"/>
                </a:solidFill>
                <a:latin typeface="Century Gothic"/>
                <a:ea typeface="Times New Roman" panose="02020603050405020304" pitchFamily="18" charset="0"/>
              </a:rPr>
              <a:t>коррекционно-развивающего</a:t>
            </a:r>
            <a:r>
              <a:rPr lang="ru-RU" sz="2400" spc="-20" dirty="0">
                <a:solidFill>
                  <a:srgbClr val="006666"/>
                </a:solidFill>
                <a:latin typeface="Century Gothic"/>
                <a:ea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6666"/>
                </a:solidFill>
                <a:latin typeface="Century Gothic"/>
                <a:ea typeface="Times New Roman" panose="02020603050405020304" pitchFamily="18" charset="0"/>
              </a:rPr>
              <a:t>курса</a:t>
            </a:r>
            <a:r>
              <a:rPr lang="ru-RU" sz="4000" dirty="0" smtClean="0">
                <a:solidFill>
                  <a:srgbClr val="006666"/>
                </a:solidFill>
                <a:latin typeface="Century Gothic"/>
                <a:ea typeface="Times New Roman" panose="02020603050405020304" pitchFamily="18" charset="0"/>
              </a:rPr>
              <a:t>)</a:t>
            </a:r>
            <a:endParaRPr lang="ru-RU" sz="3600" dirty="0">
              <a:solidFill>
                <a:srgbClr val="006666"/>
              </a:solidFill>
              <a:latin typeface="Century Gothic"/>
              <a:ea typeface="Times New Roman" panose="02020603050405020304" pitchFamily="18" charset="0"/>
            </a:endParaRPr>
          </a:p>
          <a:p>
            <a:endParaRPr lang="en-US" sz="4000" dirty="0" smtClean="0"/>
          </a:p>
          <a:p>
            <a:r>
              <a:rPr lang="ru-RU" sz="4000" dirty="0" smtClean="0"/>
              <a:t> Планируемые результаты (</a:t>
            </a:r>
            <a:r>
              <a:rPr lang="ru-RU" sz="2400" dirty="0">
                <a:solidFill>
                  <a:srgbClr val="006666"/>
                </a:solidFill>
                <a:latin typeface="Century Gothic"/>
                <a:ea typeface="Times New Roman" panose="02020603050405020304" pitchFamily="18" charset="0"/>
              </a:rPr>
              <a:t>личностные, </a:t>
            </a:r>
            <a:r>
              <a:rPr lang="ru-RU" sz="2400" dirty="0" err="1">
                <a:solidFill>
                  <a:srgbClr val="006666"/>
                </a:solidFill>
                <a:latin typeface="Century Gothic"/>
                <a:ea typeface="Times New Roman" panose="02020603050405020304" pitchFamily="18" charset="0"/>
              </a:rPr>
              <a:t>метапредметные</a:t>
            </a:r>
            <a:r>
              <a:rPr lang="ru-RU" sz="2400" dirty="0">
                <a:solidFill>
                  <a:srgbClr val="006666"/>
                </a:solidFill>
                <a:latin typeface="Century Gothic"/>
                <a:ea typeface="Times New Roman" panose="02020603050405020304" pitchFamily="18" charset="0"/>
              </a:rPr>
              <a:t>, предметные</a:t>
            </a:r>
            <a:r>
              <a:rPr lang="ru-RU" sz="4000" dirty="0" smtClean="0"/>
              <a:t>)</a:t>
            </a:r>
          </a:p>
          <a:p>
            <a:r>
              <a:rPr lang="ru-RU" sz="4000" dirty="0" smtClean="0"/>
              <a:t> Тематическое планирование</a:t>
            </a:r>
            <a:endParaRPr lang="ru-RU" sz="4000" dirty="0"/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" name="TextBox 106"/>
          <p:cNvSpPr txBox="1"/>
          <p:nvPr/>
        </p:nvSpPr>
        <p:spPr>
          <a:xfrm>
            <a:off x="2054089" y="454932"/>
            <a:ext cx="7181571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 smtClean="0">
                <a:ea typeface="Verdana" panose="020B0604030504040204" pitchFamily="34" charset="0"/>
              </a:rPr>
              <a:t>Семинар-совещание</a:t>
            </a:r>
          </a:p>
          <a:p>
            <a:r>
              <a:rPr lang="ru-RU" sz="1100" b="1" dirty="0">
                <a:solidFill>
                  <a:srgbClr val="109EB4"/>
                </a:solidFill>
                <a:ea typeface="Verdana" panose="020B0604030504040204" pitchFamily="34" charset="0"/>
              </a:rPr>
              <a:t>Программное обеспечение коррекционно-развивающего процесса учителя-логопеда в инклюзивной школе</a:t>
            </a:r>
          </a:p>
          <a:p>
            <a:r>
              <a:rPr lang="ru-RU" sz="1100" dirty="0" smtClean="0">
                <a:ea typeface="Verdana" panose="020B0604030504040204" pitchFamily="34" charset="0"/>
              </a:rPr>
              <a:t> </a:t>
            </a:r>
            <a:endParaRPr lang="ru-RU" sz="1100" dirty="0">
              <a:ea typeface="Verdana" panose="020B060403050404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8596405" y="454932"/>
            <a:ext cx="292058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sz="1100" dirty="0" smtClean="0">
                <a:ea typeface="Verdana" panose="020B0604030504040204" pitchFamily="34" charset="0"/>
              </a:rPr>
              <a:t>06 ноября 2024 г.</a:t>
            </a:r>
            <a:endParaRPr lang="ru-RU" sz="1100" dirty="0">
              <a:ea typeface="Verdana" panose="020B060403050404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21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716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1002533"/>
            <a:ext cx="10515600" cy="688155"/>
          </a:xfrm>
        </p:spPr>
        <p:txBody>
          <a:bodyPr>
            <a:normAutofit fontScale="90000"/>
          </a:bodyPr>
          <a:lstStyle/>
          <a:p>
            <a:pPr marL="228600" lvl="0" indent="-228600">
              <a:spcBef>
                <a:spcPts val="1000"/>
              </a:spcBef>
            </a:pPr>
            <a:r>
              <a:rPr lang="ru-RU" sz="37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ru-RU" sz="37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/>
            </a:r>
            <a:br>
              <a:rPr lang="ru-RU" sz="37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</a:br>
            <a:endParaRPr lang="ru-RU" sz="2400" b="1" dirty="0"/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" name="TextBox 106"/>
          <p:cNvSpPr txBox="1"/>
          <p:nvPr/>
        </p:nvSpPr>
        <p:spPr>
          <a:xfrm>
            <a:off x="2054089" y="454932"/>
            <a:ext cx="7181571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 smtClean="0">
                <a:ea typeface="Verdana" panose="020B0604030504040204" pitchFamily="34" charset="0"/>
              </a:rPr>
              <a:t>Семинар-совещание</a:t>
            </a:r>
          </a:p>
          <a:p>
            <a:r>
              <a:rPr lang="ru-RU" sz="1100" b="1" dirty="0">
                <a:solidFill>
                  <a:srgbClr val="109EB4"/>
                </a:solidFill>
                <a:ea typeface="Verdana" panose="020B0604030504040204" pitchFamily="34" charset="0"/>
              </a:rPr>
              <a:t>Программное обеспечение коррекционно-развивающего процесса учителя-логопеда в инклюзивной школе</a:t>
            </a:r>
          </a:p>
          <a:p>
            <a:r>
              <a:rPr lang="ru-RU" sz="1100" dirty="0" smtClean="0">
                <a:ea typeface="Verdana" panose="020B0604030504040204" pitchFamily="34" charset="0"/>
              </a:rPr>
              <a:t> </a:t>
            </a:r>
            <a:endParaRPr lang="ru-RU" sz="1100" dirty="0">
              <a:ea typeface="Verdana" panose="020B060403050404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8596405" y="454932"/>
            <a:ext cx="292058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sz="1100" dirty="0" smtClean="0">
                <a:ea typeface="Verdana" panose="020B0604030504040204" pitchFamily="34" charset="0"/>
              </a:rPr>
              <a:t>06 ноября 2024 г.</a:t>
            </a:r>
            <a:endParaRPr lang="ru-RU" sz="1100" dirty="0">
              <a:ea typeface="Verdana" panose="020B060403050404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22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0213" y="1237851"/>
            <a:ext cx="11256777" cy="459263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31641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1002533"/>
            <a:ext cx="10515600" cy="688155"/>
          </a:xfrm>
        </p:spPr>
        <p:txBody>
          <a:bodyPr>
            <a:normAutofit fontScale="90000"/>
          </a:bodyPr>
          <a:lstStyle/>
          <a:p>
            <a:pPr marL="228600" lvl="0" indent="-228600">
              <a:spcBef>
                <a:spcPts val="1000"/>
              </a:spcBef>
            </a:pPr>
            <a:r>
              <a:rPr lang="ru-RU" sz="37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ru-RU" sz="37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/>
            </a:r>
            <a:br>
              <a:rPr lang="ru-RU" sz="37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</a:br>
            <a:endParaRPr lang="ru-RU" sz="2400" b="1" dirty="0"/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" name="TextBox 106"/>
          <p:cNvSpPr txBox="1"/>
          <p:nvPr/>
        </p:nvSpPr>
        <p:spPr>
          <a:xfrm>
            <a:off x="2054089" y="454932"/>
            <a:ext cx="7181571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 smtClean="0">
                <a:ea typeface="Verdana" panose="020B0604030504040204" pitchFamily="34" charset="0"/>
              </a:rPr>
              <a:t>Семинар-совещание</a:t>
            </a:r>
          </a:p>
          <a:p>
            <a:r>
              <a:rPr lang="ru-RU" sz="1100" b="1" dirty="0">
                <a:solidFill>
                  <a:srgbClr val="109EB4"/>
                </a:solidFill>
                <a:ea typeface="Verdana" panose="020B0604030504040204" pitchFamily="34" charset="0"/>
              </a:rPr>
              <a:t>Программное обеспечение коррекционно-развивающего процесса учителя-логопеда в инклюзивной школе</a:t>
            </a:r>
          </a:p>
          <a:p>
            <a:r>
              <a:rPr lang="ru-RU" sz="1100" dirty="0" smtClean="0">
                <a:ea typeface="Verdana" panose="020B0604030504040204" pitchFamily="34" charset="0"/>
              </a:rPr>
              <a:t> </a:t>
            </a:r>
            <a:endParaRPr lang="ru-RU" sz="1100" dirty="0">
              <a:ea typeface="Verdana" panose="020B060403050404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8596405" y="454932"/>
            <a:ext cx="292058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sz="1100" dirty="0" smtClean="0">
                <a:ea typeface="Verdana" panose="020B0604030504040204" pitchFamily="34" charset="0"/>
              </a:rPr>
              <a:t>06 ноября 2024 г.</a:t>
            </a:r>
            <a:endParaRPr lang="ru-RU" sz="1100" dirty="0">
              <a:ea typeface="Verdana" panose="020B060403050404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23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4305244"/>
              </p:ext>
            </p:extLst>
          </p:nvPr>
        </p:nvGraphicFramePr>
        <p:xfrm>
          <a:off x="1323858" y="2947398"/>
          <a:ext cx="9974792" cy="2815636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70810">
                  <a:extLst>
                    <a:ext uri="{9D8B030D-6E8A-4147-A177-3AD203B41FA5}">
                      <a16:colId xmlns:a16="http://schemas.microsoft.com/office/drawing/2014/main" val="3418705523"/>
                    </a:ext>
                  </a:extLst>
                </a:gridCol>
                <a:gridCol w="660331">
                  <a:extLst>
                    <a:ext uri="{9D8B030D-6E8A-4147-A177-3AD203B41FA5}">
                      <a16:colId xmlns:a16="http://schemas.microsoft.com/office/drawing/2014/main" val="1641386485"/>
                    </a:ext>
                  </a:extLst>
                </a:gridCol>
                <a:gridCol w="506720">
                  <a:extLst>
                    <a:ext uri="{9D8B030D-6E8A-4147-A177-3AD203B41FA5}">
                      <a16:colId xmlns:a16="http://schemas.microsoft.com/office/drawing/2014/main" val="852161614"/>
                    </a:ext>
                  </a:extLst>
                </a:gridCol>
                <a:gridCol w="2729103">
                  <a:extLst>
                    <a:ext uri="{9D8B030D-6E8A-4147-A177-3AD203B41FA5}">
                      <a16:colId xmlns:a16="http://schemas.microsoft.com/office/drawing/2014/main" val="1877265132"/>
                    </a:ext>
                  </a:extLst>
                </a:gridCol>
                <a:gridCol w="2816881">
                  <a:extLst>
                    <a:ext uri="{9D8B030D-6E8A-4147-A177-3AD203B41FA5}">
                      <a16:colId xmlns:a16="http://schemas.microsoft.com/office/drawing/2014/main" val="2493121800"/>
                    </a:ext>
                  </a:extLst>
                </a:gridCol>
                <a:gridCol w="2790947">
                  <a:extLst>
                    <a:ext uri="{9D8B030D-6E8A-4147-A177-3AD203B41FA5}">
                      <a16:colId xmlns:a16="http://schemas.microsoft.com/office/drawing/2014/main" val="1836882454"/>
                    </a:ext>
                  </a:extLst>
                </a:gridCol>
              </a:tblGrid>
              <a:tr h="7072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115300" algn="l"/>
                        </a:tabLs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115300" algn="l"/>
                        </a:tabLs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115300" algn="l"/>
                        </a:tabLs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115300" algn="l"/>
                        </a:tabLs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час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115300" algn="l"/>
                        </a:tabLs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Дата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115300" algn="l"/>
                        </a:tabLs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Темы и содержание коррекционной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115300" algn="l"/>
                        </a:tabLs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работы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115300" algn="l"/>
                        </a:tabLs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Программное содержание по предмету «Русский язык»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115300" algn="l"/>
                        </a:tabLs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115300" algn="l"/>
                        </a:tabLs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неречевых процессов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5843722"/>
                  </a:ext>
                </a:extLst>
              </a:tr>
              <a:tr h="26326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115300" algn="l"/>
                        </a:tabLs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115300" algn="l"/>
                        </a:tabLs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фонетико-фонематической стороны речи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5315399"/>
                  </a:ext>
                </a:extLst>
              </a:tr>
              <a:tr h="18450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115300" algn="l"/>
                        </a:tabLs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115300" algn="l"/>
                        </a:tabLst>
                      </a:pPr>
                      <a:r>
                        <a:rPr lang="ru-RU" sz="110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115300" algn="l"/>
                        </a:tabLst>
                      </a:pPr>
                      <a:r>
                        <a:rPr lang="ru-RU" sz="110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8115300" algn="l"/>
                        </a:tabLs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Понятие о звуке. Дифференциация речевых и неречевых звуков. Знакомство с органами артикуляции.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8115300" algn="l"/>
                        </a:tabLs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Понятие о гласном и согласном звуке. Условные обозначения звуков. Дифференциация гласных и согласных звуков.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8115300" algn="l"/>
                        </a:tabLs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8115300" algn="l"/>
                        </a:tabLs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8115300" algn="l"/>
                        </a:tabLs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Фонетика.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8115300" algn="l"/>
                        </a:tabLs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Звуки речи. Звуковая структура слова. Интонационное выделение звука в слове.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8115300" algn="l"/>
                        </a:tabLs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Особенность гласных звуков. Особенность согласных звуков. Различение гласных и согласных звуков.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8115300" algn="l"/>
                        </a:tabLs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8115300" algn="l"/>
                        </a:tabLs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фонематических процессов. Развитие слухового и зрительного восприятия, внимания, памяти. Формирование мыслительных операций анализа, синтеза, сравнения, обобщения.  Совершенствование самоконтроля. Осуществление самооценки на основе критерия успешности учебной деятельности.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2953627"/>
                  </a:ext>
                </a:extLst>
              </a:tr>
            </a:tbl>
          </a:graphicData>
        </a:graphic>
      </p:graphicFrame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790213" y="1280928"/>
            <a:ext cx="11219817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tabLst>
                <a:tab pos="8115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8115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8115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8115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8115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8115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8115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8115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8115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115300" algn="l"/>
              </a:tabLst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Тематическое планирование 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115300" algn="l"/>
              </a:tabLst>
            </a:pPr>
            <a:r>
              <a:rPr kumimoji="0" lang="ru-RU" altLang="ru-RU" sz="2000" b="1" i="0" u="none" strike="noStrike" cap="none" normalizeH="0" baseline="0" dirty="0" smtClean="0" bmk="_Toc17443830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1 класс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115300" algn="l"/>
              </a:tabLst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Календарно - тематическое планирование работы с обучающимися 1 класса 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115300" algn="l"/>
              </a:tabLst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30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1002533"/>
            <a:ext cx="10515600" cy="688155"/>
          </a:xfrm>
        </p:spPr>
        <p:txBody>
          <a:bodyPr>
            <a:normAutofit fontScale="90000"/>
          </a:bodyPr>
          <a:lstStyle/>
          <a:p>
            <a:pPr marL="228600" lvl="0" indent="-228600">
              <a:spcBef>
                <a:spcPts val="1000"/>
              </a:spcBef>
            </a:pPr>
            <a:r>
              <a:rPr lang="ru-RU" sz="37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ru-RU" sz="37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/>
            </a:r>
            <a:br>
              <a:rPr lang="ru-RU" sz="37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</a:br>
            <a:endParaRPr lang="ru-RU" sz="2400" b="1" dirty="0"/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" name="TextBox 106"/>
          <p:cNvSpPr txBox="1"/>
          <p:nvPr/>
        </p:nvSpPr>
        <p:spPr>
          <a:xfrm>
            <a:off x="2054089" y="454932"/>
            <a:ext cx="7181571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 smtClean="0">
                <a:ea typeface="Verdana" panose="020B0604030504040204" pitchFamily="34" charset="0"/>
              </a:rPr>
              <a:t>Семинар-совещание</a:t>
            </a:r>
          </a:p>
          <a:p>
            <a:r>
              <a:rPr lang="ru-RU" sz="1100" b="1" dirty="0">
                <a:solidFill>
                  <a:srgbClr val="109EB4"/>
                </a:solidFill>
                <a:ea typeface="Verdana" panose="020B0604030504040204" pitchFamily="34" charset="0"/>
              </a:rPr>
              <a:t>Программное обеспечение коррекционно-развивающего процесса учителя-логопеда в инклюзивной школе</a:t>
            </a:r>
          </a:p>
          <a:p>
            <a:r>
              <a:rPr lang="ru-RU" sz="1100" dirty="0" smtClean="0">
                <a:ea typeface="Verdana" panose="020B0604030504040204" pitchFamily="34" charset="0"/>
              </a:rPr>
              <a:t> </a:t>
            </a:r>
            <a:endParaRPr lang="ru-RU" sz="1100" dirty="0">
              <a:ea typeface="Verdana" panose="020B060403050404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8596405" y="454932"/>
            <a:ext cx="292058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sz="1100" dirty="0" smtClean="0">
                <a:ea typeface="Verdana" panose="020B0604030504040204" pitchFamily="34" charset="0"/>
              </a:rPr>
              <a:t>06 ноября 2024 г.</a:t>
            </a:r>
            <a:endParaRPr lang="ru-RU" sz="1100" dirty="0">
              <a:ea typeface="Verdana" panose="020B060403050404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24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45" y="962763"/>
            <a:ext cx="10114099" cy="5686404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Рукописный ввод 7"/>
              <p14:cNvContentPartPr/>
              <p14:nvPr/>
            </p14:nvContentPartPr>
            <p14:xfrm>
              <a:off x="9889517" y="2301475"/>
              <a:ext cx="738720" cy="3747600"/>
            </p14:xfrm>
          </p:contentPart>
        </mc:Choice>
        <mc:Fallback xmlns="">
          <p:pic>
            <p:nvPicPr>
              <p:cNvPr id="8" name="Рукописный ввод 7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841637" y="2205355"/>
                <a:ext cx="834840" cy="3939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06770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1002533"/>
            <a:ext cx="10515600" cy="688155"/>
          </a:xfrm>
        </p:spPr>
        <p:txBody>
          <a:bodyPr>
            <a:normAutofit fontScale="90000"/>
          </a:bodyPr>
          <a:lstStyle/>
          <a:p>
            <a:pPr marL="228600" lvl="0" indent="-228600">
              <a:spcBef>
                <a:spcPts val="1000"/>
              </a:spcBef>
            </a:pPr>
            <a:r>
              <a:rPr lang="ru-RU" sz="37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ru-RU" sz="37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/>
            </a:r>
            <a:br>
              <a:rPr lang="ru-RU" sz="37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</a:br>
            <a:endParaRPr lang="ru-RU" sz="2400" b="1" dirty="0"/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" name="TextBox 106"/>
          <p:cNvSpPr txBox="1"/>
          <p:nvPr/>
        </p:nvSpPr>
        <p:spPr>
          <a:xfrm>
            <a:off x="2054089" y="454932"/>
            <a:ext cx="7181571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 smtClean="0">
                <a:ea typeface="Verdana" panose="020B0604030504040204" pitchFamily="34" charset="0"/>
              </a:rPr>
              <a:t>Семинар-совещание</a:t>
            </a:r>
          </a:p>
          <a:p>
            <a:r>
              <a:rPr lang="ru-RU" sz="1100" b="1" dirty="0">
                <a:solidFill>
                  <a:srgbClr val="109EB4"/>
                </a:solidFill>
                <a:ea typeface="Verdana" panose="020B0604030504040204" pitchFamily="34" charset="0"/>
              </a:rPr>
              <a:t>Программное обеспечение коррекционно-развивающего процесса учителя-логопеда в инклюзивной школе</a:t>
            </a:r>
          </a:p>
          <a:p>
            <a:r>
              <a:rPr lang="ru-RU" sz="1100" dirty="0" smtClean="0">
                <a:ea typeface="Verdana" panose="020B0604030504040204" pitchFamily="34" charset="0"/>
              </a:rPr>
              <a:t> </a:t>
            </a:r>
            <a:endParaRPr lang="ru-RU" sz="1100" dirty="0">
              <a:ea typeface="Verdana" panose="020B060403050404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8596405" y="454932"/>
            <a:ext cx="292058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sz="1100" dirty="0" smtClean="0">
                <a:ea typeface="Verdana" panose="020B0604030504040204" pitchFamily="34" charset="0"/>
              </a:rPr>
              <a:t>06 ноября 2024 г.</a:t>
            </a:r>
            <a:endParaRPr lang="ru-RU" sz="1100" dirty="0">
              <a:ea typeface="Verdana" panose="020B060403050404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25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309260" y="1414950"/>
            <a:ext cx="2791194" cy="435133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81960" y="1392649"/>
            <a:ext cx="3526931" cy="451643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21873" y="1414950"/>
            <a:ext cx="3086669" cy="4430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703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-70623" y="365126"/>
            <a:ext cx="11424423" cy="694772"/>
          </a:xfrm>
        </p:spPr>
        <p:txBody>
          <a:bodyPr>
            <a:normAutofit fontScale="90000"/>
          </a:bodyPr>
          <a:lstStyle/>
          <a:p>
            <a:pPr marL="228600" lvl="0" indent="-228600" algn="ctr">
              <a:spcBef>
                <a:spcPts val="1000"/>
              </a:spcBef>
            </a:pPr>
            <a:r>
              <a:rPr lang="ru-RU" sz="37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ru-RU" sz="37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/>
            </a:r>
            <a:br>
              <a:rPr lang="ru-RU" sz="37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</a:b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Calibri"/>
                <a:ea typeface="+mn-ea"/>
                <a:cs typeface="+mn-cs"/>
              </a:rPr>
              <a:t>Коррекционные курсы учителя-логопеда для обучающихся с ОВЗ в условиях инклюзивного образования</a:t>
            </a:r>
            <a:endParaRPr lang="ru-RU" sz="1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" name="TextBox 106"/>
          <p:cNvSpPr txBox="1"/>
          <p:nvPr/>
        </p:nvSpPr>
        <p:spPr>
          <a:xfrm>
            <a:off x="2193494" y="454932"/>
            <a:ext cx="7808186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 smtClean="0">
                <a:ea typeface="Verdana" panose="020B0604030504040204" pitchFamily="34" charset="0"/>
              </a:rPr>
              <a:t>Семинар-совещание</a:t>
            </a:r>
          </a:p>
          <a:p>
            <a:r>
              <a:rPr lang="ru-RU" sz="1100" b="1" dirty="0">
                <a:solidFill>
                  <a:srgbClr val="109EB4"/>
                </a:solidFill>
                <a:ea typeface="Verdana" panose="020B0604030504040204" pitchFamily="34" charset="0"/>
              </a:rPr>
              <a:t>Программное обеспечение коррекционно-развивающего процесса учителя-логопеда в инклюзивной школе</a:t>
            </a:r>
          </a:p>
          <a:p>
            <a:r>
              <a:rPr lang="ru-RU" sz="1100" dirty="0" smtClean="0">
                <a:ea typeface="Verdana" panose="020B0604030504040204" pitchFamily="34" charset="0"/>
              </a:rPr>
              <a:t> </a:t>
            </a:r>
            <a:endParaRPr lang="ru-RU" sz="1100" dirty="0">
              <a:ea typeface="Verdana" panose="020B060403050404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8596405" y="454932"/>
            <a:ext cx="292058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sz="1100" dirty="0" smtClean="0">
                <a:ea typeface="Verdana" panose="020B0604030504040204" pitchFamily="34" charset="0"/>
              </a:rPr>
              <a:t>06 ноября 2024 г.</a:t>
            </a:r>
            <a:endParaRPr lang="ru-RU" sz="1100" dirty="0">
              <a:ea typeface="Verdana" panose="020B060403050404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26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3175" y="749834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0" y="1066429"/>
            <a:ext cx="12192000" cy="578631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884754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228600" lvl="0" indent="-228600" algn="ctr">
              <a:spcBef>
                <a:spcPts val="1000"/>
              </a:spcBef>
            </a:pPr>
            <a:r>
              <a:rPr lang="ru-RU" sz="37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ru-RU" sz="37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/>
            </a:r>
            <a:br>
              <a:rPr lang="ru-RU" sz="37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</a:br>
            <a:r>
              <a:rPr lang="ru-RU" sz="3100" b="1" dirty="0" smtClean="0">
                <a:solidFill>
                  <a:schemeClr val="tx2">
                    <a:lumMod val="75000"/>
                  </a:schemeClr>
                </a:solidFill>
                <a:latin typeface="Calibri"/>
                <a:ea typeface="+mn-ea"/>
                <a:cs typeface="+mn-cs"/>
              </a:rPr>
              <a:t>Коррекционные курсы учителя-логопеда для обучающихся с ОВЗ в условиях инклюзивного образования</a:t>
            </a:r>
            <a:endParaRPr lang="ru-RU" sz="31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" name="TextBox 106"/>
          <p:cNvSpPr txBox="1"/>
          <p:nvPr/>
        </p:nvSpPr>
        <p:spPr>
          <a:xfrm>
            <a:off x="2054089" y="454932"/>
            <a:ext cx="7181571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 smtClean="0">
                <a:ea typeface="Verdana" panose="020B0604030504040204" pitchFamily="34" charset="0"/>
              </a:rPr>
              <a:t>Семинар-совещание</a:t>
            </a:r>
          </a:p>
          <a:p>
            <a:r>
              <a:rPr lang="ru-RU" sz="1100" b="1" dirty="0">
                <a:solidFill>
                  <a:srgbClr val="109EB4"/>
                </a:solidFill>
                <a:ea typeface="Verdana" panose="020B0604030504040204" pitchFamily="34" charset="0"/>
              </a:rPr>
              <a:t>Программное обеспечение коррекционно-развивающего процесса учителя-логопеда в инклюзивной школе</a:t>
            </a:r>
          </a:p>
          <a:p>
            <a:r>
              <a:rPr lang="ru-RU" sz="1100" dirty="0" smtClean="0">
                <a:ea typeface="Verdana" panose="020B0604030504040204" pitchFamily="34" charset="0"/>
              </a:rPr>
              <a:t> </a:t>
            </a:r>
            <a:endParaRPr lang="ru-RU" sz="1100" dirty="0">
              <a:ea typeface="Verdana" panose="020B060403050404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8596405" y="454932"/>
            <a:ext cx="292058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sz="1100" dirty="0" smtClean="0">
                <a:ea typeface="Verdana" panose="020B0604030504040204" pitchFamily="34" charset="0"/>
              </a:rPr>
              <a:t>06 ноября 2024 г.</a:t>
            </a:r>
            <a:endParaRPr lang="ru-RU" sz="1100" dirty="0">
              <a:ea typeface="Verdana" panose="020B060403050404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27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6"/>
          <a:srcRect b="14890"/>
          <a:stretch/>
        </p:blipFill>
        <p:spPr>
          <a:xfrm>
            <a:off x="1355625" y="1758077"/>
            <a:ext cx="9880310" cy="4473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714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228600" lvl="0" indent="-228600" algn="ctr">
              <a:spcBef>
                <a:spcPts val="1000"/>
              </a:spcBef>
            </a:pPr>
            <a:r>
              <a:rPr lang="ru-RU" sz="37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ru-RU" sz="37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/>
            </a:r>
            <a:br>
              <a:rPr lang="ru-RU" sz="37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</a:br>
            <a:r>
              <a:rPr lang="ru-RU" sz="3100" b="1" dirty="0" smtClean="0">
                <a:solidFill>
                  <a:schemeClr val="tx2">
                    <a:lumMod val="75000"/>
                  </a:schemeClr>
                </a:solidFill>
                <a:latin typeface="Calibri"/>
                <a:ea typeface="+mn-ea"/>
                <a:cs typeface="+mn-cs"/>
              </a:rPr>
              <a:t>Коррекционные курсы учителя-логопеда для обучающихся с ОВЗ в условиях инклюзивного образования</a:t>
            </a:r>
            <a:endParaRPr lang="ru-RU" sz="31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" name="TextBox 106"/>
          <p:cNvSpPr txBox="1"/>
          <p:nvPr/>
        </p:nvSpPr>
        <p:spPr>
          <a:xfrm>
            <a:off x="2054089" y="454932"/>
            <a:ext cx="7181571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 smtClean="0">
                <a:ea typeface="Verdana" panose="020B0604030504040204" pitchFamily="34" charset="0"/>
              </a:rPr>
              <a:t>Семинар-совещание</a:t>
            </a:r>
          </a:p>
          <a:p>
            <a:r>
              <a:rPr lang="ru-RU" sz="1100" b="1" dirty="0">
                <a:solidFill>
                  <a:srgbClr val="109EB4"/>
                </a:solidFill>
                <a:ea typeface="Verdana" panose="020B0604030504040204" pitchFamily="34" charset="0"/>
              </a:rPr>
              <a:t>Программное обеспечение коррекционно-развивающего процесса учителя-логопеда в инклюзивной школе</a:t>
            </a:r>
          </a:p>
          <a:p>
            <a:r>
              <a:rPr lang="ru-RU" sz="1100" dirty="0" smtClean="0">
                <a:ea typeface="Verdana" panose="020B0604030504040204" pitchFamily="34" charset="0"/>
              </a:rPr>
              <a:t> </a:t>
            </a:r>
            <a:endParaRPr lang="ru-RU" sz="1100" dirty="0">
              <a:ea typeface="Verdana" panose="020B060403050404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8596405" y="454932"/>
            <a:ext cx="292058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sz="1100" dirty="0" smtClean="0">
                <a:ea typeface="Verdana" panose="020B0604030504040204" pitchFamily="34" charset="0"/>
              </a:rPr>
              <a:t>06 ноября 2024 г.</a:t>
            </a:r>
            <a:endParaRPr lang="ru-RU" sz="1100" dirty="0">
              <a:ea typeface="Verdana" panose="020B060403050404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28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1144057" y="1690688"/>
            <a:ext cx="9903885" cy="5285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028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228600" lvl="0" indent="-228600" algn="ctr">
              <a:spcBef>
                <a:spcPts val="1000"/>
              </a:spcBef>
            </a:pPr>
            <a:r>
              <a:rPr lang="ru-RU" sz="37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ru-RU" sz="37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/>
            </a:r>
            <a:br>
              <a:rPr lang="ru-RU" sz="37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</a:br>
            <a:r>
              <a:rPr lang="ru-RU" sz="3100" b="1" dirty="0" smtClean="0">
                <a:solidFill>
                  <a:schemeClr val="tx2">
                    <a:lumMod val="75000"/>
                  </a:schemeClr>
                </a:solidFill>
                <a:latin typeface="Calibri"/>
                <a:ea typeface="+mn-ea"/>
                <a:cs typeface="+mn-cs"/>
              </a:rPr>
              <a:t>Коррекционные курсы учителя-логопеда для обучающихся с ОВЗ в условиях инклюзивного образования</a:t>
            </a:r>
            <a:endParaRPr lang="ru-RU" sz="31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" name="TextBox 106"/>
          <p:cNvSpPr txBox="1"/>
          <p:nvPr/>
        </p:nvSpPr>
        <p:spPr>
          <a:xfrm>
            <a:off x="2054089" y="454932"/>
            <a:ext cx="7181571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 smtClean="0">
                <a:ea typeface="Verdana" panose="020B0604030504040204" pitchFamily="34" charset="0"/>
              </a:rPr>
              <a:t>Семинар-совещание</a:t>
            </a:r>
          </a:p>
          <a:p>
            <a:r>
              <a:rPr lang="ru-RU" sz="1100" b="1" dirty="0">
                <a:solidFill>
                  <a:srgbClr val="109EB4"/>
                </a:solidFill>
                <a:ea typeface="Verdana" panose="020B0604030504040204" pitchFamily="34" charset="0"/>
              </a:rPr>
              <a:t>Программное обеспечение коррекционно-развивающего процесса учителя-логопеда в инклюзивной школе</a:t>
            </a:r>
          </a:p>
          <a:p>
            <a:r>
              <a:rPr lang="ru-RU" sz="1100" dirty="0" smtClean="0">
                <a:ea typeface="Verdana" panose="020B0604030504040204" pitchFamily="34" charset="0"/>
              </a:rPr>
              <a:t> </a:t>
            </a:r>
            <a:endParaRPr lang="ru-RU" sz="1100" dirty="0">
              <a:ea typeface="Verdana" panose="020B060403050404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8596405" y="454932"/>
            <a:ext cx="292058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sz="1100" dirty="0" smtClean="0">
                <a:ea typeface="Verdana" panose="020B0604030504040204" pitchFamily="34" charset="0"/>
              </a:rPr>
              <a:t>06 ноября 2024 г.</a:t>
            </a:r>
            <a:endParaRPr lang="ru-RU" sz="1100" dirty="0">
              <a:ea typeface="Verdana" panose="020B060403050404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29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6"/>
          <a:srcRect b="8542"/>
          <a:stretch/>
        </p:blipFill>
        <p:spPr>
          <a:xfrm>
            <a:off x="568592" y="1650662"/>
            <a:ext cx="10785208" cy="5207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240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00753" y="820018"/>
            <a:ext cx="10515600" cy="1349371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 Gothic"/>
              </a:rPr>
              <a:t>ППС сопровождение обучающихся с ОВЗ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Century Gothic"/>
              </a:rPr>
              <a:t>: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" name="TextBox 106"/>
          <p:cNvSpPr txBox="1"/>
          <p:nvPr/>
        </p:nvSpPr>
        <p:spPr>
          <a:xfrm>
            <a:off x="2054089" y="454932"/>
            <a:ext cx="7181571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 smtClean="0">
                <a:ea typeface="Verdana" panose="020B0604030504040204" pitchFamily="34" charset="0"/>
              </a:rPr>
              <a:t>Семинар-совещание</a:t>
            </a:r>
          </a:p>
          <a:p>
            <a:r>
              <a:rPr lang="ru-RU" sz="1100" b="1" dirty="0">
                <a:solidFill>
                  <a:srgbClr val="109EB4"/>
                </a:solidFill>
                <a:ea typeface="Verdana" panose="020B0604030504040204" pitchFamily="34" charset="0"/>
              </a:rPr>
              <a:t>Программное обеспечение коррекционно-развивающего процесса учителя-логопеда в инклюзивной школе</a:t>
            </a:r>
          </a:p>
          <a:p>
            <a:r>
              <a:rPr lang="ru-RU" sz="1100" dirty="0" smtClean="0">
                <a:ea typeface="Verdana" panose="020B0604030504040204" pitchFamily="34" charset="0"/>
              </a:rPr>
              <a:t> </a:t>
            </a:r>
            <a:endParaRPr lang="ru-RU" sz="1100" dirty="0">
              <a:ea typeface="Verdana" panose="020B060403050404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8596405" y="454932"/>
            <a:ext cx="292058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sz="1100" dirty="0" smtClean="0">
                <a:ea typeface="Verdana" panose="020B0604030504040204" pitchFamily="34" charset="0"/>
              </a:rPr>
              <a:t>06 ноября 2024 г.</a:t>
            </a:r>
            <a:endParaRPr lang="ru-RU" sz="1100" dirty="0">
              <a:ea typeface="Verdana" panose="020B060403050404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3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22945" y="2075025"/>
            <a:ext cx="10515600" cy="4351338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ru-RU" sz="4000" b="1" u="sng" dirty="0" smtClean="0">
                <a:latin typeface="Century Gothic"/>
              </a:rPr>
              <a:t>Содержательный </a:t>
            </a:r>
            <a:r>
              <a:rPr lang="ru-RU" sz="4000" b="1" u="sng" dirty="0">
                <a:latin typeface="Century Gothic"/>
              </a:rPr>
              <a:t>раздел </a:t>
            </a:r>
            <a:r>
              <a:rPr lang="ru-RU" sz="4000" b="1" u="sng" dirty="0" smtClean="0">
                <a:latin typeface="Century Gothic"/>
              </a:rPr>
              <a:t>АООП включает программы коррекционных курсов </a:t>
            </a:r>
            <a:r>
              <a:rPr lang="ru-RU" sz="2600" b="1" u="sng" dirty="0" smtClean="0">
                <a:latin typeface="Century Gothic"/>
              </a:rPr>
              <a:t>( в соответствии с учебным планом для обучающихся соответствующих нозологий)</a:t>
            </a:r>
          </a:p>
          <a:p>
            <a:pPr marL="0" lvl="0" indent="0" algn="ctr">
              <a:buNone/>
            </a:pPr>
            <a:endParaRPr lang="ru-RU" sz="4000" b="1" u="sng" dirty="0">
              <a:solidFill>
                <a:srgbClr val="006666"/>
              </a:solidFill>
              <a:latin typeface="Century Gothic"/>
            </a:endParaRPr>
          </a:p>
          <a:p>
            <a:pPr marL="0" lvl="0" indent="0" algn="just">
              <a:buNone/>
            </a:pPr>
            <a:endParaRPr lang="ru-RU" sz="4000" b="1" u="sng" dirty="0">
              <a:solidFill>
                <a:srgbClr val="006666"/>
              </a:solidFill>
              <a:latin typeface="Century Gothic"/>
            </a:endParaRPr>
          </a:p>
          <a:p>
            <a:pPr lvl="0" algn="just"/>
            <a:endParaRPr lang="ru-RU" sz="4000" b="1" u="sng" dirty="0">
              <a:solidFill>
                <a:srgbClr val="006666"/>
              </a:solidFill>
              <a:latin typeface="Century Gothic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7538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909762"/>
          </a:xfrm>
        </p:spPr>
        <p:txBody>
          <a:bodyPr>
            <a:normAutofit fontScale="90000"/>
          </a:bodyPr>
          <a:lstStyle/>
          <a:p>
            <a:pPr marL="228600" lvl="0" indent="-228600" algn="ctr">
              <a:spcBef>
                <a:spcPts val="1000"/>
              </a:spcBef>
            </a:pPr>
            <a:r>
              <a:rPr lang="ru-RU" sz="37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ru-RU" sz="37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/>
            </a:r>
            <a:br>
              <a:rPr lang="ru-RU" sz="37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</a:br>
            <a:r>
              <a:rPr lang="ru-RU" sz="3100" b="1" dirty="0" smtClean="0">
                <a:solidFill>
                  <a:schemeClr val="tx2">
                    <a:lumMod val="75000"/>
                  </a:schemeClr>
                </a:solidFill>
                <a:latin typeface="Calibri"/>
                <a:ea typeface="+mn-ea"/>
                <a:cs typeface="+mn-cs"/>
              </a:rPr>
              <a:t>Коррекционные курсы учителя-логопеда для обучающихся с ОВЗ в условиях инклюзивного образования</a:t>
            </a:r>
            <a:br>
              <a:rPr lang="ru-RU" sz="3100" b="1" dirty="0" smtClean="0">
                <a:solidFill>
                  <a:schemeClr val="tx2">
                    <a:lumMod val="75000"/>
                  </a:schemeClr>
                </a:solidFill>
                <a:latin typeface="Calibri"/>
                <a:ea typeface="+mn-ea"/>
                <a:cs typeface="+mn-cs"/>
              </a:rPr>
            </a:b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Вариант 2.2.1</a:t>
            </a:r>
            <a:endParaRPr lang="ru-RU" sz="3100" b="1" dirty="0">
              <a:solidFill>
                <a:schemeClr val="tx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" name="TextBox 106"/>
          <p:cNvSpPr txBox="1"/>
          <p:nvPr/>
        </p:nvSpPr>
        <p:spPr>
          <a:xfrm>
            <a:off x="2054089" y="454932"/>
            <a:ext cx="7181571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 smtClean="0">
                <a:ea typeface="Verdana" panose="020B0604030504040204" pitchFamily="34" charset="0"/>
              </a:rPr>
              <a:t>Семинар-совещание</a:t>
            </a:r>
          </a:p>
          <a:p>
            <a:r>
              <a:rPr lang="ru-RU" sz="1100" b="1" dirty="0">
                <a:solidFill>
                  <a:srgbClr val="109EB4"/>
                </a:solidFill>
                <a:ea typeface="Verdana" panose="020B0604030504040204" pitchFamily="34" charset="0"/>
              </a:rPr>
              <a:t>Программное обеспечение коррекционно-развивающего процесса учителя-логопеда в инклюзивной школе</a:t>
            </a:r>
          </a:p>
          <a:p>
            <a:r>
              <a:rPr lang="ru-RU" sz="1100" dirty="0" smtClean="0">
                <a:ea typeface="Verdana" panose="020B0604030504040204" pitchFamily="34" charset="0"/>
              </a:rPr>
              <a:t> </a:t>
            </a:r>
            <a:endParaRPr lang="ru-RU" sz="1100" dirty="0">
              <a:ea typeface="Verdana" panose="020B060403050404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8596405" y="454932"/>
            <a:ext cx="292058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sz="1100" dirty="0" smtClean="0">
                <a:ea typeface="Verdana" panose="020B0604030504040204" pitchFamily="34" charset="0"/>
              </a:rPr>
              <a:t>06 ноября 2024 г.</a:t>
            </a:r>
            <a:endParaRPr lang="ru-RU" sz="1100" dirty="0">
              <a:ea typeface="Verdana" panose="020B060403050404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30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204065" y="2239762"/>
            <a:ext cx="10708690" cy="4618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951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781297"/>
            <a:ext cx="10515600" cy="1349371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 Gothic"/>
              </a:rPr>
              <a:t>Адаптированные основные общеобразовательные программы самостоятельно разрабатываются образовательными организациями на основе </a:t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 Gothic"/>
              </a:rPr>
            </a:b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 Gothic"/>
              </a:rPr>
              <a:t>Федеральных адаптированных образовательных программ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Century Gothic"/>
              </a:rPr>
              <a:t>: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" name="TextBox 106"/>
          <p:cNvSpPr txBox="1"/>
          <p:nvPr/>
        </p:nvSpPr>
        <p:spPr>
          <a:xfrm>
            <a:off x="2054089" y="454932"/>
            <a:ext cx="7181571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 smtClean="0">
                <a:ea typeface="Verdana" panose="020B0604030504040204" pitchFamily="34" charset="0"/>
              </a:rPr>
              <a:t>Семинар-совещание</a:t>
            </a:r>
          </a:p>
          <a:p>
            <a:r>
              <a:rPr lang="ru-RU" sz="1100" b="1" dirty="0">
                <a:solidFill>
                  <a:srgbClr val="109EB4"/>
                </a:solidFill>
                <a:ea typeface="Verdana" panose="020B0604030504040204" pitchFamily="34" charset="0"/>
              </a:rPr>
              <a:t>Программное обеспечение коррекционно-развивающего процесса учителя-логопеда в инклюзивной школе</a:t>
            </a:r>
          </a:p>
          <a:p>
            <a:r>
              <a:rPr lang="ru-RU" sz="1100" dirty="0" smtClean="0">
                <a:ea typeface="Verdana" panose="020B0604030504040204" pitchFamily="34" charset="0"/>
              </a:rPr>
              <a:t> </a:t>
            </a:r>
            <a:endParaRPr lang="ru-RU" sz="1100" dirty="0">
              <a:ea typeface="Verdana" panose="020B060403050404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8596405" y="454932"/>
            <a:ext cx="292058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sz="1100" dirty="0" smtClean="0">
                <a:ea typeface="Verdana" panose="020B0604030504040204" pitchFamily="34" charset="0"/>
              </a:rPr>
              <a:t>06 ноября 2024 г.</a:t>
            </a:r>
            <a:endParaRPr lang="ru-RU" sz="1100" dirty="0">
              <a:ea typeface="Verdana" panose="020B060403050404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4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3175" y="849285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22945" y="2075025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lvl="0" algn="just">
              <a:lnSpc>
                <a:spcPct val="100000"/>
              </a:lnSpc>
            </a:pPr>
            <a:r>
              <a:rPr lang="ru-RU" sz="2000" dirty="0">
                <a:latin typeface="Century Gothic"/>
              </a:rPr>
              <a:t>федеральной адаптированной образовательной программы начального общего образования для обучающихся с ограниченными возможностями здоровья (Приказ </a:t>
            </a:r>
            <a:r>
              <a:rPr lang="ru-RU" sz="2000" dirty="0" err="1">
                <a:latin typeface="Century Gothic"/>
              </a:rPr>
              <a:t>Минпросвещения</a:t>
            </a:r>
            <a:r>
              <a:rPr lang="ru-RU" sz="2000" dirty="0">
                <a:latin typeface="Century Gothic"/>
              </a:rPr>
              <a:t> России от 24.11.2022 №1023 "Об утверждении…" (Зарегистрировано в Минюсте России 21.03.2023 №72654) </a:t>
            </a:r>
            <a:r>
              <a:rPr lang="ru-RU" sz="2000" dirty="0">
                <a:solidFill>
                  <a:srgbClr val="006666"/>
                </a:solidFill>
                <a:latin typeface="Century Gothic"/>
                <a:hlinkClick r:id="rId6"/>
              </a:rPr>
              <a:t>https://base.garant.ru/406586955/#friends</a:t>
            </a:r>
            <a:endParaRPr lang="ru-RU" sz="2000" dirty="0">
              <a:solidFill>
                <a:srgbClr val="006666"/>
              </a:solidFill>
              <a:latin typeface="Century Gothic"/>
            </a:endParaRPr>
          </a:p>
          <a:p>
            <a:pPr lvl="0" algn="just">
              <a:lnSpc>
                <a:spcPct val="100000"/>
              </a:lnSpc>
            </a:pPr>
            <a:r>
              <a:rPr lang="ru-RU" sz="2000" dirty="0">
                <a:solidFill>
                  <a:srgbClr val="006666"/>
                </a:solidFill>
                <a:latin typeface="Century Gothic"/>
              </a:rPr>
              <a:t> o </a:t>
            </a:r>
            <a:r>
              <a:rPr lang="ru-RU" sz="2000" dirty="0">
                <a:latin typeface="Century Gothic"/>
              </a:rPr>
              <a:t>федеральной адаптированной образовательной программы основного общего образования для обучающихся с ограниченными возможностями здоровья (Приказ </a:t>
            </a:r>
            <a:r>
              <a:rPr lang="ru-RU" sz="2000" dirty="0" err="1">
                <a:latin typeface="Century Gothic"/>
              </a:rPr>
              <a:t>Минпросвещения</a:t>
            </a:r>
            <a:r>
              <a:rPr lang="ru-RU" sz="2000" dirty="0">
                <a:latin typeface="Century Gothic"/>
              </a:rPr>
              <a:t> России от 24.11.2022 №1025 "Об утверждении…" (Зарегистрировано в Минюсте России 21.03.2023 №72653) </a:t>
            </a:r>
            <a:r>
              <a:rPr lang="ru-RU" sz="2000" dirty="0">
                <a:solidFill>
                  <a:srgbClr val="006666"/>
                </a:solidFill>
                <a:latin typeface="Century Gothic"/>
                <a:hlinkClick r:id="rId7"/>
              </a:rPr>
              <a:t>https://www.garant.ru/products/ipo/prime/doc/406486957/</a:t>
            </a:r>
            <a:r>
              <a:rPr lang="ru-RU" sz="2000" dirty="0">
                <a:solidFill>
                  <a:srgbClr val="006666"/>
                </a:solidFill>
                <a:latin typeface="Century Gothic"/>
              </a:rPr>
              <a:t> </a:t>
            </a:r>
          </a:p>
          <a:p>
            <a:pPr lvl="0" algn="just">
              <a:lnSpc>
                <a:spcPct val="100000"/>
              </a:lnSpc>
            </a:pPr>
            <a:r>
              <a:rPr lang="ru-RU" sz="2000" dirty="0">
                <a:solidFill>
                  <a:srgbClr val="006666"/>
                </a:solidFill>
                <a:latin typeface="Century Gothic"/>
              </a:rPr>
              <a:t>o </a:t>
            </a:r>
            <a:r>
              <a:rPr lang="ru-RU" sz="2000" dirty="0">
                <a:latin typeface="Century Gothic"/>
              </a:rPr>
              <a:t>федеральной адаптированной основной общеобразовательной программы обучающихся с умственной отсталостью (интеллектуальными нарушениями) (Приказ Министерства просвещения РФ от 24 ноября 2022г. №1026 "Об утверждении…" (Зарегистрировано в Минюсте РФ 30.12.2022 №71930) </a:t>
            </a:r>
            <a:r>
              <a:rPr lang="ru-RU" sz="2000" dirty="0">
                <a:solidFill>
                  <a:srgbClr val="006666"/>
                </a:solidFill>
                <a:latin typeface="Century Gothic"/>
                <a:hlinkClick r:id="rId8"/>
              </a:rPr>
              <a:t>https://www.garant.ru/products/ipo/prime/doc/405965157/</a:t>
            </a:r>
            <a:endParaRPr lang="ru-RU" sz="2000" dirty="0">
              <a:solidFill>
                <a:srgbClr val="006666"/>
              </a:solidFill>
              <a:latin typeface="Century Gothic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0296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00753" y="820018"/>
            <a:ext cx="10515600" cy="1349371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Century Gothic"/>
              </a:rPr>
              <a:t>ППС сопровождение обучающихся с 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Century Gothic"/>
              </a:rPr>
              <a:t>ОВЗ:</a:t>
            </a:r>
            <a:endParaRPr lang="ru-RU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" name="TextBox 106"/>
          <p:cNvSpPr txBox="1"/>
          <p:nvPr/>
        </p:nvSpPr>
        <p:spPr>
          <a:xfrm>
            <a:off x="2054089" y="454932"/>
            <a:ext cx="7181571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 smtClean="0">
                <a:ea typeface="Verdana" panose="020B0604030504040204" pitchFamily="34" charset="0"/>
              </a:rPr>
              <a:t>Семинар-совещание</a:t>
            </a:r>
          </a:p>
          <a:p>
            <a:r>
              <a:rPr lang="ru-RU" sz="1100" b="1" dirty="0">
                <a:solidFill>
                  <a:srgbClr val="109EB4"/>
                </a:solidFill>
                <a:ea typeface="Verdana" panose="020B0604030504040204" pitchFamily="34" charset="0"/>
              </a:rPr>
              <a:t>Программное обеспечение коррекционно-развивающего процесса учителя-логопеда в инклюзивной школе</a:t>
            </a:r>
          </a:p>
          <a:p>
            <a:r>
              <a:rPr lang="ru-RU" sz="1100" dirty="0" smtClean="0">
                <a:ea typeface="Verdana" panose="020B0604030504040204" pitchFamily="34" charset="0"/>
              </a:rPr>
              <a:t> </a:t>
            </a:r>
            <a:endParaRPr lang="ru-RU" sz="1100" dirty="0">
              <a:ea typeface="Verdana" panose="020B060403050404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8596405" y="454932"/>
            <a:ext cx="292058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sz="1100" dirty="0" smtClean="0">
                <a:ea typeface="Verdana" panose="020B0604030504040204" pitchFamily="34" charset="0"/>
              </a:rPr>
              <a:t>06 ноября 2024 г.</a:t>
            </a:r>
            <a:endParaRPr lang="ru-RU" sz="1100" dirty="0">
              <a:ea typeface="Verdana" panose="020B060403050404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5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2075025"/>
            <a:ext cx="12023678" cy="4351338"/>
          </a:xfrm>
        </p:spPr>
        <p:txBody>
          <a:bodyPr>
            <a:normAutofit fontScale="92500"/>
          </a:bodyPr>
          <a:lstStyle/>
          <a:p>
            <a:pPr marL="0" lvl="0" indent="0" algn="ctr">
              <a:buNone/>
            </a:pPr>
            <a:r>
              <a:rPr lang="ru-RU" dirty="0">
                <a:latin typeface="Century Gothic"/>
              </a:rPr>
              <a:t>Федеральный учебный план ФАОП </a:t>
            </a:r>
            <a:endParaRPr lang="ru-RU" dirty="0" smtClean="0">
              <a:latin typeface="Century Gothic"/>
            </a:endParaRPr>
          </a:p>
          <a:p>
            <a:pPr marL="0" lvl="0" indent="0" algn="ctr">
              <a:buNone/>
            </a:pPr>
            <a:endParaRPr lang="ru-RU" dirty="0" smtClean="0">
              <a:latin typeface="Century Gothic"/>
            </a:endParaRPr>
          </a:p>
          <a:p>
            <a:pPr marL="0" lvl="0" indent="0" algn="ctr">
              <a:buNone/>
            </a:pPr>
            <a:r>
              <a:rPr lang="ru-RU" dirty="0" smtClean="0">
                <a:latin typeface="Century Gothic"/>
              </a:rPr>
              <a:t>Учебный </a:t>
            </a:r>
            <a:r>
              <a:rPr lang="ru-RU" dirty="0" smtClean="0">
                <a:latin typeface="Century Gothic"/>
              </a:rPr>
              <a:t>план конкретного образовательного учреждения</a:t>
            </a:r>
            <a:endParaRPr lang="ru-RU" dirty="0">
              <a:latin typeface="Century Gothic"/>
            </a:endParaRPr>
          </a:p>
          <a:p>
            <a:pPr marL="0" lvl="0" indent="0" algn="just">
              <a:buNone/>
            </a:pPr>
            <a:endParaRPr lang="ru-RU" dirty="0" smtClean="0">
              <a:latin typeface="Century Gothic"/>
            </a:endParaRPr>
          </a:p>
          <a:p>
            <a:pPr marL="0" lvl="0" indent="0" algn="just">
              <a:buNone/>
            </a:pPr>
            <a:r>
              <a:rPr lang="ru-RU" dirty="0" smtClean="0">
                <a:latin typeface="Century Gothic"/>
              </a:rPr>
              <a:t>Часть</a:t>
            </a:r>
            <a:r>
              <a:rPr lang="ru-RU" dirty="0">
                <a:latin typeface="Century Gothic"/>
              </a:rPr>
              <a:t>, формируемая участниками образовательных отношений </a:t>
            </a:r>
          </a:p>
          <a:p>
            <a:pPr marL="0" lvl="0" indent="0" algn="just">
              <a:buNone/>
            </a:pPr>
            <a:r>
              <a:rPr lang="ru-RU" dirty="0">
                <a:latin typeface="Century Gothic"/>
              </a:rPr>
              <a:t>Внеурочная деятельность </a:t>
            </a:r>
          </a:p>
          <a:p>
            <a:pPr marL="0" lvl="0" indent="0" algn="just">
              <a:buNone/>
            </a:pPr>
            <a:r>
              <a:rPr lang="ru-RU" dirty="0">
                <a:latin typeface="Century Gothic"/>
              </a:rPr>
              <a:t>Коррекционно-развивающая область </a:t>
            </a:r>
          </a:p>
          <a:p>
            <a:pPr marL="0" lvl="0" indent="0" algn="just">
              <a:buNone/>
            </a:pPr>
            <a:r>
              <a:rPr lang="ru-RU" dirty="0">
                <a:latin typeface="Century Gothic"/>
              </a:rPr>
              <a:t>• Реализация коррекционно-развивающей области осуществляется за счет часов, отводимых на внеурочную деятельность. </a:t>
            </a:r>
          </a:p>
          <a:p>
            <a:endParaRPr lang="ru-RU" dirty="0"/>
          </a:p>
        </p:txBody>
      </p:sp>
      <p:sp>
        <p:nvSpPr>
          <p:cNvPr id="3" name="Стрелка вниз 2"/>
          <p:cNvSpPr/>
          <p:nvPr/>
        </p:nvSpPr>
        <p:spPr>
          <a:xfrm>
            <a:off x="5718276" y="2487466"/>
            <a:ext cx="293563" cy="3212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915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extBox 106"/>
          <p:cNvSpPr txBox="1"/>
          <p:nvPr/>
        </p:nvSpPr>
        <p:spPr>
          <a:xfrm>
            <a:off x="2054089" y="454932"/>
            <a:ext cx="7181571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 smtClean="0">
                <a:ea typeface="Verdana" panose="020B0604030504040204" pitchFamily="34" charset="0"/>
              </a:rPr>
              <a:t>Семинар-совещание</a:t>
            </a:r>
          </a:p>
          <a:p>
            <a:r>
              <a:rPr lang="ru-RU" sz="1100" b="1" dirty="0">
                <a:solidFill>
                  <a:srgbClr val="109EB4"/>
                </a:solidFill>
                <a:ea typeface="Verdana" panose="020B0604030504040204" pitchFamily="34" charset="0"/>
              </a:rPr>
              <a:t>Программное обеспечение коррекционно-развивающего процесса учителя-логопеда в инклюзивной школе</a:t>
            </a:r>
          </a:p>
          <a:p>
            <a:r>
              <a:rPr lang="ru-RU" sz="1100" dirty="0" smtClean="0">
                <a:ea typeface="Verdana" panose="020B0604030504040204" pitchFamily="34" charset="0"/>
              </a:rPr>
              <a:t> </a:t>
            </a:r>
            <a:endParaRPr lang="ru-RU" sz="1100" dirty="0">
              <a:ea typeface="Verdana" panose="020B060403050404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857601"/>
            <a:ext cx="10515600" cy="833087"/>
          </a:xfrm>
        </p:spPr>
        <p:txBody>
          <a:bodyPr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Сайты в помощь учителю-логопеду: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9" name="TextBox 108"/>
          <p:cNvSpPr txBox="1"/>
          <p:nvPr/>
        </p:nvSpPr>
        <p:spPr>
          <a:xfrm>
            <a:off x="8596405" y="454932"/>
            <a:ext cx="292058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sz="1100" dirty="0" smtClean="0">
                <a:ea typeface="Verdana" panose="020B0604030504040204" pitchFamily="34" charset="0"/>
              </a:rPr>
              <a:t>06 ноября 2024 г.</a:t>
            </a:r>
            <a:endParaRPr lang="ru-RU" sz="1100" dirty="0">
              <a:ea typeface="Verdana" panose="020B060403050404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6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4000" dirty="0" smtClean="0">
                <a:hlinkClick r:id="rId6"/>
              </a:rPr>
              <a:t>https://fgosreestr.ru</a:t>
            </a:r>
            <a:r>
              <a:rPr lang="en-US" sz="4000" dirty="0" smtClean="0">
                <a:hlinkClick r:id="rId6"/>
              </a:rPr>
              <a:t>/</a:t>
            </a:r>
            <a:r>
              <a:rPr lang="ru-RU" sz="4000" dirty="0" smtClean="0"/>
              <a:t>  </a:t>
            </a:r>
            <a:endParaRPr lang="ru-RU" sz="4000" dirty="0" smtClean="0"/>
          </a:p>
          <a:p>
            <a:endParaRPr lang="ru-RU" sz="4000" dirty="0"/>
          </a:p>
          <a:p>
            <a:r>
              <a:rPr lang="en-US" sz="4000" dirty="0" smtClean="0">
                <a:hlinkClick r:id="rId7"/>
              </a:rPr>
              <a:t>https://ikp-rao.ru/frc-ovz3/</a:t>
            </a:r>
            <a:r>
              <a:rPr lang="ru-RU" sz="4000" dirty="0" smtClean="0"/>
              <a:t> </a:t>
            </a:r>
          </a:p>
          <a:p>
            <a:endParaRPr lang="ru-RU" sz="4000" dirty="0"/>
          </a:p>
          <a:p>
            <a:r>
              <a:rPr lang="en-US" sz="4000" dirty="0">
                <a:hlinkClick r:id="rId8"/>
              </a:rPr>
              <a:t>https://sudact.ru/law/prikaz-minprosveshcheniia-rossii-ot-24112022-n-1023/federalnaia-adaptirovannaia-obrazovatelnaia-programma-nachalnogo</a:t>
            </a:r>
            <a:r>
              <a:rPr lang="en-US" sz="4000" dirty="0" smtClean="0">
                <a:hlinkClick r:id="rId8"/>
              </a:rPr>
              <a:t>/</a:t>
            </a:r>
            <a:r>
              <a:rPr lang="ru-RU" sz="4000" dirty="0" smtClean="0"/>
              <a:t>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91067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extBox 106"/>
          <p:cNvSpPr txBox="1"/>
          <p:nvPr/>
        </p:nvSpPr>
        <p:spPr>
          <a:xfrm>
            <a:off x="2054089" y="454932"/>
            <a:ext cx="7181571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 smtClean="0">
                <a:ea typeface="Verdana" panose="020B0604030504040204" pitchFamily="34" charset="0"/>
              </a:rPr>
              <a:t>Семинар-совещание</a:t>
            </a:r>
          </a:p>
          <a:p>
            <a:r>
              <a:rPr lang="ru-RU" sz="1100" b="1" dirty="0">
                <a:solidFill>
                  <a:srgbClr val="109EB4"/>
                </a:solidFill>
                <a:ea typeface="Verdana" panose="020B0604030504040204" pitchFamily="34" charset="0"/>
              </a:rPr>
              <a:t>Программное обеспечение коррекционно-развивающего процесса учителя-логопеда в инклюзивной школе</a:t>
            </a:r>
          </a:p>
          <a:p>
            <a:r>
              <a:rPr lang="ru-RU" sz="1100" dirty="0" smtClean="0">
                <a:ea typeface="Verdana" panose="020B0604030504040204" pitchFamily="34" charset="0"/>
              </a:rPr>
              <a:t> </a:t>
            </a:r>
            <a:endParaRPr lang="ru-RU" sz="1100" dirty="0">
              <a:ea typeface="Verdana" panose="020B0604030504040204" pitchFamily="34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031" y="897430"/>
            <a:ext cx="9339618" cy="5528918"/>
          </a:xfrm>
        </p:spPr>
      </p:pic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9" name="TextBox 108"/>
          <p:cNvSpPr txBox="1"/>
          <p:nvPr/>
        </p:nvSpPr>
        <p:spPr>
          <a:xfrm>
            <a:off x="8596405" y="454932"/>
            <a:ext cx="292058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sz="1100" dirty="0" smtClean="0">
                <a:ea typeface="Verdana" panose="020B0604030504040204" pitchFamily="34" charset="0"/>
              </a:rPr>
              <a:t>06 ноября 2024 г.</a:t>
            </a:r>
            <a:endParaRPr lang="ru-RU" sz="1100" dirty="0">
              <a:ea typeface="Verdana" panose="020B060403050404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7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81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324" y="866986"/>
            <a:ext cx="8842372" cy="5461715"/>
          </a:xfrm>
        </p:spPr>
      </p:pic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" name="TextBox 106"/>
          <p:cNvSpPr txBox="1"/>
          <p:nvPr/>
        </p:nvSpPr>
        <p:spPr>
          <a:xfrm>
            <a:off x="2054089" y="454932"/>
            <a:ext cx="7181571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 smtClean="0">
                <a:ea typeface="Verdana" panose="020B0604030504040204" pitchFamily="34" charset="0"/>
              </a:rPr>
              <a:t>Семинар-совещание</a:t>
            </a:r>
          </a:p>
          <a:p>
            <a:r>
              <a:rPr lang="ru-RU" sz="1100" b="1" dirty="0">
                <a:solidFill>
                  <a:srgbClr val="109EB4"/>
                </a:solidFill>
                <a:ea typeface="Verdana" panose="020B0604030504040204" pitchFamily="34" charset="0"/>
              </a:rPr>
              <a:t>Программное обеспечение коррекционно-развивающего процесса учителя-логопеда в инклюзивной школе</a:t>
            </a:r>
          </a:p>
          <a:p>
            <a:r>
              <a:rPr lang="ru-RU" sz="1100" dirty="0" smtClean="0">
                <a:ea typeface="Verdana" panose="020B0604030504040204" pitchFamily="34" charset="0"/>
              </a:rPr>
              <a:t> </a:t>
            </a:r>
            <a:endParaRPr lang="ru-RU" sz="1100" dirty="0">
              <a:ea typeface="Verdana" panose="020B060403050404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8596405" y="454932"/>
            <a:ext cx="292058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sz="1100" dirty="0" smtClean="0">
                <a:ea typeface="Verdana" panose="020B0604030504040204" pitchFamily="34" charset="0"/>
              </a:rPr>
              <a:t>06 ноября 2024 г.</a:t>
            </a:r>
            <a:endParaRPr lang="ru-RU" sz="1100" dirty="0">
              <a:ea typeface="Verdana" panose="020B060403050404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8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200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" name="TextBox 106"/>
          <p:cNvSpPr txBox="1"/>
          <p:nvPr/>
        </p:nvSpPr>
        <p:spPr>
          <a:xfrm>
            <a:off x="2054089" y="454932"/>
            <a:ext cx="7181571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 smtClean="0">
                <a:ea typeface="Verdana" panose="020B0604030504040204" pitchFamily="34" charset="0"/>
              </a:rPr>
              <a:t>Семинар-совещание</a:t>
            </a:r>
          </a:p>
          <a:p>
            <a:r>
              <a:rPr lang="ru-RU" sz="1100" b="1" dirty="0">
                <a:solidFill>
                  <a:srgbClr val="109EB4"/>
                </a:solidFill>
                <a:ea typeface="Verdana" panose="020B0604030504040204" pitchFamily="34" charset="0"/>
              </a:rPr>
              <a:t>Программное обеспечение коррекционно-развивающего процесса учителя-логопеда в инклюзивной школе</a:t>
            </a:r>
          </a:p>
          <a:p>
            <a:r>
              <a:rPr lang="ru-RU" sz="1100" dirty="0" smtClean="0">
                <a:ea typeface="Verdana" panose="020B0604030504040204" pitchFamily="34" charset="0"/>
              </a:rPr>
              <a:t> </a:t>
            </a:r>
            <a:endParaRPr lang="ru-RU" sz="1100" dirty="0">
              <a:ea typeface="Verdana" panose="020B060403050404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8596405" y="454932"/>
            <a:ext cx="292058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sz="1100" dirty="0" smtClean="0">
                <a:ea typeface="Verdana" panose="020B0604030504040204" pitchFamily="34" charset="0"/>
              </a:rPr>
              <a:t>06 ноября 2024 г.</a:t>
            </a:r>
            <a:endParaRPr lang="ru-RU" sz="1100" dirty="0">
              <a:ea typeface="Verdana" panose="020B060403050404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9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104.8. Количество часов, отводимых в неделю на занятия внеурочной деятельностью, составляет не более 10 часов (в том числе из них не менее 5 часов в неделю на коррекционно-образовательную область в течение всего срока обучения на уровне начального общего образования) (</a:t>
            </a:r>
            <a:r>
              <a:rPr lang="ru-RU" dirty="0">
                <a:solidFill>
                  <a:srgbClr val="3C5F87"/>
                </a:solidFill>
                <a:latin typeface="Arial" panose="020B0604020202020204" pitchFamily="34" charset="0"/>
                <a:hlinkClick r:id="rId6"/>
              </a:rPr>
              <a:t>пункт 3.4.16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 Санитарно-эпидемиологических требований).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6781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57205</TotalTime>
  <Words>1256</Words>
  <Application>Microsoft Office PowerPoint</Application>
  <PresentationFormat>Широкоэкранный</PresentationFormat>
  <Paragraphs>289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40" baseType="lpstr">
      <vt:lpstr>Arial</vt:lpstr>
      <vt:lpstr>Arial Narrow</vt:lpstr>
      <vt:lpstr>Calibri</vt:lpstr>
      <vt:lpstr>Calibri Light</vt:lpstr>
      <vt:lpstr>Century Gothic</vt:lpstr>
      <vt:lpstr>Courier New</vt:lpstr>
      <vt:lpstr>Proxima Nova Rg</vt:lpstr>
      <vt:lpstr>Times New Roman</vt:lpstr>
      <vt:lpstr>Verdana</vt:lpstr>
      <vt:lpstr>Тема Office</vt:lpstr>
      <vt:lpstr>Презентация PowerPoint</vt:lpstr>
      <vt:lpstr>Направления работы учителя-логопеда </vt:lpstr>
      <vt:lpstr>ППС сопровождение обучающихся с ОВЗ :</vt:lpstr>
      <vt:lpstr>Адаптированные основные общеобразовательные программы самостоятельно разрабатываются образовательными организациями на основе  Федеральных адаптированных образовательных программ:</vt:lpstr>
      <vt:lpstr>ППС сопровождение обучающихся с ОВЗ:</vt:lpstr>
      <vt:lpstr>Сайты в помощь учителю-логопеду:</vt:lpstr>
      <vt:lpstr>Презентация PowerPoint</vt:lpstr>
      <vt:lpstr>Презентация PowerPoint</vt:lpstr>
      <vt:lpstr>Презентация PowerPoint</vt:lpstr>
      <vt:lpstr>Федеральный учебный план ФАОП НОО для обучающихся с ТНР  (вариант 5.2) - первое отделение</vt:lpstr>
      <vt:lpstr>Федеральный учебный план начального общего образования обучающихся с ЗПР (вариант 7.2)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Структура рабочей программы коррекционного курса</vt:lpstr>
      <vt:lpstr>  </vt:lpstr>
      <vt:lpstr>  </vt:lpstr>
      <vt:lpstr>  </vt:lpstr>
      <vt:lpstr>  </vt:lpstr>
      <vt:lpstr>  Коррекционные курсы учителя-логопеда для обучающихся с ОВЗ в условиях инклюзивного образования</vt:lpstr>
      <vt:lpstr>  Коррекционные курсы учителя-логопеда для обучающихся с ОВЗ в условиях инклюзивного образования</vt:lpstr>
      <vt:lpstr>  Коррекционные курсы учителя-логопеда для обучающихся с ОВЗ в условиях инклюзивного образования</vt:lpstr>
      <vt:lpstr>  Коррекционные курсы учителя-логопеда для обучающихся с ОВЗ в условиях инклюзивного образования</vt:lpstr>
      <vt:lpstr>  Коррекционные курсы учителя-логопеда для обучающихся с ОВЗ в условиях инклюзивного образования Вариант 2.2.1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ТОИПКРО</dc:creator>
  <cp:lastModifiedBy>Наталья Юрьевна Макаревич</cp:lastModifiedBy>
  <cp:revision>815</cp:revision>
  <cp:lastPrinted>2021-07-16T05:59:00Z</cp:lastPrinted>
  <dcterms:created xsi:type="dcterms:W3CDTF">2019-08-15T10:09:47Z</dcterms:created>
  <dcterms:modified xsi:type="dcterms:W3CDTF">2024-11-06T04:55:33Z</dcterms:modified>
</cp:coreProperties>
</file>