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6" r:id="rId5"/>
    <p:sldId id="260" r:id="rId6"/>
    <p:sldId id="268" r:id="rId7"/>
    <p:sldId id="269" r:id="rId8"/>
    <p:sldId id="271" r:id="rId9"/>
    <p:sldId id="267" r:id="rId10"/>
    <p:sldId id="274" r:id="rId11"/>
    <p:sldId id="261" r:id="rId12"/>
    <p:sldId id="272" r:id="rId13"/>
    <p:sldId id="273" r:id="rId14"/>
    <p:sldId id="262" r:id="rId15"/>
    <p:sldId id="265" r:id="rId16"/>
    <p:sldId id="275" r:id="rId17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841B301-C2BA-4A81-A868-44F4E4540A7B}">
          <p14:sldIdLst>
            <p14:sldId id="256"/>
            <p14:sldId id="257"/>
            <p14:sldId id="258"/>
            <p14:sldId id="266"/>
            <p14:sldId id="260"/>
            <p14:sldId id="268"/>
            <p14:sldId id="269"/>
            <p14:sldId id="271"/>
            <p14:sldId id="267"/>
            <p14:sldId id="274"/>
            <p14:sldId id="261"/>
            <p14:sldId id="272"/>
            <p14:sldId id="273"/>
            <p14:sldId id="262"/>
            <p14:sldId id="265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52D"/>
    <a:srgbClr val="854746"/>
    <a:srgbClr val="BD9B85"/>
    <a:srgbClr val="BFA25E"/>
    <a:srgbClr val="006538"/>
    <a:srgbClr val="069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1021" autoAdjust="0"/>
  </p:normalViewPr>
  <p:slideViewPr>
    <p:cSldViewPr snapToGrid="0" showGuides="1">
      <p:cViewPr varScale="1">
        <p:scale>
          <a:sx n="82" d="100"/>
          <a:sy n="82" d="100"/>
        </p:scale>
        <p:origin x="786" y="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14672-7635-438B-AB59-A923085764DA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87E52-24AD-436E-A841-6B87D90A7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78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87E52-24AD-436E-A841-6B87D90A732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9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7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8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0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8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0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7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0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7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7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8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6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5657-BB1B-4BAD-9FF2-EDE3451B7D05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5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733299" y="3198499"/>
            <a:ext cx="3244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6F252D"/>
                </a:solidFill>
              </a:rPr>
              <a:t>forum.toipkro.ru/</a:t>
            </a:r>
            <a:r>
              <a:rPr lang="en-US" sz="2000" dirty="0" err="1">
                <a:solidFill>
                  <a:srgbClr val="6F252D"/>
                </a:solidFill>
              </a:rPr>
              <a:t>avgustpro</a:t>
            </a:r>
            <a:endParaRPr lang="ru-RU" sz="2000" dirty="0">
              <a:solidFill>
                <a:srgbClr val="6F252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208495-C3DE-305F-E854-227212A9CD15}"/>
              </a:ext>
            </a:extLst>
          </p:cNvPr>
          <p:cNvSpPr txBox="1"/>
          <p:nvPr/>
        </p:nvSpPr>
        <p:spPr>
          <a:xfrm>
            <a:off x="377157" y="1929574"/>
            <a:ext cx="6467532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rgbClr val="854746"/>
                </a:solidFill>
                <a:cs typeface="Times New Roman" panose="02020603050405020304" pitchFamily="18" charset="0"/>
              </a:rPr>
              <a:t>Формирование междисциплинарных компетенций у специалистов психолого-педагогического сопровождения</a:t>
            </a:r>
            <a:endParaRPr lang="ru-RU" sz="1600" b="1" dirty="0">
              <a:solidFill>
                <a:srgbClr val="6F252D"/>
              </a:solidFill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B673587-6F45-20A0-056E-A28EE8CB32BA}"/>
              </a:ext>
            </a:extLst>
          </p:cNvPr>
          <p:cNvCxnSpPr>
            <a:cxnSpLocks/>
          </p:cNvCxnSpPr>
          <p:nvPr/>
        </p:nvCxnSpPr>
        <p:spPr>
          <a:xfrm flipH="1">
            <a:off x="377157" y="3934513"/>
            <a:ext cx="6058018" cy="0"/>
          </a:xfrm>
          <a:prstGeom prst="line">
            <a:avLst/>
          </a:prstGeom>
          <a:ln w="38100">
            <a:solidFill>
              <a:srgbClr val="BFA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32E0EDC-1D81-3594-67EE-C71C1DED0AB7}"/>
              </a:ext>
            </a:extLst>
          </p:cNvPr>
          <p:cNvSpPr txBox="1"/>
          <p:nvPr/>
        </p:nvSpPr>
        <p:spPr>
          <a:xfrm>
            <a:off x="377157" y="4027414"/>
            <a:ext cx="758281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000" i="1" dirty="0" err="1">
                <a:solidFill>
                  <a:srgbClr val="854746"/>
                </a:solidFill>
                <a:cs typeface="Times New Roman" panose="02020603050405020304" pitchFamily="18" charset="0"/>
              </a:rPr>
              <a:t>Мёдова</a:t>
            </a:r>
            <a:r>
              <a:rPr lang="ru-RU" sz="2000" i="1" dirty="0">
                <a:solidFill>
                  <a:srgbClr val="854746"/>
                </a:solidFill>
                <a:cs typeface="Times New Roman" panose="02020603050405020304" pitchFamily="18" charset="0"/>
              </a:rPr>
              <a:t> Наталия Анатольевна,</a:t>
            </a:r>
          </a:p>
          <a:p>
            <a:pPr>
              <a:lnSpc>
                <a:spcPts val="2400"/>
              </a:lnSpc>
            </a:pPr>
            <a:r>
              <a:rPr lang="ru-RU" sz="2000" i="1" dirty="0" err="1">
                <a:solidFill>
                  <a:srgbClr val="854746"/>
                </a:solidFill>
                <a:cs typeface="Times New Roman" panose="02020603050405020304" pitchFamily="18" charset="0"/>
              </a:rPr>
              <a:t>канд.пед</a:t>
            </a:r>
            <a:r>
              <a:rPr lang="ru-RU" sz="2000" i="1" dirty="0">
                <a:solidFill>
                  <a:srgbClr val="854746"/>
                </a:solidFill>
                <a:cs typeface="Times New Roman" panose="02020603050405020304" pitchFamily="18" charset="0"/>
              </a:rPr>
              <a:t>. наук, доцент, заведующий кафедрой дефектологии ТГПУ</a:t>
            </a:r>
            <a:endParaRPr lang="ru-RU" sz="2000" dirty="0">
              <a:solidFill>
                <a:srgbClr val="6F252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6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368" y="1305342"/>
            <a:ext cx="108264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6F2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Дефициты в компетенциях специалистов при сопровождении лиц с разной нозологией (опрос работодателей)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solidFill>
                  <a:srgbClr val="6F2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знание о специфических потребностях и запросах лиц с патологией в развитии. </a:t>
            </a:r>
            <a:endParaRPr lang="ru-RU" sz="1400" dirty="0">
              <a:solidFill>
                <a:srgbClr val="6F252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solidFill>
                  <a:srgbClr val="6F2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обладают достаточными навыками коммуникации, чтобы эффективно общаться с детьми с патологией.</a:t>
            </a:r>
            <a:endParaRPr lang="ru-RU" sz="1400" dirty="0">
              <a:solidFill>
                <a:srgbClr val="6F252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solidFill>
                  <a:srgbClr val="6F2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понимание того, какие виды и уровни поддержки требуются для разных категорий детей с нарушениями в психофизическом развитии.</a:t>
            </a:r>
            <a:endParaRPr lang="ru-RU" sz="1400" dirty="0">
              <a:solidFill>
                <a:srgbClr val="6F252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solidFill>
                  <a:srgbClr val="6F2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обновление знаний.</a:t>
            </a:r>
            <a:endParaRPr lang="ru-RU" sz="1400" dirty="0">
              <a:solidFill>
                <a:srgbClr val="6F252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solidFill>
                  <a:srgbClr val="6F2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Отсутствие </a:t>
            </a:r>
            <a:r>
              <a:rPr lang="ru-RU" sz="2800" dirty="0" err="1">
                <a:solidFill>
                  <a:srgbClr val="6F2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sz="2800" dirty="0">
                <a:solidFill>
                  <a:srgbClr val="6F2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недостаточному пониманию потребностей детей с ОВЗ.</a:t>
            </a:r>
            <a:endParaRPr lang="ru-RU" sz="1400" dirty="0">
              <a:solidFill>
                <a:srgbClr val="6F252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rgbClr val="6F25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7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979" y="1371601"/>
            <a:ext cx="10610850" cy="3714750"/>
          </a:xfrm>
        </p:spPr>
        <p:txBody>
          <a:bodyPr>
            <a:normAutofit/>
          </a:bodyPr>
          <a:lstStyle/>
          <a:p>
            <a:pPr algn="ctr"/>
            <a:br>
              <a:rPr lang="ru-RU" b="1" dirty="0">
                <a:solidFill>
                  <a:srgbClr val="854746"/>
                </a:solidFill>
              </a:rPr>
            </a:br>
            <a:endParaRPr lang="ru-RU" sz="4000" i="1" dirty="0">
              <a:solidFill>
                <a:srgbClr val="854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935683"/>
              </p:ext>
            </p:extLst>
          </p:nvPr>
        </p:nvGraphicFramePr>
        <p:xfrm>
          <a:off x="246888" y="1499616"/>
          <a:ext cx="11484864" cy="4925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3667">
                  <a:extLst>
                    <a:ext uri="{9D8B030D-6E8A-4147-A177-3AD203B41FA5}">
                      <a16:colId xmlns:a16="http://schemas.microsoft.com/office/drawing/2014/main" val="1906563404"/>
                    </a:ext>
                  </a:extLst>
                </a:gridCol>
                <a:gridCol w="4373640">
                  <a:extLst>
                    <a:ext uri="{9D8B030D-6E8A-4147-A177-3AD203B41FA5}">
                      <a16:colId xmlns:a16="http://schemas.microsoft.com/office/drawing/2014/main" val="466876429"/>
                    </a:ext>
                  </a:extLst>
                </a:gridCol>
                <a:gridCol w="4787557">
                  <a:extLst>
                    <a:ext uri="{9D8B030D-6E8A-4147-A177-3AD203B41FA5}">
                      <a16:colId xmlns:a16="http://schemas.microsoft.com/office/drawing/2014/main" val="301877047"/>
                    </a:ext>
                  </a:extLst>
                </a:gridCol>
              </a:tblGrid>
              <a:tr h="80484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54746"/>
                          </a:solidFill>
                          <a:effectLst/>
                        </a:rPr>
                        <a:t>Критерий</a:t>
                      </a:r>
                      <a:endParaRPr lang="ru-RU" sz="2000" dirty="0">
                        <a:solidFill>
                          <a:srgbClr val="85474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54746"/>
                          </a:solidFill>
                          <a:effectLst/>
                        </a:rPr>
                        <a:t>Узкопрофильный специалист</a:t>
                      </a:r>
                      <a:endParaRPr lang="ru-RU" sz="2000" dirty="0">
                        <a:solidFill>
                          <a:srgbClr val="85474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54746"/>
                          </a:solidFill>
                          <a:effectLst/>
                        </a:rPr>
                        <a:t>Многопрофильный специалист</a:t>
                      </a:r>
                      <a:endParaRPr lang="ru-RU" sz="2000" dirty="0">
                        <a:solidFill>
                          <a:srgbClr val="85474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0" marB="0" anchor="ctr"/>
                </a:tc>
                <a:extLst>
                  <a:ext uri="{0D108BD9-81ED-4DB2-BD59-A6C34878D82A}">
                    <a16:rowId xmlns:a16="http://schemas.microsoft.com/office/drawing/2014/main" val="1340793446"/>
                  </a:ext>
                </a:extLst>
              </a:tr>
              <a:tr h="412082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54746"/>
                          </a:solidFill>
                          <a:effectLst/>
                        </a:rPr>
                        <a:t>Характеристика профессиональной деятельности</a:t>
                      </a:r>
                      <a:endParaRPr lang="ru-RU" sz="2000" dirty="0">
                        <a:solidFill>
                          <a:srgbClr val="85474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54746"/>
                          </a:solidFill>
                          <a:effectLst/>
                        </a:rPr>
                        <a:t>Обладает экспертизой в конкретной области и специализируется на предоставлении помощи, обучения и коррекции в этой области.</a:t>
                      </a:r>
                      <a:endParaRPr lang="ru-RU" sz="2000" dirty="0">
                        <a:solidFill>
                          <a:srgbClr val="85474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5474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Обладает знаниями и навыками в нескольких областях или сферах деятельности. </a:t>
                      </a:r>
                      <a:r>
                        <a:rPr lang="ru-RU" sz="2000">
                          <a:solidFill>
                            <a:srgbClr val="85474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Выполняет разные задачи в рамках своей профессиональной деятельности.</a:t>
                      </a:r>
                      <a:endParaRPr lang="ru-RU" sz="2000" dirty="0">
                        <a:solidFill>
                          <a:srgbClr val="85474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0" marB="0" anchor="ctr"/>
                </a:tc>
                <a:extLst>
                  <a:ext uri="{0D108BD9-81ED-4DB2-BD59-A6C34878D82A}">
                    <a16:rowId xmlns:a16="http://schemas.microsoft.com/office/drawing/2014/main" val="1728886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150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146602"/>
              </p:ext>
            </p:extLst>
          </p:nvPr>
        </p:nvGraphicFramePr>
        <p:xfrm>
          <a:off x="457200" y="1825625"/>
          <a:ext cx="10896601" cy="3132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9045">
                  <a:extLst>
                    <a:ext uri="{9D8B030D-6E8A-4147-A177-3AD203B41FA5}">
                      <a16:colId xmlns:a16="http://schemas.microsoft.com/office/drawing/2014/main" val="1395901428"/>
                    </a:ext>
                  </a:extLst>
                </a:gridCol>
                <a:gridCol w="4076633">
                  <a:extLst>
                    <a:ext uri="{9D8B030D-6E8A-4147-A177-3AD203B41FA5}">
                      <a16:colId xmlns:a16="http://schemas.microsoft.com/office/drawing/2014/main" val="515384745"/>
                    </a:ext>
                  </a:extLst>
                </a:gridCol>
                <a:gridCol w="4210923">
                  <a:extLst>
                    <a:ext uri="{9D8B030D-6E8A-4147-A177-3AD203B41FA5}">
                      <a16:colId xmlns:a16="http://schemas.microsoft.com/office/drawing/2014/main" val="2402157686"/>
                    </a:ext>
                  </a:extLst>
                </a:gridCol>
              </a:tblGrid>
              <a:tr h="121018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54746"/>
                          </a:solidFill>
                          <a:effectLst/>
                        </a:rPr>
                        <a:t>Критерий</a:t>
                      </a:r>
                      <a:endParaRPr lang="ru-RU" sz="2000" dirty="0">
                        <a:solidFill>
                          <a:srgbClr val="85474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6" marR="271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54746"/>
                          </a:solidFill>
                          <a:effectLst/>
                        </a:rPr>
                        <a:t>Узкопрофильный специалист</a:t>
                      </a:r>
                      <a:endParaRPr lang="ru-RU" sz="2000" dirty="0">
                        <a:solidFill>
                          <a:srgbClr val="85474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6" marR="271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54746"/>
                          </a:solidFill>
                          <a:effectLst/>
                        </a:rPr>
                        <a:t>Многопрофильный специалист</a:t>
                      </a:r>
                      <a:endParaRPr lang="ru-RU" sz="2000" dirty="0">
                        <a:solidFill>
                          <a:srgbClr val="85474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6" marR="2716" marT="0" marB="0" anchor="ctr"/>
                </a:tc>
                <a:extLst>
                  <a:ext uri="{0D108BD9-81ED-4DB2-BD59-A6C34878D82A}">
                    <a16:rowId xmlns:a16="http://schemas.microsoft.com/office/drawing/2014/main" val="4261508754"/>
                  </a:ext>
                </a:extLst>
              </a:tr>
              <a:tr h="192241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54746"/>
                          </a:solidFill>
                          <a:effectLst/>
                        </a:rPr>
                        <a:t>Направления профессиональной деятельности</a:t>
                      </a:r>
                      <a:endParaRPr lang="ru-RU" sz="2000" dirty="0">
                        <a:solidFill>
                          <a:srgbClr val="85474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6" marR="271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54746"/>
                          </a:solidFill>
                          <a:effectLst/>
                        </a:rPr>
                        <a:t>Решение определенные проблемы с помощью своих специализированных знаний и навыков</a:t>
                      </a:r>
                      <a:endParaRPr lang="ru-RU" sz="2000" dirty="0">
                        <a:solidFill>
                          <a:srgbClr val="85474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6" marR="271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54746"/>
                          </a:solidFill>
                          <a:effectLst/>
                        </a:rPr>
                        <a:t>Выполнение </a:t>
                      </a:r>
                      <a:r>
                        <a:rPr lang="ru-RU" sz="2000" u="sng" dirty="0">
                          <a:solidFill>
                            <a:srgbClr val="854746"/>
                          </a:solidFill>
                          <a:effectLst/>
                        </a:rPr>
                        <a:t>различных задач </a:t>
                      </a:r>
                      <a:r>
                        <a:rPr lang="ru-RU" sz="2000" dirty="0">
                          <a:solidFill>
                            <a:srgbClr val="854746"/>
                          </a:solidFill>
                          <a:effectLst/>
                        </a:rPr>
                        <a:t>сопровождения, поддержки и маршрутизации развития детей с трудностями в обучении.</a:t>
                      </a:r>
                      <a:endParaRPr lang="ru-RU" sz="2000" dirty="0">
                        <a:solidFill>
                          <a:srgbClr val="85474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6" marR="2716" marT="0" marB="0" anchor="ctr"/>
                </a:tc>
                <a:extLst>
                  <a:ext uri="{0D108BD9-81ED-4DB2-BD59-A6C34878D82A}">
                    <a16:rowId xmlns:a16="http://schemas.microsoft.com/office/drawing/2014/main" val="1410726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133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979" y="1371601"/>
            <a:ext cx="10610850" cy="3714750"/>
          </a:xfrm>
        </p:spPr>
        <p:txBody>
          <a:bodyPr>
            <a:normAutofit/>
          </a:bodyPr>
          <a:lstStyle/>
          <a:p>
            <a:pPr algn="ctr"/>
            <a:br>
              <a:rPr lang="ru-RU" b="1" dirty="0">
                <a:solidFill>
                  <a:srgbClr val="854746"/>
                </a:solidFill>
              </a:rPr>
            </a:br>
            <a:endParaRPr lang="ru-RU" sz="4000" i="1" dirty="0">
              <a:solidFill>
                <a:srgbClr val="854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296732"/>
              </p:ext>
            </p:extLst>
          </p:nvPr>
        </p:nvGraphicFramePr>
        <p:xfrm>
          <a:off x="457200" y="1478153"/>
          <a:ext cx="11292840" cy="4611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3919">
                  <a:extLst>
                    <a:ext uri="{9D8B030D-6E8A-4147-A177-3AD203B41FA5}">
                      <a16:colId xmlns:a16="http://schemas.microsoft.com/office/drawing/2014/main" val="1395901428"/>
                    </a:ext>
                  </a:extLst>
                </a:gridCol>
                <a:gridCol w="4224874">
                  <a:extLst>
                    <a:ext uri="{9D8B030D-6E8A-4147-A177-3AD203B41FA5}">
                      <a16:colId xmlns:a16="http://schemas.microsoft.com/office/drawing/2014/main" val="515384745"/>
                    </a:ext>
                  </a:extLst>
                </a:gridCol>
                <a:gridCol w="4364047">
                  <a:extLst>
                    <a:ext uri="{9D8B030D-6E8A-4147-A177-3AD203B41FA5}">
                      <a16:colId xmlns:a16="http://schemas.microsoft.com/office/drawing/2014/main" val="2402157686"/>
                    </a:ext>
                  </a:extLst>
                </a:gridCol>
              </a:tblGrid>
              <a:tr h="98315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54746"/>
                          </a:solidFill>
                          <a:effectLst/>
                        </a:rPr>
                        <a:t>Критерий</a:t>
                      </a:r>
                      <a:endParaRPr lang="ru-RU" sz="2000" dirty="0">
                        <a:solidFill>
                          <a:srgbClr val="85474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6" marR="271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854746"/>
                          </a:solidFill>
                          <a:effectLst/>
                        </a:rPr>
                        <a:t>Узкопрофильный специалист</a:t>
                      </a:r>
                      <a:endParaRPr lang="ru-RU" sz="2000">
                        <a:solidFill>
                          <a:srgbClr val="85474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6" marR="271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854746"/>
                          </a:solidFill>
                          <a:effectLst/>
                        </a:rPr>
                        <a:t>Многопрофильный специалист</a:t>
                      </a:r>
                      <a:endParaRPr lang="ru-RU" sz="2000">
                        <a:solidFill>
                          <a:srgbClr val="85474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6" marR="2716" marT="0" marB="0" anchor="ctr"/>
                </a:tc>
                <a:extLst>
                  <a:ext uri="{0D108BD9-81ED-4DB2-BD59-A6C34878D82A}">
                    <a16:rowId xmlns:a16="http://schemas.microsoft.com/office/drawing/2014/main" val="4261508754"/>
                  </a:ext>
                </a:extLst>
              </a:tr>
              <a:tr h="3628594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54746"/>
                          </a:solidFill>
                          <a:effectLst/>
                        </a:rPr>
                        <a:t>Педагогические технологии</a:t>
                      </a:r>
                      <a:endParaRPr lang="ru-RU" sz="2000" dirty="0">
                        <a:solidFill>
                          <a:srgbClr val="85474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6" marR="271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54746"/>
                          </a:solidFill>
                          <a:effectLst/>
                        </a:rPr>
                        <a:t>Консультации, рекомендации, практическая поддержка в узкоспециализированной области, выполнение  образовательных задач в определённой области  дефектологии, коррекция вторичных нарушений.</a:t>
                      </a:r>
                      <a:endParaRPr lang="ru-RU" sz="2000" dirty="0">
                        <a:solidFill>
                          <a:srgbClr val="85474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6" marR="271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54746"/>
                          </a:solidFill>
                          <a:effectLst/>
                        </a:rPr>
                        <a:t>Сопровождение – одна из ролей многопрофильного специалиста, которая осуществляется через поддержку и помощь детям в различных проблемных ситуациях.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54746"/>
                          </a:solidFill>
                          <a:effectLst/>
                        </a:rPr>
                        <a:t>Маршрутизация возможностей – </a:t>
                      </a:r>
                      <a:r>
                        <a:rPr lang="ru-RU" sz="2000" u="sng" dirty="0">
                          <a:solidFill>
                            <a:srgbClr val="854746"/>
                          </a:solidFill>
                          <a:effectLst/>
                        </a:rPr>
                        <a:t>это еще один аспект многопрофильной деятельности </a:t>
                      </a:r>
                      <a:r>
                        <a:rPr lang="ru-RU" sz="2000" dirty="0">
                          <a:solidFill>
                            <a:srgbClr val="854746"/>
                          </a:solidFill>
                          <a:effectLst/>
                        </a:rPr>
                        <a:t>по реализации различных путей развития с ориентацией на потребности ребёнка .</a:t>
                      </a:r>
                      <a:endParaRPr lang="ru-RU" sz="2000" dirty="0">
                        <a:solidFill>
                          <a:srgbClr val="85474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6" marR="2716" marT="0" marB="0" anchor="ctr"/>
                </a:tc>
                <a:extLst>
                  <a:ext uri="{0D108BD9-81ED-4DB2-BD59-A6C34878D82A}">
                    <a16:rowId xmlns:a16="http://schemas.microsoft.com/office/drawing/2014/main" val="2779590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592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57783" y="1325880"/>
            <a:ext cx="10698044" cy="100584"/>
          </a:xfrm>
        </p:spPr>
        <p:txBody>
          <a:bodyPr>
            <a:noAutofit/>
          </a:bodyPr>
          <a:lstStyle/>
          <a:p>
            <a:pPr algn="ctr"/>
            <a:br>
              <a:rPr lang="ru-RU" sz="2800" b="1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многопрофильного специалиста</a:t>
            </a:r>
            <a:br>
              <a:rPr lang="ru-RU" sz="2400" b="1" u="sng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компонент + запрос работодателей + предпочтения абитуриентов + возможности вуза + рентабельность </a:t>
            </a:r>
            <a:br>
              <a:rPr lang="ru-RU" sz="2800" b="1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solidFill>
                <a:srgbClr val="854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172" y="2524696"/>
            <a:ext cx="8156447" cy="401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11" y="3248177"/>
            <a:ext cx="3352433" cy="271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92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979" y="1371601"/>
            <a:ext cx="10610850" cy="3714750"/>
          </a:xfrm>
        </p:spPr>
        <p:txBody>
          <a:bodyPr>
            <a:normAutofit/>
          </a:bodyPr>
          <a:lstStyle/>
          <a:p>
            <a:pPr algn="ctr"/>
            <a:br>
              <a:rPr lang="ru-RU" b="1" dirty="0">
                <a:solidFill>
                  <a:srgbClr val="854746"/>
                </a:solidFill>
              </a:rPr>
            </a:br>
            <a:endParaRPr lang="ru-RU" sz="4000" i="1" dirty="0">
              <a:solidFill>
                <a:srgbClr val="854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57475" y="1800545"/>
            <a:ext cx="3761788" cy="984919"/>
            <a:chOff x="8962" y="506669"/>
            <a:chExt cx="3761788" cy="98491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Шеврон 28"/>
            <p:cNvSpPr/>
            <p:nvPr/>
          </p:nvSpPr>
          <p:spPr>
            <a:xfrm>
              <a:off x="8962" y="506669"/>
              <a:ext cx="3761788" cy="984919"/>
            </a:xfrm>
            <a:prstGeom prst="chevron">
              <a:avLst/>
            </a:prstGeom>
            <a:gradFill rotWithShape="0">
              <a:gsLst>
                <a:gs pos="0">
                  <a:srgbClr val="BBE0E3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BBE0E3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BBE0E3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Шеврон 4"/>
            <p:cNvSpPr txBox="1"/>
            <p:nvPr/>
          </p:nvSpPr>
          <p:spPr>
            <a:xfrm>
              <a:off x="501422" y="506669"/>
              <a:ext cx="2776869" cy="9849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>
                  <a:solidFill>
                    <a:srgbClr val="854746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Подготовка к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258655" y="2908578"/>
            <a:ext cx="2980133" cy="3209580"/>
            <a:chOff x="210142" y="1614702"/>
            <a:chExt cx="2980133" cy="320958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10142" y="1614702"/>
              <a:ext cx="2980133" cy="32095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0142" y="1614702"/>
              <a:ext cx="2980133" cy="3209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kern="1200" dirty="0">
                  <a:solidFill>
                    <a:srgbClr val="854746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мероприятия кафедр с участием студентов старших курсов;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kern="1200" dirty="0">
                  <a:solidFill>
                    <a:srgbClr val="854746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выходы в организации образования, медицины и социальной защиты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400" kern="1200" dirty="0">
                <a:solidFill>
                  <a:srgbClr val="85474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31519" y="1765191"/>
            <a:ext cx="3477055" cy="1032225"/>
            <a:chOff x="3683006" y="471315"/>
            <a:chExt cx="3477055" cy="103222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Шеврон 20"/>
            <p:cNvSpPr/>
            <p:nvPr/>
          </p:nvSpPr>
          <p:spPr>
            <a:xfrm>
              <a:off x="3683006" y="471315"/>
              <a:ext cx="3477055" cy="1032225"/>
            </a:xfrm>
            <a:prstGeom prst="chevron">
              <a:avLst/>
            </a:prstGeom>
            <a:gradFill rotWithShape="0">
              <a:gsLst>
                <a:gs pos="0">
                  <a:srgbClr val="BBE0E3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BBE0E3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BBE0E3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Шеврон 8"/>
            <p:cNvSpPr txBox="1"/>
            <p:nvPr/>
          </p:nvSpPr>
          <p:spPr>
            <a:xfrm>
              <a:off x="4199119" y="471315"/>
              <a:ext cx="2444830" cy="10322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>
                  <a:solidFill>
                    <a:srgbClr val="854746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выбору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29890" y="2935189"/>
            <a:ext cx="2769942" cy="3209580"/>
            <a:chOff x="3981377" y="1641313"/>
            <a:chExt cx="2769942" cy="320958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981377" y="1641313"/>
              <a:ext cx="2659903" cy="32095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81377" y="1641313"/>
              <a:ext cx="2769942" cy="3209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2400" kern="1200" dirty="0">
                  <a:solidFill>
                    <a:srgbClr val="854746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дополнительные </a:t>
              </a:r>
              <a:r>
                <a:rPr lang="ru-RU" sz="2400" kern="1200" dirty="0" err="1">
                  <a:solidFill>
                    <a:srgbClr val="854746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микрокурсы</a:t>
              </a:r>
              <a:r>
                <a:rPr lang="ru-RU" sz="2400" kern="1200" dirty="0">
                  <a:solidFill>
                    <a:srgbClr val="854746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по софт- и </a:t>
              </a:r>
              <a:r>
                <a:rPr lang="ru-RU" sz="2400" kern="1200" dirty="0" err="1">
                  <a:solidFill>
                    <a:srgbClr val="854746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хард-скилс</a:t>
              </a:r>
              <a:endParaRPr lang="ru-RU" sz="2400" kern="1200" dirty="0">
                <a:solidFill>
                  <a:srgbClr val="85474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2400" kern="1200" dirty="0">
                  <a:solidFill>
                    <a:srgbClr val="854746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открытые практики </a:t>
              </a:r>
            </a:p>
            <a:p>
              <a:pPr lvl="1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har char="••"/>
              </a:pPr>
              <a:endParaRPr lang="ru-RU" sz="2400" kern="1200" dirty="0">
                <a:solidFill>
                  <a:srgbClr val="85474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864741" y="1746003"/>
            <a:ext cx="3269783" cy="1081881"/>
            <a:chOff x="6816228" y="452127"/>
            <a:chExt cx="3269783" cy="10818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Шеврон 16"/>
            <p:cNvSpPr/>
            <p:nvPr/>
          </p:nvSpPr>
          <p:spPr>
            <a:xfrm>
              <a:off x="6816228" y="452127"/>
              <a:ext cx="3269783" cy="1081881"/>
            </a:xfrm>
            <a:prstGeom prst="chevron">
              <a:avLst/>
            </a:prstGeom>
            <a:gradFill rotWithShape="0">
              <a:gsLst>
                <a:gs pos="0">
                  <a:srgbClr val="BBE0E3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BBE0E3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BBE0E3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Шеврон 12"/>
            <p:cNvSpPr txBox="1"/>
            <p:nvPr/>
          </p:nvSpPr>
          <p:spPr>
            <a:xfrm>
              <a:off x="7357169" y="452127"/>
              <a:ext cx="2187902" cy="10818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2400" kern="1200" dirty="0">
                <a:solidFill>
                  <a:srgbClr val="85474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kern="1200" dirty="0">
                  <a:solidFill>
                    <a:srgbClr val="854746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профиля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solidFill>
                  <a:srgbClr val="85474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051432" y="2963120"/>
            <a:ext cx="2615827" cy="3209580"/>
            <a:chOff x="7002919" y="1669244"/>
            <a:chExt cx="2615827" cy="320958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002919" y="1669244"/>
              <a:ext cx="2615827" cy="32095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02919" y="1669244"/>
              <a:ext cx="2615827" cy="3209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kern="1200" dirty="0">
                  <a:solidFill>
                    <a:srgbClr val="854746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личный рейтинг обучающихся: результаты аттестации по дисциплинам, тестирование, собеседование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9839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733299" y="3198499"/>
            <a:ext cx="3244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6F252D"/>
                </a:solidFill>
              </a:rPr>
              <a:t>forum.toipkro.ru/</a:t>
            </a:r>
            <a:r>
              <a:rPr lang="en-US" sz="2000" dirty="0" err="1">
                <a:solidFill>
                  <a:srgbClr val="6F252D"/>
                </a:solidFill>
              </a:rPr>
              <a:t>avgustpro</a:t>
            </a:r>
            <a:endParaRPr lang="ru-RU" sz="2000" dirty="0">
              <a:solidFill>
                <a:srgbClr val="6F252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208495-C3DE-305F-E854-227212A9CD15}"/>
              </a:ext>
            </a:extLst>
          </p:cNvPr>
          <p:cNvSpPr txBox="1"/>
          <p:nvPr/>
        </p:nvSpPr>
        <p:spPr>
          <a:xfrm>
            <a:off x="377157" y="1929574"/>
            <a:ext cx="6467532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rgbClr val="854746"/>
                </a:solidFill>
                <a:cs typeface="Times New Roman" panose="02020603050405020304" pitchFamily="18" charset="0"/>
              </a:rPr>
              <a:t>Формирование междисциплинарных компетенций у специалистов психолого-педагогического сопровождения</a:t>
            </a:r>
            <a:endParaRPr lang="ru-RU" sz="1600" b="1" dirty="0">
              <a:solidFill>
                <a:srgbClr val="6F252D"/>
              </a:solidFill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B673587-6F45-20A0-056E-A28EE8CB32BA}"/>
              </a:ext>
            </a:extLst>
          </p:cNvPr>
          <p:cNvCxnSpPr>
            <a:cxnSpLocks/>
          </p:cNvCxnSpPr>
          <p:nvPr/>
        </p:nvCxnSpPr>
        <p:spPr>
          <a:xfrm flipH="1">
            <a:off x="377157" y="3934513"/>
            <a:ext cx="6058018" cy="0"/>
          </a:xfrm>
          <a:prstGeom prst="line">
            <a:avLst/>
          </a:prstGeom>
          <a:ln w="38100">
            <a:solidFill>
              <a:srgbClr val="BFA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32E0EDC-1D81-3594-67EE-C71C1DED0AB7}"/>
              </a:ext>
            </a:extLst>
          </p:cNvPr>
          <p:cNvSpPr txBox="1"/>
          <p:nvPr/>
        </p:nvSpPr>
        <p:spPr>
          <a:xfrm>
            <a:off x="377157" y="4027414"/>
            <a:ext cx="758281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000" i="1" dirty="0" err="1">
                <a:solidFill>
                  <a:srgbClr val="854746"/>
                </a:solidFill>
                <a:cs typeface="Times New Roman" panose="02020603050405020304" pitchFamily="18" charset="0"/>
              </a:rPr>
              <a:t>Мёдова</a:t>
            </a:r>
            <a:r>
              <a:rPr lang="ru-RU" sz="2000" i="1" dirty="0">
                <a:solidFill>
                  <a:srgbClr val="854746"/>
                </a:solidFill>
                <a:cs typeface="Times New Roman" panose="02020603050405020304" pitchFamily="18" charset="0"/>
              </a:rPr>
              <a:t> Наталия Анатольевна,</a:t>
            </a:r>
          </a:p>
          <a:p>
            <a:pPr>
              <a:lnSpc>
                <a:spcPts val="2400"/>
              </a:lnSpc>
            </a:pPr>
            <a:r>
              <a:rPr lang="ru-RU" sz="2000" i="1" dirty="0" err="1">
                <a:solidFill>
                  <a:srgbClr val="854746"/>
                </a:solidFill>
                <a:cs typeface="Times New Roman" panose="02020603050405020304" pitchFamily="18" charset="0"/>
              </a:rPr>
              <a:t>канд.пед</a:t>
            </a:r>
            <a:r>
              <a:rPr lang="ru-RU" sz="2000" i="1" dirty="0">
                <a:solidFill>
                  <a:srgbClr val="854746"/>
                </a:solidFill>
                <a:cs typeface="Times New Roman" panose="02020603050405020304" pitchFamily="18" charset="0"/>
              </a:rPr>
              <a:t>. наук, доцент, заведующий кафедрой дефектологии ТГПУ</a:t>
            </a:r>
            <a:endParaRPr lang="ru-RU" sz="2000" dirty="0">
              <a:solidFill>
                <a:srgbClr val="6F252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5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979" y="1371601"/>
            <a:ext cx="10610850" cy="3714750"/>
          </a:xfrm>
        </p:spPr>
        <p:txBody>
          <a:bodyPr>
            <a:normAutofit/>
          </a:bodyPr>
          <a:lstStyle/>
          <a:p>
            <a:pPr algn="ctr"/>
            <a:br>
              <a:rPr lang="ru-RU" b="1" dirty="0">
                <a:solidFill>
                  <a:srgbClr val="854746"/>
                </a:solidFill>
              </a:rPr>
            </a:br>
            <a:endParaRPr lang="ru-RU" sz="4000" i="1" dirty="0">
              <a:solidFill>
                <a:srgbClr val="854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9913" y="3465513"/>
            <a:ext cx="92419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6F2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2023 года в образовательных организациях изменятся требования к инклюзивному образованию: вступят в силу новые федеральные адаптированные образовательные программы, регламентирующие содержание учебного материала и индивидуализацию подходов к сопровождению детей разной нозологии.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592037"/>
            <a:ext cx="6784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6F2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Утверждён Профессиональный стандарт</a:t>
            </a:r>
          </a:p>
          <a:p>
            <a:pPr algn="just"/>
            <a:r>
              <a:rPr lang="ru-RU" sz="2400" b="1" dirty="0">
                <a:solidFill>
                  <a:srgbClr val="6F2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«ПЕДАГОГ-ДЕФЕКТОЛОГ»  (пр. от 13 марта 2023 г. № 136н, который вступает в силу </a:t>
            </a:r>
            <a:br>
              <a:rPr lang="ru-RU" sz="2400" b="1" dirty="0">
                <a:solidFill>
                  <a:srgbClr val="6F2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6F25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2023 г. и действует до 1 сентября 2029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127" y="1371601"/>
            <a:ext cx="3110702" cy="20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1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979" y="1371601"/>
            <a:ext cx="10610850" cy="3714750"/>
          </a:xfrm>
        </p:spPr>
        <p:txBody>
          <a:bodyPr>
            <a:normAutofit/>
          </a:bodyPr>
          <a:lstStyle/>
          <a:p>
            <a:pPr algn="ctr"/>
            <a:br>
              <a:rPr lang="ru-RU" b="1" dirty="0">
                <a:solidFill>
                  <a:srgbClr val="854746"/>
                </a:solidFill>
              </a:rPr>
            </a:br>
            <a:br>
              <a:rPr lang="ru-RU" b="1" dirty="0">
                <a:solidFill>
                  <a:srgbClr val="854746"/>
                </a:solidFill>
              </a:rPr>
            </a:br>
            <a:endParaRPr lang="ru-RU" sz="4000" i="1" dirty="0">
              <a:solidFill>
                <a:srgbClr val="854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228" y="1511700"/>
            <a:ext cx="1142748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Института детства, заведующий кафедрой логопедии МГПУ, член Экспертного совета по образованию инвалидов и лиц с ограниченными возможностями здоровья при Комитете Государственной Думы по науке и высшему образованию Анна Алексеевна </a:t>
            </a:r>
            <a:r>
              <a:rPr lang="ru-RU" sz="2000" u="sng" dirty="0" err="1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Алмазова</a:t>
            </a:r>
            <a:r>
              <a:rPr lang="ru-RU" sz="2000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i="1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Четко обозначена специфика деятельности специалистов, представляющих разные отрасли дефектологии. При этом ряд трудовых функций, направленных на образование и психолого-педагогическую поддержку некоторых категорий детей с особыми образовательными потребностями, представлен впервые». </a:t>
            </a:r>
          </a:p>
          <a:p>
            <a:pPr algn="just"/>
            <a:endParaRPr lang="ru-RU" sz="2000" i="1" dirty="0">
              <a:solidFill>
                <a:srgbClr val="854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отечественной системы </a:t>
            </a:r>
            <a:r>
              <a:rPr lang="ru-RU" sz="2400" i="1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нозологический принцип выделения профилей и специализаций – возможность оказания специализированной высококвалифицированной помощи конкретному человеку .</a:t>
            </a:r>
          </a:p>
          <a:p>
            <a:pPr algn="just"/>
            <a:endParaRPr lang="ru-RU" sz="2400" i="1" dirty="0">
              <a:solidFill>
                <a:srgbClr val="854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Инклюзия </a:t>
            </a:r>
            <a:r>
              <a:rPr lang="ru-RU" sz="2400" i="1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описание нозологических групп через характеристику их  образовательных потребностей – погружение в социум  вне зависимости от стартовых возможностей.</a:t>
            </a:r>
          </a:p>
        </p:txBody>
      </p:sp>
    </p:spTree>
    <p:extLst>
      <p:ext uri="{BB962C8B-B14F-4D97-AF65-F5344CB8AC3E}">
        <p14:creationId xmlns:p14="http://schemas.microsoft.com/office/powerpoint/2010/main" val="325579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91" y="1583321"/>
            <a:ext cx="7771697" cy="3969576"/>
          </a:xfrm>
        </p:spPr>
        <p:txBody>
          <a:bodyPr>
            <a:noAutofit/>
          </a:bodyPr>
          <a:lstStyle/>
          <a:p>
            <a:pPr algn="just" fontAlgn="ctr">
              <a:spcBef>
                <a:spcPts val="0"/>
              </a:spcBef>
            </a:pP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Прогрессивный способ образования - инклюзия не всегда соотносится с образовательными потребностями детей с ОВЗ. </a:t>
            </a:r>
            <a:br>
              <a:rPr lang="ru-RU" sz="2800" b="1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- </a:t>
            </a:r>
            <a:r>
              <a:rPr lang="ru-RU" sz="2800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некомпетентной настройке адаптивных и компенсирующих условий организации образовательного процесса </a:t>
            </a:r>
            <a:r>
              <a:rPr lang="ru-RU" sz="2800" dirty="0" err="1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несформированности</a:t>
            </a:r>
            <a:r>
              <a:rPr lang="ru-RU" sz="2800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педагогов умения применять индивидуальные подходы и адаптировать образовательные материалы безопасного инклюзивного образовательного процесса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i="1" dirty="0">
              <a:solidFill>
                <a:srgbClr val="854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969" y="1583321"/>
            <a:ext cx="396884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6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979" y="1371600"/>
            <a:ext cx="7594669" cy="5093207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Всероссийском форуме по проблемам обучения и воспитания инклюзивных детей (19 апреля 2023 года) в докладе представителя родителей детей-инвалидов (ВОРДИ) Елены Клочко были выделены маркеры успешного и безопасного включения детей в образовательное пространство, которые характеризуются следующими показателями: комплексная оценки уровня </a:t>
            </a:r>
            <a:r>
              <a:rPr lang="ru-RU" sz="2800" dirty="0" err="1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800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инклюзивной среды </a:t>
            </a:r>
            <a:r>
              <a:rPr lang="ru-RU" sz="2800" u="sng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учреждения, квалифицированные специалисты,  работающие с особенными детьми и обязательные консультации с супервизорами</a:t>
            </a:r>
            <a:r>
              <a:rPr lang="ru-RU" sz="2800" b="1" u="sng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i="1" u="sng" dirty="0">
              <a:solidFill>
                <a:srgbClr val="854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059" y="2386483"/>
            <a:ext cx="3657917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979" y="1371601"/>
            <a:ext cx="10610850" cy="3714750"/>
          </a:xfrm>
        </p:spPr>
        <p:txBody>
          <a:bodyPr>
            <a:normAutofit/>
          </a:bodyPr>
          <a:lstStyle/>
          <a:p>
            <a:pPr indent="450215">
              <a:spcAft>
                <a:spcPts val="0"/>
              </a:spcAft>
            </a:pPr>
            <a:br>
              <a:rPr lang="ru-RU" b="1" dirty="0">
                <a:solidFill>
                  <a:srgbClr val="854746"/>
                </a:solidFill>
              </a:rPr>
            </a:br>
            <a:br>
              <a:rPr lang="ru-RU" b="1" dirty="0">
                <a:solidFill>
                  <a:srgbClr val="854746"/>
                </a:solidFill>
              </a:rPr>
            </a:br>
            <a:endParaRPr lang="ru-RU" sz="4000" i="1" dirty="0">
              <a:solidFill>
                <a:srgbClr val="854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04800" y="346767"/>
            <a:ext cx="11421626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854746"/>
              </a:solidFill>
            </a:endParaRPr>
          </a:p>
          <a:p>
            <a:pPr algn="ctr"/>
            <a:endParaRPr lang="ru-RU" sz="2800" b="1" dirty="0">
              <a:solidFill>
                <a:srgbClr val="854746"/>
              </a:solidFill>
            </a:endParaRPr>
          </a:p>
          <a:p>
            <a:r>
              <a:rPr lang="ru-RU" sz="2800" b="1" dirty="0">
                <a:solidFill>
                  <a:srgbClr val="854746"/>
                </a:solidFill>
              </a:rPr>
              <a:t>Векторы модернизации высшего образования по направлению «Специальное (дефектологическое) образование»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854746"/>
                </a:solidFill>
              </a:rPr>
              <a:t>Овладение диагностическими компетенциями с целью правильного комплектования образовательных организаций и адекватного определения условий образования.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854746"/>
                </a:solidFill>
              </a:rPr>
              <a:t>Создание специальных условий для получения качественного образования детьми всех категорий.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854746"/>
                </a:solidFill>
              </a:rPr>
              <a:t>Готовность к созданию условий для взаимодействия образовательных организаций общего и специального образования, реализующих инклюзивные подходы к обучению детей с ОВЗ.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854746"/>
                </a:solidFill>
              </a:rPr>
              <a:t>Совершенствование системы повышения квалификации профессорско-преподавательского состава организаций высшего образования</a:t>
            </a:r>
            <a:r>
              <a:rPr lang="ru-RU" sz="2800" b="1" dirty="0">
                <a:solidFill>
                  <a:srgbClr val="854746"/>
                </a:solidFill>
              </a:rPr>
              <a:t>.</a:t>
            </a:r>
          </a:p>
          <a:p>
            <a:br>
              <a:rPr lang="ru-RU" sz="2800" b="1" dirty="0">
                <a:solidFill>
                  <a:srgbClr val="854746"/>
                </a:solidFill>
              </a:rPr>
            </a:br>
            <a:r>
              <a:rPr lang="ru-RU" sz="2800" b="1" dirty="0">
                <a:solidFill>
                  <a:srgbClr val="854746"/>
                </a:solidFill>
              </a:rPr>
              <a:t>                                 </a:t>
            </a:r>
            <a:br>
              <a:rPr lang="ru-RU" sz="2800" b="1" dirty="0">
                <a:solidFill>
                  <a:srgbClr val="854746"/>
                </a:solidFill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243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979" y="1371601"/>
            <a:ext cx="10610850" cy="3714750"/>
          </a:xfrm>
        </p:spPr>
        <p:txBody>
          <a:bodyPr>
            <a:normAutofit/>
          </a:bodyPr>
          <a:lstStyle/>
          <a:p>
            <a:pPr algn="ctr"/>
            <a:br>
              <a:rPr lang="ru-RU" b="1" dirty="0">
                <a:solidFill>
                  <a:srgbClr val="854746"/>
                </a:solidFill>
              </a:rPr>
            </a:br>
            <a:endParaRPr lang="ru-RU" sz="4000" i="1" dirty="0">
              <a:solidFill>
                <a:srgbClr val="854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032" y="1508761"/>
            <a:ext cx="1099979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6F252D"/>
                </a:solidFill>
              </a:rPr>
              <a:t>Векторы модернизации высшего образования по направлению «Специальное (дефектологическое) образование»</a:t>
            </a:r>
          </a:p>
          <a:p>
            <a:pPr algn="just"/>
            <a:endParaRPr lang="ru-RU" sz="2800" b="1" dirty="0">
              <a:solidFill>
                <a:srgbClr val="6F252D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6F252D"/>
                </a:solidFill>
              </a:rPr>
              <a:t>Готовность к работе в различных институциональных условиях систем образования, здравоохранения, социальной защиты, органов правопорядка и пенитенциарной системы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6F252D"/>
                </a:solidFill>
              </a:rPr>
              <a:t>Готовность к созданию условий для подготовки выпускников с ОВЗ к самостоятельному проживанию и профессиональному самоопределению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6F252D"/>
                </a:solidFill>
              </a:rPr>
              <a:t>Создание условий для участия в инклюзивном образовательном процессе родителей или лиц, их замещающих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6F252D"/>
                </a:solidFill>
              </a:rPr>
              <a:t>Формирование позитивного отношения к детям-инвалидам и детям с ОВЗ, соответствующего Конвенции ООН о правах инвалидов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6F252D"/>
                </a:solidFill>
              </a:rPr>
              <a:t>Умение проектирования компонентов системы общего и специального образования обучающихся с инвалидностью или ОВЗ, соответствующих современным запросам общества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6F252D"/>
                </a:solidFill>
              </a:rPr>
              <a:t>Готовность к участию в деятельности общественных объединений специалистов, осуществляющих комплексное психолого-медико-педагогическое сопровождение обучающихся с ОВЗ/инвалидностью</a:t>
            </a:r>
          </a:p>
          <a:p>
            <a:endParaRPr lang="ru-RU" dirty="0">
              <a:solidFill>
                <a:srgbClr val="6F25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367" y="1956816"/>
            <a:ext cx="109910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социального заказа на подготовку полифункционального дефектолога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знание о специфических потребностях и запросах лиц с патологией в развитии (например детей с сенсорными нарушениями)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Ограниченные навыки коммуникации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понимание того, какие виды и уровни поддержки требуются для разных категорий детей с нарушениями в психофизическом развитии.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Специалисты могут не уделять достаточного внимания своему профессиональному развитию и обновлению знаний в этой области.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85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в достаточной мере осознавать проблемы, с которыми сталкиваются ежедневно дети с трудностями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4402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644" y="1637882"/>
            <a:ext cx="114350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6F252D"/>
                </a:solidFill>
              </a:rPr>
              <a:t>Проблемы в создании специальных условий для получения качественного образования детьми всех категорий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6F252D"/>
                </a:solidFill>
              </a:rPr>
              <a:t>Подмена методик средствами.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6F252D"/>
                </a:solidFill>
              </a:rPr>
              <a:t>Использование методов без альтернативы.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6F252D"/>
                </a:solidFill>
              </a:rPr>
              <a:t>Включение в образовательный процесс </a:t>
            </a:r>
            <a:r>
              <a:rPr lang="ru-RU" sz="3200" dirty="0" err="1">
                <a:solidFill>
                  <a:srgbClr val="6F252D"/>
                </a:solidFill>
              </a:rPr>
              <a:t>неапробиванных</a:t>
            </a:r>
            <a:r>
              <a:rPr lang="ru-RU" sz="3200" dirty="0">
                <a:solidFill>
                  <a:srgbClr val="6F252D"/>
                </a:solidFill>
              </a:rPr>
              <a:t> коррекционных приёмов.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6F252D"/>
                </a:solidFill>
              </a:rPr>
              <a:t>Коммерциализация процесса.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6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16564</TotalTime>
  <Words>1008</Words>
  <Application>Microsoft Office PowerPoint</Application>
  <PresentationFormat>Широкоэкранный</PresentationFormat>
  <Paragraphs>144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 </vt:lpstr>
      <vt:lpstr>  </vt:lpstr>
      <vt:lpstr>  Прогрессивный способ образования - инклюзия не всегда соотносится с образовательными потребностями детей с ОВЗ.  Причина - в некомпетентной настройке адаптивных и компенсирующих условий организации образовательного процесса несформированности у педагогов умения применять индивидуальные подходы и адаптировать образовательные материалы безопасного инклюзивного образовательного процесса.</vt:lpstr>
      <vt:lpstr>На Всероссийском форуме по проблемам обучения и воспитания инклюзивных детей (19 апреля 2023 года) в докладе представителя родителей детей-инвалидов (ВОРДИ) Елены Клочко были выделены маркеры успешного и безопасного включения детей в образовательное пространство, которые характеризуются следующими показателями: комплексная оценки уровня сформированности инклюзивной среды образовательного учреждения, квалифицированные специалисты,  работающие с особенными детьми и обязательные консультации с супервизорами.</vt:lpstr>
      <vt:lpstr>  </vt:lpstr>
      <vt:lpstr>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   Подготовка многопрофильного специалиста региональный компонент + запрос работодателей + предпочтения абитуриентов + возможности вуза + рентабельность  </vt:lpstr>
      <vt:lpstr>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Е. В. Ковалева</dc:creator>
  <cp:lastModifiedBy>user</cp:lastModifiedBy>
  <cp:revision>147</cp:revision>
  <cp:lastPrinted>2023-07-25T07:00:29Z</cp:lastPrinted>
  <dcterms:created xsi:type="dcterms:W3CDTF">2023-05-12T06:41:17Z</dcterms:created>
  <dcterms:modified xsi:type="dcterms:W3CDTF">2023-08-20T15:16:56Z</dcterms:modified>
</cp:coreProperties>
</file>