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1" r:id="rId2"/>
    <p:sldId id="335" r:id="rId3"/>
    <p:sldId id="334" r:id="rId4"/>
    <p:sldId id="342" r:id="rId5"/>
    <p:sldId id="337" r:id="rId6"/>
    <p:sldId id="338" r:id="rId7"/>
    <p:sldId id="343" r:id="rId8"/>
    <p:sldId id="346" r:id="rId9"/>
    <p:sldId id="336" r:id="rId10"/>
    <p:sldId id="339" r:id="rId11"/>
    <p:sldId id="347" r:id="rId12"/>
    <p:sldId id="345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EE9"/>
    <a:srgbClr val="109EB4"/>
    <a:srgbClr val="005BAB"/>
    <a:srgbClr val="F38221"/>
    <a:srgbClr val="2162AE"/>
    <a:srgbClr val="60BFCE"/>
    <a:srgbClr val="CC3399"/>
    <a:srgbClr val="FFCC00"/>
    <a:srgbClr val="009CAD"/>
    <a:srgbClr val="3E2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568" autoAdjust="0"/>
  </p:normalViewPr>
  <p:slideViewPr>
    <p:cSldViewPr snapToGrid="0">
      <p:cViewPr varScale="1">
        <p:scale>
          <a:sx n="64" d="100"/>
          <a:sy n="64" d="100"/>
        </p:scale>
        <p:origin x="78" y="306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8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527-C1F3-470F-BD2A-DA51C60D7E81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F69A4ED-ADED-4B0A-A827-04794C998060}" type="datetime1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408156" y="2133592"/>
            <a:ext cx="915155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dirty="0"/>
              <a:t>Обучение основам ведения домашнего хозяйства на уроках ОСЖ</a:t>
            </a:r>
            <a:endParaRPr lang="ru-RU" sz="4000" dirty="0"/>
          </a:p>
        </p:txBody>
      </p:sp>
      <p:sp>
        <p:nvSpPr>
          <p:cNvPr id="83" name="TextBox 82"/>
          <p:cNvSpPr txBox="1"/>
          <p:nvPr/>
        </p:nvSpPr>
        <p:spPr>
          <a:xfrm>
            <a:off x="533400" y="5417212"/>
            <a:ext cx="44505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/>
              <a:t>Киселева Светлана Викторовна, </a:t>
            </a:r>
          </a:p>
          <a:p>
            <a:r>
              <a:rPr lang="ru-RU" sz="1600" dirty="0" smtClean="0"/>
              <a:t>учитель высшей квалификационной категории</a:t>
            </a:r>
            <a:endParaRPr lang="ru-RU" sz="1600" dirty="0"/>
          </a:p>
        </p:txBody>
      </p:sp>
      <p:sp>
        <p:nvSpPr>
          <p:cNvPr id="226" name="TextBox 225"/>
          <p:cNvSpPr txBox="1"/>
          <p:nvPr/>
        </p:nvSpPr>
        <p:spPr>
          <a:xfrm>
            <a:off x="1669243" y="1305895"/>
            <a:ext cx="2693371" cy="320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ВСЕРОССИЙСКИЙ ФОРУМ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670310" y="1723975"/>
            <a:ext cx="386951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600" dirty="0" smtClean="0">
                <a:solidFill>
                  <a:schemeClr val="bg1"/>
                </a:solidFill>
              </a:rPr>
              <a:t>СОВРЕМЕННОЕ ДЕТСТВО: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НОВОЕ ИЗМЕНЕНИЕ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670310" y="1012798"/>
            <a:ext cx="3869511" cy="320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26-27 АПРЕЛЯ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bg1"/>
                </a:solidFill>
              </a:rPr>
              <a:t>| </a:t>
            </a:r>
            <a:r>
              <a:rPr lang="ru-RU" sz="1400" b="1" dirty="0" smtClean="0">
                <a:solidFill>
                  <a:schemeClr val="bg1"/>
                </a:solidFill>
              </a:rPr>
              <a:t> 2023 ГОДА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bg1"/>
                </a:solidFill>
              </a:rPr>
              <a:t>|</a:t>
            </a:r>
            <a:r>
              <a:rPr lang="ru-RU" sz="1400" b="1" dirty="0" smtClean="0">
                <a:solidFill>
                  <a:schemeClr val="bg1"/>
                </a:solidFill>
              </a:rPr>
              <a:t>  ТОМСК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1504706" y="714356"/>
            <a:ext cx="6774770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 smtClean="0"/>
              <a:t>Приготовление традиционных блюд. Кисель</a:t>
            </a:r>
            <a:endParaRPr lang="ru-RU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10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6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2" y="1435100"/>
            <a:ext cx="5827558" cy="3859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16" y="1423777"/>
            <a:ext cx="5782529" cy="38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1504706" y="714356"/>
            <a:ext cx="6774770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 smtClean="0"/>
              <a:t>Рецептурные книги</a:t>
            </a:r>
            <a:endParaRPr lang="ru-RU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11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6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879" y="2032572"/>
            <a:ext cx="4779780" cy="3584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43" y="1519517"/>
            <a:ext cx="3521524" cy="4695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52" y="1322817"/>
            <a:ext cx="3681959" cy="49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1504706" y="714356"/>
            <a:ext cx="6774770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 smtClean="0"/>
              <a:t>Уход за жилищем</a:t>
            </a:r>
            <a:endParaRPr lang="ru-RU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12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6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School10-zav\Desktop\ФОТО 2022\IMG_5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1268413"/>
            <a:ext cx="3227032" cy="21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School10-zav\Desktop\выступление 05.04.2023\DSC_0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58" y="1268413"/>
            <a:ext cx="3498481" cy="23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School10-zav\Desktop\выступление 05.04.2023\DSC_07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1" y="3691313"/>
            <a:ext cx="4169915" cy="27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фото для печати\Новая папка\IMG_20221130_1039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6" y="1543468"/>
            <a:ext cx="3331887" cy="44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2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6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7939" y="1355557"/>
            <a:ext cx="116316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 обучения </a:t>
            </a:r>
            <a:r>
              <a:rPr lang="ru-RU" sz="2000" dirty="0"/>
              <a:t>– практическая подготовка обучающихся с умственной отсталостью (интеллектуальными нарушениями) к самостоятельной жизни и трудовой деятельности в ближайшем и более отдаленном социуме.</a:t>
            </a:r>
          </a:p>
          <a:p>
            <a:r>
              <a:rPr lang="ru-RU" sz="2000" b="1" dirty="0"/>
              <a:t>Задачи обучения:</a:t>
            </a:r>
          </a:p>
          <a:p>
            <a:pPr lvl="0"/>
            <a:r>
              <a:rPr lang="ru-RU" sz="2000" dirty="0"/>
              <a:t>расширение кругозора обучающихся в процессе ознакомления с различными сторонами повседневной жизни;</a:t>
            </a:r>
          </a:p>
          <a:p>
            <a:pPr lvl="0"/>
            <a:r>
              <a:rPr lang="ru-RU" sz="2000" dirty="0"/>
              <a:t>формирование и развитие навыков самообслуживания и трудовых навыков, связанных с ведением домашнего хозяйства;</a:t>
            </a:r>
          </a:p>
          <a:p>
            <a:pPr lvl="0"/>
            <a:r>
              <a:rPr lang="ru-RU" sz="2000" dirty="0"/>
              <a:t>ознакомление с основами экономики ведения домашнего хозяйства и формирование необходимых умений;</a:t>
            </a:r>
          </a:p>
          <a:p>
            <a:pPr lvl="0"/>
            <a:r>
              <a:rPr lang="ru-RU" sz="2000" dirty="0"/>
              <a:t>практическое ознакомление с деятельностью различных учреждений социальной направленности; формирование умений пользоваться услугами учреждений и предприятий социальной направленности;</a:t>
            </a:r>
          </a:p>
          <a:p>
            <a:pPr lvl="0"/>
            <a:r>
              <a:rPr lang="ru-RU" sz="2000" dirty="0"/>
              <a:t>усвоение морально-этических норм поведения, выработка навыков общения (в том числе с использованием деловых бумаг);</a:t>
            </a:r>
          </a:p>
          <a:p>
            <a:pPr lvl="0"/>
            <a:r>
              <a:rPr lang="ru-RU" sz="2000" dirty="0"/>
              <a:t>развитие навыков здорового образа жизни; положительных качеств и свойств личности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53036" y="448235"/>
            <a:ext cx="943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Программа «Основы социализации личности»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678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6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799" y="1616149"/>
            <a:ext cx="1009905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 </a:t>
            </a:r>
            <a:r>
              <a:rPr lang="ru-RU" sz="1200" b="1" dirty="0" smtClean="0"/>
              <a:t>Предметные</a:t>
            </a:r>
            <a:r>
              <a:rPr lang="ru-RU" sz="1200" b="1" dirty="0"/>
              <a:t>:</a:t>
            </a:r>
            <a:endParaRPr lang="ru-RU" sz="1200" dirty="0"/>
          </a:p>
          <a:p>
            <a:r>
              <a:rPr lang="ru-RU" sz="1200" u="sng" dirty="0"/>
              <a:t>Минимальный уровень: </a:t>
            </a:r>
            <a:endParaRPr lang="ru-RU" sz="1200" dirty="0"/>
          </a:p>
          <a:p>
            <a:pPr lvl="0"/>
            <a:r>
              <a:rPr lang="ru-RU" sz="1200" dirty="0"/>
              <a:t>приготовление несложных видов блюд под руководством педагогического работника;</a:t>
            </a:r>
          </a:p>
          <a:p>
            <a:pPr lvl="0"/>
            <a:r>
              <a:rPr lang="ru-RU" sz="1200" dirty="0"/>
              <a:t>представления о санитарно-гигиенических требованиях к процессу приготовления пищи; </a:t>
            </a:r>
          </a:p>
          <a:p>
            <a:pPr lvl="0"/>
            <a:r>
              <a:rPr lang="ru-RU" sz="1200" dirty="0"/>
              <a:t>соблюдение требований техники безопасности при приготовлении пищи;</a:t>
            </a:r>
          </a:p>
          <a:p>
            <a:pPr lvl="0"/>
            <a:r>
              <a:rPr lang="ru-RU" sz="1200" dirty="0"/>
              <a:t>знание названий предприятий бытового обслуживания и их назначения; </a:t>
            </a:r>
          </a:p>
          <a:p>
            <a:pPr lvl="0"/>
            <a:r>
              <a:rPr lang="ru-RU" sz="1200" dirty="0"/>
              <a:t>решение типовых практических задач под руководством педагогического работника посредством обращения в предприятия бытового обслуживания;</a:t>
            </a:r>
          </a:p>
          <a:p>
            <a:pPr lvl="0"/>
            <a:r>
              <a:rPr lang="ru-RU" sz="1200" dirty="0"/>
              <a:t>знание названий торговых организаций, их видов и назначения;  </a:t>
            </a:r>
          </a:p>
          <a:p>
            <a:pPr lvl="0"/>
            <a:r>
              <a:rPr lang="ru-RU" sz="1200" dirty="0"/>
              <a:t>совершение покупок различных товаров под руководством взрослого;</a:t>
            </a:r>
          </a:p>
          <a:p>
            <a:pPr lvl="0"/>
            <a:r>
              <a:rPr lang="ru-RU" sz="1200" dirty="0"/>
              <a:t>первоначальные представления о статьях семейного бюджета;</a:t>
            </a:r>
          </a:p>
          <a:p>
            <a:pPr lvl="0"/>
            <a:r>
              <a:rPr lang="ru-RU" sz="1200" dirty="0"/>
              <a:t>представления о различных видах средствах связи;</a:t>
            </a:r>
          </a:p>
          <a:p>
            <a:pPr lvl="0"/>
            <a:r>
              <a:rPr lang="ru-RU" sz="1200" dirty="0"/>
              <a:t>знание и соблюдение правил поведения в общественных местах (магазинах, транспорте, музеях, медицинских учреждениях).</a:t>
            </a:r>
          </a:p>
          <a:p>
            <a:r>
              <a:rPr lang="ru-RU" sz="1200" u="sng" dirty="0"/>
              <a:t>Достаточный уровень:</a:t>
            </a:r>
            <a:endParaRPr lang="ru-RU" sz="1200" dirty="0"/>
          </a:p>
          <a:p>
            <a:pPr lvl="0"/>
            <a:r>
              <a:rPr lang="ru-RU" sz="1200" dirty="0"/>
              <a:t>составление ежедневного меню из предложенных продуктов питания;</a:t>
            </a:r>
          </a:p>
          <a:p>
            <a:pPr lvl="0"/>
            <a:r>
              <a:rPr lang="ru-RU" sz="1200" dirty="0"/>
              <a:t>самостоятельное приготовление несложных знакомых блюд;</a:t>
            </a:r>
          </a:p>
          <a:p>
            <a:pPr lvl="0"/>
            <a:r>
              <a:rPr lang="ru-RU" sz="1200" dirty="0"/>
              <a:t>самостоятельное совершение покупок товаров ежедневного назначения;</a:t>
            </a:r>
          </a:p>
          <a:p>
            <a:pPr lvl="0"/>
            <a:r>
              <a:rPr lang="ru-RU" sz="1200" dirty="0"/>
              <a:t>соблюдение правила поведения в доме и общественных местах; представления о морально-этических нормах поведения;</a:t>
            </a:r>
          </a:p>
          <a:p>
            <a:pPr lvl="0"/>
            <a:r>
              <a:rPr lang="ru-RU" sz="1200" dirty="0"/>
              <a:t>некоторые навыки ведения домашнего хозяйства (уборка дома, стирка белья, мытье посуды);</a:t>
            </a:r>
          </a:p>
          <a:p>
            <a:pPr lvl="0"/>
            <a:r>
              <a:rPr lang="ru-RU" sz="1200" dirty="0"/>
              <a:t> навыки обращения в различные медицинские учреждения (под руководством взрослого);</a:t>
            </a:r>
          </a:p>
          <a:p>
            <a:pPr lvl="0"/>
            <a:r>
              <a:rPr lang="ru-RU" sz="1200" dirty="0"/>
              <a:t> пользование различными средствами связи для решения практических житейских задач;</a:t>
            </a:r>
          </a:p>
          <a:p>
            <a:pPr lvl="0"/>
            <a:r>
              <a:rPr lang="ru-RU" sz="1200" dirty="0"/>
              <a:t>знание основных статей семейного бюджета; коллективный расчет расходов и доходов семейного бюджета;</a:t>
            </a:r>
          </a:p>
          <a:p>
            <a:pPr lvl="0"/>
            <a:r>
              <a:rPr lang="ru-RU" sz="1200" dirty="0"/>
              <a:t>составление различных видов деловых бумаг под руководством педагогического работника с целью обращения в различные организации социального назначения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507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1504706" y="714356"/>
            <a:ext cx="6774770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 smtClean="0"/>
              <a:t>В кабинете ОСЖ</a:t>
            </a:r>
            <a:endParaRPr lang="ru-RU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4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26-27 АПРЕЛЯ 2023 ГОДА</a:t>
            </a: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ru-RU" dirty="0" smtClean="0">
                <a:solidFill>
                  <a:schemeClr val="bg1"/>
                </a:solidFill>
              </a:rPr>
              <a:t>ТОМСК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6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School10-zav\Desktop\Доброшкола 2 этап\Домоводство\стало\DSC_0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17" y="1314673"/>
            <a:ext cx="8159317" cy="54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1504706" y="714356"/>
            <a:ext cx="6774770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 smtClean="0"/>
              <a:t>Заваривание чая</a:t>
            </a:r>
            <a:endParaRPr lang="ru-RU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5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6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School10-zav\Desktop\Доброшкола 2 этап\Домоводство\стало\IMG_20220927_102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01" y="1268413"/>
            <a:ext cx="4115175" cy="54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1504706" y="714356"/>
            <a:ext cx="6774770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 smtClean="0"/>
              <a:t>Отваривание яиц</a:t>
            </a:r>
            <a:endParaRPr lang="ru-RU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6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6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9" y="1268413"/>
            <a:ext cx="3662253" cy="4883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64" y="1266824"/>
            <a:ext cx="3663445" cy="4884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05" y="1639524"/>
            <a:ext cx="3383920" cy="45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1358887" y="706558"/>
            <a:ext cx="6774770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/>
              <a:t>Овощи. Правила хранения. Первичная обработка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7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26-27 АПРЕЛЯ 2023 ГОДА</a:t>
            </a: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ru-RU" dirty="0" smtClean="0">
                <a:solidFill>
                  <a:schemeClr val="bg1"/>
                </a:solidFill>
              </a:rPr>
              <a:t>ТОМСК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6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5" y="1268413"/>
            <a:ext cx="3745451" cy="4993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1328459"/>
            <a:ext cx="3646170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1261905" y="706557"/>
            <a:ext cx="6774770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/>
              <a:t>Овощные </a:t>
            </a:r>
            <a:r>
              <a:rPr lang="ru-RU" b="1" dirty="0" smtClean="0"/>
              <a:t>салаты. Приготовление винегрета</a:t>
            </a:r>
            <a:endParaRPr lang="ru-RU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956" y="6434717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26-27 АПРЕЛЯ 2023 ГОДА</a:t>
            </a: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ru-RU" dirty="0" smtClean="0">
                <a:solidFill>
                  <a:schemeClr val="bg1"/>
                </a:solidFill>
              </a:rPr>
              <a:t>ТОМСК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6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:\январь2024\IMG_20240205_132502_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3" y="1266825"/>
            <a:ext cx="3750146" cy="500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январь2024\IMG_20240205_133133_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20" y="1314119"/>
            <a:ext cx="3787055" cy="50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январь2024\IMG_20240205_133548_8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314119"/>
            <a:ext cx="3722822" cy="49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1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1504706" y="714356"/>
            <a:ext cx="6774770" cy="30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 smtClean="0"/>
              <a:t>Выпечка песочного печенья</a:t>
            </a:r>
            <a:endParaRPr lang="ru-RU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9801225" y="6441864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mtClean="0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9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631" y="6453187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1266825"/>
            <a:ext cx="121896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School10-zav\Desktop\ФОТО 2022\выпечка пеенья 8 класс\IMG_5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362"/>
            <a:ext cx="4916705" cy="327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741868"/>
            <a:ext cx="4465494" cy="29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School10-zav\Desktop\ФОТО 2022\выпечка пеенья 8 класс\IMG_5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82" y="1273362"/>
            <a:ext cx="3157870" cy="473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56577</TotalTime>
  <Words>230</Words>
  <Application>Microsoft Office PowerPoint</Application>
  <PresentationFormat>Широкоэкранный</PresentationFormat>
  <Paragraphs>71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Candara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Школа</cp:lastModifiedBy>
  <cp:revision>763</cp:revision>
  <cp:lastPrinted>2021-07-16T05:59:00Z</cp:lastPrinted>
  <dcterms:created xsi:type="dcterms:W3CDTF">2019-08-15T10:09:47Z</dcterms:created>
  <dcterms:modified xsi:type="dcterms:W3CDTF">2024-09-12T05:35:40Z</dcterms:modified>
</cp:coreProperties>
</file>