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docProps/app.xml" ContentType="application/vnd.openxmlformats-officedocument.extended-properties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3" d="100"/>
          <a:sy n="113" d="100"/>
        </p:scale>
        <p:origin x="378" y="96"/>
      </p:cViewPr>
      <p:guideLst>
        <p:guide pos="5927"/>
        <p:guide pos="822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ая страница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6168" y="152400"/>
            <a:ext cx="11443213" cy="6570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auto"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>
              <a:defRPr/>
            </a:pPr>
            <a:fld id="{B69A2F11-600D-44D7-A0E2-CE2D3B9D58E9}" type="slidenum">
              <a:rPr lang="ru-RU" sz="1800">
                <a:solidFill>
                  <a:schemeClr val="bg1"/>
                </a:solidFill>
                <a:latin typeface="Proxima Nova Rg"/>
              </a:rPr>
              <a:t/>
            </a:fld>
            <a:endParaRPr lang="ru-RU" sz="1800">
              <a:solidFill>
                <a:schemeClr val="bg1"/>
              </a:solidFill>
              <a:latin typeface="Proxima Nova Rg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 bwMode="auto"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/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 fill="norm" stroke="1" extrusionOk="0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 fill="norm" stroke="1" extrusionOk="0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 fill="norm" stroke="1" extrusionOk="0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 fill="norm" stroke="1" extrusionOk="0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 fill="norm" stroke="1" extrusionOk="0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 fill="norm" stroke="1" extrusionOk="0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 fill="norm" stroke="1" extrusionOk="0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337026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 fill="norm" stroke="1" extrusionOk="0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 fill="norm" stroke="1" extrusionOk="0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 fill="norm" stroke="1" extrusionOk="0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9"/>
              <p:cNvSpPr/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0"/>
              <p:cNvSpPr/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 fill="norm" stroke="1" extrusionOk="0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458311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2"/>
              <p:cNvSpPr/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 fill="norm" stroke="1" extrusionOk="0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3"/>
              <p:cNvSpPr/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 fill="norm" stroke="1" extrusionOk="0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 fill="norm" stroke="1" extrusionOk="0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3362324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 fill="norm" stroke="1" extrusionOk="0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8"/>
              <p:cNvSpPr/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 fill="norm" stroke="1" extrusionOk="0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9"/>
              <p:cNvSpPr/>
              <p:nvPr/>
            </p:nvSpPr>
            <p:spPr bwMode="auto">
              <a:xfrm>
                <a:off x="3722688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 fill="norm" stroke="1" extrusionOk="0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1"/>
              <p:cNvSpPr/>
              <p:nvPr/>
            </p:nvSpPr>
            <p:spPr bwMode="auto">
              <a:xfrm>
                <a:off x="4017963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 fill="norm" stroke="1" extrusionOk="0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 fill="norm" stroke="1" extrusionOk="0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 bwMode="auto">
            <a:xfrm>
              <a:off x="5580062" y="3001963"/>
              <a:ext cx="3187700" cy="1036637"/>
              <a:chOff x="5580062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2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 fill="norm" stroke="1" extrusionOk="0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41"/>
              <p:cNvSpPr/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 fill="norm" stroke="1" extrusionOk="0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 fill="norm" stroke="1" extrusionOk="0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Freeform 43"/>
            <p:cNvSpPr/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 fill="norm" stroke="1" extrusionOk="0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 fill="norm" stroke="1" extrusionOk="0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 bwMode="auto">
            <a:xfrm>
              <a:off x="3184525" y="1795463"/>
              <a:ext cx="5583236" cy="1025524"/>
              <a:chOff x="3184525" y="1795463"/>
              <a:chExt cx="5583236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 fill="norm" stroke="1" extrusionOk="0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 fill="norm" stroke="1" extrusionOk="0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37"/>
              <p:cNvSpPr/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 fill="norm" stroke="1" extrusionOk="0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38"/>
              <p:cNvSpPr/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 fill="norm" stroke="1" extrusionOk="0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39"/>
              <p:cNvSpPr/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 fill="norm" stroke="1" extrusionOk="0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45"/>
              <p:cNvSpPr/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 fill="norm" stroke="1" extrusionOk="0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>
            <a:cxnSpLocks/>
          </p:cNvCxnSpPr>
          <p:nvPr userDrawn="1"/>
        </p:nvCxnSpPr>
        <p:spPr bwMode="auto"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 bwMode="auto"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roxima Nova Rg"/>
              </a:defRPr>
            </a:lvl1pPr>
            <a:lvl2pPr marL="457200" indent="0">
              <a:buNone/>
              <a:defRPr>
                <a:latin typeface="Proxima Nova Rg"/>
              </a:defRPr>
            </a:lvl2pPr>
            <a:lvl3pPr marL="914400" indent="0">
              <a:buNone/>
              <a:defRPr>
                <a:latin typeface="Proxima Nova Rg"/>
              </a:defRPr>
            </a:lvl3pPr>
            <a:lvl4pPr marL="1371600" indent="0">
              <a:buNone/>
              <a:defRPr>
                <a:latin typeface="Proxima Nova Rg"/>
              </a:defRPr>
            </a:lvl4pPr>
            <a:lvl5pPr marL="1828800" indent="0">
              <a:buNone/>
              <a:defRPr>
                <a:latin typeface="Proxima Nova Rg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 bwMode="auto"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/>
              </a:defRPr>
            </a:lvl1pPr>
            <a:lvl2pPr marL="457200" indent="0">
              <a:buFontTx/>
              <a:buNone/>
              <a:defRPr>
                <a:latin typeface="Proxima Nova Rg"/>
              </a:defRPr>
            </a:lvl2pPr>
            <a:lvl3pPr marL="914400" indent="0">
              <a:buFontTx/>
              <a:buNone/>
              <a:defRPr>
                <a:latin typeface="Proxima Nova Rg"/>
              </a:defRPr>
            </a:lvl3pPr>
            <a:lvl4pPr marL="1371600" indent="0">
              <a:buFontTx/>
              <a:buNone/>
              <a:defRPr>
                <a:latin typeface="Proxima Nova Rg"/>
              </a:defRPr>
            </a:lvl4pPr>
            <a:lvl5pPr marL="1828800" indent="0">
              <a:buFontTx/>
              <a:buNone/>
              <a:defRPr>
                <a:latin typeface="Proxima Nova Rg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/>
              <a:t>ЗАГОЛОВОК СЛАЙДА </a:t>
            </a:r>
            <a:br>
              <a:rPr lang="ru-RU"/>
            </a:br>
            <a:r>
              <a:rPr lang="ru-RU"/>
              <a:t>ИЛИ НАЗВАНИЕ ТЕМЫ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 bwMode="auto"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 bwMode="auto"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 fill="norm" stroke="1" extrusionOk="0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 fill="norm" stroke="1" extrusionOk="0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 fill="norm" stroke="1" extrusionOk="0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 fill="norm" stroke="1" extrusionOk="0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 fill="norm" stroke="1" extrusionOk="0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 fill="norm" stroke="1" extrusionOk="0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 fill="norm" stroke="1" extrusionOk="0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337026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 fill="norm" stroke="1" extrusionOk="0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 fill="norm" stroke="1" extrusionOk="0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6"/>
              <p:cNvSpPr/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 fill="norm" stroke="1" extrusionOk="0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 fill="norm" stroke="1" extrusionOk="0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9"/>
              <p:cNvSpPr/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 fill="norm" stroke="1" extrusionOk="0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4583113" y="3516313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 fill="norm" stroke="1" extrusionOk="0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3"/>
              <p:cNvSpPr/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 fill="norm" stroke="1" extrusionOk="0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4"/>
              <p:cNvSpPr/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5"/>
              <p:cNvSpPr/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 fill="norm" stroke="1" extrusionOk="0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6"/>
              <p:cNvSpPr/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7"/>
              <p:cNvSpPr/>
              <p:nvPr/>
            </p:nvSpPr>
            <p:spPr bwMode="auto">
              <a:xfrm>
                <a:off x="3362324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 fill="norm" stroke="1" extrusionOk="0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8"/>
              <p:cNvSpPr/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 fill="norm" stroke="1" extrusionOk="0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9"/>
              <p:cNvSpPr/>
              <p:nvPr/>
            </p:nvSpPr>
            <p:spPr bwMode="auto">
              <a:xfrm>
                <a:off x="3722688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30"/>
              <p:cNvSpPr/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 fill="norm" stroke="1" extrusionOk="0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4017963" y="3822700"/>
                <a:ext cx="107949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 fill="norm" stroke="1" extrusionOk="0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32"/>
              <p:cNvSpPr/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 fill="norm" stroke="1" extrusionOk="0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33"/>
              <p:cNvSpPr/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 fill="norm" stroke="1" extrusionOk="0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 fill="norm" stroke="1" extrusionOk="0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 bwMode="auto">
            <a:xfrm>
              <a:off x="5580062" y="3001963"/>
              <a:ext cx="3187700" cy="1036637"/>
              <a:chOff x="5580062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2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 fill="norm" stroke="1" extrusionOk="0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41"/>
              <p:cNvSpPr/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 fill="norm" stroke="1" extrusionOk="0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 fill="norm" stroke="1" extrusionOk="0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" name="Freeform 43"/>
            <p:cNvSpPr/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 fill="norm" stroke="1" extrusionOk="0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 fill="norm" stroke="1" extrusionOk="0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 bwMode="auto">
            <a:xfrm>
              <a:off x="3184525" y="1795463"/>
              <a:ext cx="5583236" cy="1025524"/>
              <a:chOff x="3184525" y="1795463"/>
              <a:chExt cx="5583236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 fill="norm" stroke="1" extrusionOk="0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 fill="norm" stroke="1" extrusionOk="0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37"/>
              <p:cNvSpPr/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 fill="norm" stroke="1" extrusionOk="0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38"/>
              <p:cNvSpPr/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 fill="norm" stroke="1" extrusionOk="0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39"/>
              <p:cNvSpPr/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 fill="norm" stroke="1" extrusionOk="0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45"/>
              <p:cNvSpPr/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 fill="norm" stroke="1" extrusionOk="0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 bwMode="auto"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828282"/>
                </a:solidFill>
                <a:latin typeface="Proxima Nova Rg"/>
              </a:rPr>
              <a:t>FORUM.TOIPKRO.RU/AVGUSTPRO</a:t>
            </a:r>
            <a:br>
              <a:rPr lang="ru-RU" sz="1200">
                <a:solidFill>
                  <a:srgbClr val="828282"/>
                </a:solidFill>
                <a:latin typeface="Proxima Nova Rg"/>
              </a:rPr>
            </a:br>
            <a:r>
              <a:rPr lang="en-US" sz="1200">
                <a:solidFill>
                  <a:srgbClr val="828282"/>
                </a:solidFill>
                <a:latin typeface="Proxima Nova Rg"/>
              </a:rPr>
              <a:t>VK.COM/AUGUSTPRO2024</a:t>
            </a:r>
            <a:endParaRPr lang="ru-RU" sz="1200">
              <a:solidFill>
                <a:srgbClr val="828282"/>
              </a:solidFill>
              <a:latin typeface="Proxima Nova Rg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7536604" y="3368559"/>
            <a:ext cx="3481831" cy="84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000" b="1">
                <a:solidFill>
                  <a:srgbClr val="2162AE"/>
                </a:solidFill>
                <a:latin typeface="Proxima Nova Rg"/>
              </a:rPr>
              <a:t>22</a:t>
            </a:r>
            <a:r>
              <a:rPr lang="ru-RU" sz="3000" b="1">
                <a:solidFill>
                  <a:srgbClr val="2162AE"/>
                </a:solidFill>
                <a:latin typeface="Proxima Nova Rg"/>
              </a:rPr>
              <a:t>-</a:t>
            </a:r>
            <a:r>
              <a:rPr lang="en-US" sz="3000" b="1">
                <a:solidFill>
                  <a:srgbClr val="2162AE"/>
                </a:solidFill>
                <a:latin typeface="Proxima Nova Rg"/>
              </a:rPr>
              <a:t>24</a:t>
            </a:r>
            <a:r>
              <a:rPr lang="ru-RU" sz="3000" b="1">
                <a:solidFill>
                  <a:srgbClr val="2162AE"/>
                </a:solidFill>
                <a:latin typeface="Proxima Nova Rg"/>
              </a:rPr>
              <a:t> АВГУСТА</a:t>
            </a:r>
            <a:endParaRPr/>
          </a:p>
          <a:p>
            <a:pPr algn="ctr">
              <a:defRPr/>
            </a:pPr>
            <a:r>
              <a:rPr lang="en-US" sz="2500">
                <a:solidFill>
                  <a:srgbClr val="2162AE"/>
                </a:solidFill>
                <a:latin typeface="Proxima Nova Rg"/>
              </a:rPr>
              <a:t>2024 </a:t>
            </a:r>
            <a:r>
              <a:rPr lang="ru-RU" sz="2500">
                <a:solidFill>
                  <a:srgbClr val="2162AE"/>
                </a:solidFill>
                <a:latin typeface="Proxima Nova Rg"/>
              </a:rPr>
              <a:t>ГОДА </a:t>
            </a:r>
            <a:r>
              <a:rPr lang="ru-RU" sz="2500">
                <a:solidFill>
                  <a:srgbClr val="F38221"/>
                </a:solidFill>
                <a:latin typeface="Proxima Nova Rg"/>
              </a:rPr>
              <a:t>|</a:t>
            </a:r>
            <a:r>
              <a:rPr lang="ru-RU" sz="2500">
                <a:solidFill>
                  <a:srgbClr val="FF0000"/>
                </a:solidFill>
                <a:latin typeface="Proxima Nova Rg"/>
              </a:rPr>
              <a:t> </a:t>
            </a:r>
            <a:r>
              <a:rPr lang="ru-RU" sz="2500">
                <a:solidFill>
                  <a:srgbClr val="2162AE"/>
                </a:solidFill>
                <a:latin typeface="Proxima Nova Rg"/>
              </a:rPr>
              <a:t>ТОМСК</a:t>
            </a:r>
            <a:endParaRPr lang="ru-RU" sz="2500" b="1">
              <a:solidFill>
                <a:srgbClr val="2162AE"/>
              </a:solidFill>
              <a:latin typeface="Proxima Nova Rg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 flipH="0" flipV="0">
            <a:off x="634327" y="2064417"/>
            <a:ext cx="5480768" cy="1829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3000" b="0" i="0" u="none" strike="noStrike" cap="none" spc="0">
                <a:solidFill>
                  <a:srgbClr val="009CAD"/>
                </a:solidFill>
                <a:latin typeface="Times New Roman"/>
                <a:ea typeface="Times New Roman"/>
                <a:cs typeface="Times New Roman"/>
              </a:rPr>
              <a:t>Игровые педагогические технологии как средство развития детей и подростков с ОВЗ</a:t>
            </a:r>
            <a:endParaRPr sz="3000">
              <a:solidFill>
                <a:srgbClr val="009CAD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634328" y="4214944"/>
            <a:ext cx="4978754" cy="30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000">
                <a:latin typeface="Proxima Nova Rg"/>
              </a:rPr>
              <a:t>Грабенко Татьяна Михайловна</a:t>
            </a:r>
            <a:endParaRPr lang="ru-RU" sz="2000">
              <a:latin typeface="Proxima Nova Rg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0333" y="722945"/>
            <a:ext cx="3131797" cy="108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830275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2" y="1718272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Когнитивная сфера</a:t>
            </a:r>
            <a:endParaRPr lang="ru-RU"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endParaRPr b="1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Крайне варьируется от тяжелого повреждения до высоких  ментальных способностей.</a:t>
            </a:r>
            <a:endParaRPr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Наблюдается специфическое для индивида (но часто повторяющееся) сужение интересов и деятельности.</a:t>
            </a:r>
            <a:endParaRPr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Требуется специально организованная помощь, подбор игр сугубо специфичен.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40461944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501768" y="204479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эмоционально- коммуникативными нарушениями (РАС)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9185802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2" y="1354944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Эмоционально-волевая сфера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Коммуникативная сфера</a:t>
            </a:r>
            <a:endParaRPr lang="ru-RU"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Достаточно угнетены и требую специально организованной работы по  их формированию и коррекции. Субъектами работы являются все 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участники коммуникации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Креативная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сфера</a:t>
            </a:r>
            <a:endParaRPr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зависимости от состояния ментальных процессов и направленности интересов  от уплощенности , до гениальности.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endParaRPr sz="2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60239063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465825" y="222451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эмоционально- коммуникативными нарушениями (РАС)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2224503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2" y="2019898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Духовно-нравственная сфера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Развивается в прямой  зависимости от эмоционально-волевой  и коммуникативной сфер.  </a:t>
            </a:r>
            <a:endParaRPr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Подлежит специально организованной целенаправленной работе.</a:t>
            </a:r>
            <a:endParaRPr sz="2400"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1018267227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483797" y="240423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эмоционально - коммуникативными нарушениями (РАС)</a:t>
            </a:r>
            <a:endParaRPr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242895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390889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 </a:t>
            </a:r>
            <a:endParaRPr lang="ru-RU"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Работа в чате.</a:t>
            </a:r>
            <a:endParaRPr lang="ru-RU"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endParaRPr b="1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endParaRPr b="1">
              <a:solidFill>
                <a:schemeClr val="tx1"/>
              </a:solidFill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Какие игры Вы используете в своей работе?</a:t>
            </a:r>
            <a:endParaRPr b="0"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каким классификациям Вы их относите?</a:t>
            </a:r>
            <a:endParaRPr b="0"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Какие задачи Вы ставите перед игрой?</a:t>
            </a:r>
            <a:endParaRPr b="0"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(Какие задачи Вы решаете, используя те или иные игры?)</a:t>
            </a:r>
            <a:endParaRPr sz="2400" b="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902792611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Классификация игр и их авторы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0851696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2" y="1660464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Игры, направленные на развитие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Сенсорно персептивной сферы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Психомоторной сферы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Когнитивной сферы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Эмоционально- волевой сферы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Коммуникативной сферы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Креативной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сферы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Духовно-нравственной сферы.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30605503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214222" y="312310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Классификация игр по Грабенко Т.М.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901250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642493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0" indent="-328612" algn="ctr">
              <a:spcBef>
                <a:spcPts val="799"/>
              </a:spcBef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отова ответить на ваши вопросы.</a:t>
            </a:r>
            <a:endParaRPr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28612" algn="ctr">
              <a:spcBef>
                <a:spcPts val="799"/>
              </a:spcBef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лагодарю за ваше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внимание и размышления.</a:t>
            </a:r>
            <a:endParaRPr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28612" algn="ctr">
              <a:spcBef>
                <a:spcPts val="799"/>
              </a:spcBef>
              <a:buNone/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28612" algn="ctr">
              <a:spcBef>
                <a:spcPts val="799"/>
              </a:spcBef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Татьяна Михайловна Грабенко</a:t>
            </a:r>
            <a:endParaRPr lang="ru-RU" sz="28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pic>
        <p:nvPicPr>
          <p:cNvPr id="926944501" name=""/>
          <p:cNvPicPr>
            <a:picLocks noChangeAspect="1"/>
          </p:cNvPicPr>
          <p:nvPr/>
        </p:nvPicPr>
        <p:blipFill>
          <a:blip r:embed="rId2"/>
          <a:srcRect l="16167" t="24895" r="14533" b="41823"/>
          <a:stretch/>
        </p:blipFill>
        <p:spPr bwMode="auto">
          <a:xfrm flipH="0" flipV="0">
            <a:off x="4827240" y="3458357"/>
            <a:ext cx="2560967" cy="2733132"/>
          </a:xfrm>
          <a:prstGeom prst="rect">
            <a:avLst/>
          </a:prstGeom>
        </p:spPr>
      </p:pic>
      <p:pic>
        <p:nvPicPr>
          <p:cNvPr id="1936672718" name=""/>
          <p:cNvPicPr>
            <a:picLocks noChangeAspect="1"/>
          </p:cNvPicPr>
          <p:nvPr/>
        </p:nvPicPr>
        <p:blipFill>
          <a:blip r:embed="rId3"/>
          <a:srcRect l="20243" t="45597" r="20357" b="27672"/>
          <a:stretch/>
        </p:blipFill>
        <p:spPr bwMode="auto">
          <a:xfrm flipH="0" flipV="0">
            <a:off x="8825943" y="3506307"/>
            <a:ext cx="2669832" cy="2669832"/>
          </a:xfrm>
          <a:prstGeom prst="rect">
            <a:avLst/>
          </a:prstGeom>
        </p:spPr>
      </p:pic>
      <p:pic>
        <p:nvPicPr>
          <p:cNvPr id="632621763" name=""/>
          <p:cNvPicPr>
            <a:picLocks noChangeAspect="1"/>
          </p:cNvPicPr>
          <p:nvPr/>
        </p:nvPicPr>
        <p:blipFill>
          <a:blip r:embed="rId4"/>
          <a:srcRect l="22573" t="23060" r="22104" b="47064"/>
          <a:stretch/>
        </p:blipFill>
        <p:spPr bwMode="auto">
          <a:xfrm flipH="0" flipV="0">
            <a:off x="469103" y="3296009"/>
            <a:ext cx="2480093" cy="297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63583" y="1822209"/>
            <a:ext cx="11735518" cy="3696928"/>
          </a:xfrm>
        </p:spPr>
        <p:txBody>
          <a:bodyPr/>
          <a:lstStyle/>
          <a:p>
            <a:pPr lvl="0"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сенсорными нарушениями – нарушение слуха и зрения</a:t>
            </a:r>
            <a:endParaRPr sz="2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речевыми нарушениями</a:t>
            </a:r>
            <a:endParaRPr sz="2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двигательными ограничениями</a:t>
            </a:r>
            <a:endParaRPr sz="2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эмоционально-коммуникативными нарушениями</a:t>
            </a:r>
            <a:endParaRPr sz="2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ментальными нарушениями</a:t>
            </a:r>
            <a:endParaRPr sz="2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множественными (комбинаторными) нарушениями</a:t>
            </a:r>
            <a:endParaRPr sz="28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2717430" y="348254"/>
            <a:ext cx="8429995" cy="666750"/>
          </a:xfrm>
        </p:spPr>
        <p:txBody>
          <a:bodyPr/>
          <a:lstStyle/>
          <a:p>
            <a:pPr lvl="0"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ОВЗ их особенности и потребности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0038612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63583" y="1588577"/>
            <a:ext cx="11735517" cy="3696927"/>
          </a:xfrm>
        </p:spPr>
        <p:txBody>
          <a:bodyPr/>
          <a:lstStyle/>
          <a:p>
            <a:pPr algn="l">
              <a:defRPr/>
            </a:pPr>
            <a:r>
              <a:rPr lang="ru-RU" sz="2800" b="1" i="0" u="none" strike="noStrike" cap="all" spc="0">
                <a:solidFill>
                  <a:schemeClr val="accent5">
                    <a:lumMod val="75000"/>
                  </a:schemeClr>
                </a:solidFill>
                <a:latin typeface="Proxima Nova Rg"/>
                <a:ea typeface="Proxima Nova Rg"/>
                <a:cs typeface="Proxima Nova Rg"/>
              </a:rPr>
              <a:t> </a:t>
            </a:r>
            <a:r>
              <a:rPr lang="ru-RU" sz="2800" b="1" i="0" u="none" strike="noStrike" cap="all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так же дети и подростки,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Живущие в условиях родительской депривации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Имеющие в своем опыте социально-деструктивные поступки (поведение)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Имеющие в анамнезе тяжелую болезнь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05319384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2717429" y="132593"/>
            <a:ext cx="8429994" cy="666749"/>
          </a:xfrm>
        </p:spPr>
        <p:txBody>
          <a:bodyPr/>
          <a:lstStyle/>
          <a:p>
            <a:pPr lvl="0"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ОВЗ их особенности и потребности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7245290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330834" y="1822209"/>
            <a:ext cx="11735518" cy="3696928"/>
          </a:xfrm>
        </p:spPr>
        <p:txBody>
          <a:bodyPr/>
          <a:lstStyle/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Сенсорно – персептивная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Психомоторная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Когнитивная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Эмоционально-волевая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Коммуникативная 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Креативная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561974" indent="-561974" algn="l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Духовно-нравственная</a:t>
            </a: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59719320" name="Текст 3"/>
          <p:cNvSpPr>
            <a:spLocks noGrp="1"/>
          </p:cNvSpPr>
          <p:nvPr>
            <p:ph type="body" sz="quarter" idx="12"/>
          </p:nvPr>
        </p:nvSpPr>
        <p:spPr bwMode="auto">
          <a:xfrm>
            <a:off x="2717429" y="348253"/>
            <a:ext cx="8429994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all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Сферы развития личности </a:t>
            </a:r>
            <a:endParaRPr sz="2800" b="1" cap="all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0477398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822210"/>
            <a:ext cx="11735518" cy="3696928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Сенсорно–персептивная  сфера.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Слуховая функция угнетена (протезируема), остальные развиваются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компенсаторно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 развитие  слухового восприятия, зрительного, кинестетического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Психомоторная сфера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Мелкая и крупная моторика развита достаточно высоко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  развитие ориентировки в пространстве.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b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endParaRPr sz="2800">
              <a:latin typeface="Times New Roman"/>
              <a:cs typeface="Times New Roman"/>
            </a:endParaRPr>
          </a:p>
        </p:txBody>
      </p:sp>
      <p:sp>
        <p:nvSpPr>
          <p:cNvPr id="1925039610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717429" y="348253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с нарушением слуха – глухие и слабослышащие.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7597995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2" y="1444804"/>
            <a:ext cx="11376084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Когнитивная сфера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Дефицитарное развитие второй сигнальной системы, угнетение речевого развития.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 работа по формированию, развитию и коррекции всех речевых навыков.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связанных с ними слухового  внимания и памяти.</a:t>
            </a:r>
            <a:endParaRPr sz="2800"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Эмоционально-волевая сфера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Развивается преимущественно за счет зрительной функции.</a:t>
            </a:r>
            <a:endParaRPr sz="2800">
              <a:latin typeface="Times New Roman"/>
              <a:cs typeface="Times New Roman"/>
            </a:endParaRPr>
          </a:p>
          <a:p>
            <a:pPr marL="394023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  постоянная работа по развитию эмоционального интеллекта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1101613086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717429" y="258395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с нарушением слуха – глухие и слабослышащие.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5889841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3" y="1233038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algn="ctr"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Proxima Nova Rg"/>
                <a:ea typeface="Proxima Nova Rg"/>
                <a:cs typeface="Proxima Nova Rg"/>
              </a:rPr>
              <a:t>	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Коммуникативная сфера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Вербальная коммуникация затруднена или невозможна совсем.</a:t>
            </a:r>
            <a:endParaRPr>
              <a:latin typeface="Times New Roman"/>
              <a:cs typeface="Times New Roman"/>
            </a:endParaRPr>
          </a:p>
          <a:p>
            <a:pPr marL="394023" indent="-394023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 специально-организованное обучение по формированию навыков коммуникации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Креативная</a:t>
            </a: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сфера.</a:t>
            </a:r>
            <a:endParaRPr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Развивается на базе сохраненных и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компенсаторно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развивающихся сенсорных способностей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Духовно-нравственная сфера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формируется и  развивается постоянно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 sz="2400" b="1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662710084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591628" y="456083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с нарушением слуха – глухие и слабослышащие.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882697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145612" y="1678435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lvl="2"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Сенсорно–персептивная сфера.</a:t>
            </a:r>
            <a:endParaRPr lang="ru-RU"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 algn="ctr">
              <a:buNone/>
              <a:defRPr/>
            </a:pPr>
            <a:endParaRPr lang="ru-RU" sz="2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2" algn="l"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Развивается неравномерно, наблюдаются высокие сенсорные способности в одной или нескольких областей и одновременно угнетение других (высокие способности в области слухового и зрительного восприятия и избежание или  полное отвращение от кинетического опыта)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0" indent="-342900">
              <a:spcBef>
                <a:spcPts val="799"/>
              </a:spcBef>
              <a:buNone/>
              <a:defRPr/>
            </a:pP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endParaRPr sz="2400">
              <a:latin typeface="Times New Roman"/>
              <a:cs typeface="Times New Roman"/>
            </a:endParaRPr>
          </a:p>
        </p:txBody>
      </p:sp>
      <p:sp>
        <p:nvSpPr>
          <p:cNvPr id="1778238551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537712" y="258394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эмоционально- коммуникативными нарушениями (РАС)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973899" name="Текст 2"/>
          <p:cNvSpPr>
            <a:spLocks noGrp="1"/>
          </p:cNvSpPr>
          <p:nvPr>
            <p:ph type="body" sz="quarter" idx="11"/>
          </p:nvPr>
        </p:nvSpPr>
        <p:spPr bwMode="auto">
          <a:xfrm flipH="0" flipV="0">
            <a:off x="73725" y="1628415"/>
            <a:ext cx="11879291" cy="36969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/>
          <a:lstStyle/>
          <a:p>
            <a:pPr marL="342900" lvl="2" indent="-342900" algn="ctr">
              <a:buNone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Психомоторная сфера</a:t>
            </a:r>
            <a:endParaRPr lang="ru-RU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42900" lvl="2" indent="-342900" algn="ctr">
              <a:buNone/>
              <a:defRPr/>
            </a:pPr>
            <a:endParaRPr>
              <a:latin typeface="Times New Roman"/>
              <a:cs typeface="Times New Roman"/>
            </a:endParaRPr>
          </a:p>
          <a:p>
            <a:pPr marL="394023" lvl="2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Наблюдается различный характер двигательной активности от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гиперактивности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до стагнаций, присутствуют двигательные стимулы, моторные способности от уникальных, до угнетенных.</a:t>
            </a:r>
            <a:endParaRPr>
              <a:latin typeface="Times New Roman"/>
              <a:cs typeface="Times New Roman"/>
            </a:endParaRPr>
          </a:p>
          <a:p>
            <a:pPr marL="394023" lvl="2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Взаимодействие с   пространством 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затрудено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некомфортно, болезненно.</a:t>
            </a:r>
            <a:endParaRPr>
              <a:latin typeface="Times New Roman"/>
              <a:cs typeface="Times New Roman"/>
            </a:endParaRPr>
          </a:p>
          <a:p>
            <a:pPr marL="394023" lvl="2" indent="-394023" algn="just">
              <a:buFont typeface="Arial"/>
              <a:buChar char="•"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Требуются меры помощи, принимаемые  и одобряемые  подопечными, и так же возможно использование элементов  двигательной терапии</a:t>
            </a:r>
            <a:endParaRPr>
              <a:latin typeface="Times New Roman"/>
              <a:cs typeface="Times New Roman"/>
            </a:endParaRPr>
          </a:p>
          <a:p>
            <a:pPr marL="349965" indent="-349965">
              <a:buFont typeface="Arial"/>
              <a:buChar char="•"/>
              <a:defRPr/>
            </a:pP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21992874" name="Текст 3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2537712" y="222451"/>
            <a:ext cx="9235588" cy="666749"/>
          </a:xfrm>
        </p:spPr>
        <p:txBody>
          <a:bodyPr/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Дети и подростки с эмоционально- коммуникативными нарушениями (РАС)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Р7-Офис/2024.1.3.422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ТОИПКРО</dc:creator>
  <cp:keywords/>
  <dc:description/>
  <dc:identifier/>
  <dc:language/>
  <cp:lastModifiedBy/>
  <cp:revision>719</cp:revision>
  <dcterms:created xsi:type="dcterms:W3CDTF">2019-08-15T10:09:47Z</dcterms:created>
  <dcterms:modified xsi:type="dcterms:W3CDTF">2024-08-07T09:20:19Z</dcterms:modified>
  <cp:category/>
  <cp:contentStatus/>
  <cp:version/>
</cp:coreProperties>
</file>