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docProps/app.xml" ContentType="application/vnd.openxmlformats-officedocument.extended-propertie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3" d="100"/>
          <a:sy n="113" d="100"/>
        </p:scale>
        <p:origin x="378" y="96"/>
      </p:cViewPr>
      <p:guideLst>
        <p:guide pos="5927"/>
        <p:guide pos="822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ая страница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6168" y="152400"/>
            <a:ext cx="11443213" cy="6570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auto"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>
              <a:defRPr/>
            </a:pPr>
            <a:fld id="{B69A2F11-600D-44D7-A0E2-CE2D3B9D58E9}" type="slidenum">
              <a:rPr lang="ru-RU" sz="1800">
                <a:solidFill>
                  <a:schemeClr val="bg1"/>
                </a:solidFill>
                <a:latin typeface="Proxima Nova Rg"/>
              </a:rPr>
              <a:t/>
            </a:fld>
            <a:endParaRPr lang="ru-RU" sz="1800">
              <a:solidFill>
                <a:schemeClr val="bg1"/>
              </a:solidFill>
              <a:latin typeface="Proxima Nova Rg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 bwMode="auto"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/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 fill="norm" stroke="1" extrusionOk="0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 fill="norm" stroke="1" extrusionOk="0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 fill="norm" stroke="1" extrusionOk="0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 fill="norm" stroke="1" extrusionOk="0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 fill="norm" stroke="1" extrusionOk="0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 fill="norm" stroke="1" extrusionOk="0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 fill="norm" stroke="1" extrusionOk="0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337026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 fill="norm" stroke="1" extrusionOk="0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 fill="norm" stroke="1" extrusionOk="0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 fill="norm" stroke="1" extrusionOk="0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9"/>
              <p:cNvSpPr/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0"/>
              <p:cNvSpPr/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 fill="norm" stroke="1" extrusionOk="0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458311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2"/>
              <p:cNvSpPr/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 fill="norm" stroke="1" extrusionOk="0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3"/>
              <p:cNvSpPr/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 fill="norm" stroke="1" extrusionOk="0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 fill="norm" stroke="1" extrusionOk="0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3362324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 fill="norm" stroke="1" extrusionOk="0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8"/>
              <p:cNvSpPr/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 fill="norm" stroke="1" extrusionOk="0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9"/>
              <p:cNvSpPr/>
              <p:nvPr/>
            </p:nvSpPr>
            <p:spPr bwMode="auto">
              <a:xfrm>
                <a:off x="3722688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 fill="norm" stroke="1" extrusionOk="0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1"/>
              <p:cNvSpPr/>
              <p:nvPr/>
            </p:nvSpPr>
            <p:spPr bwMode="auto">
              <a:xfrm>
                <a:off x="4017963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 fill="norm" stroke="1" extrusionOk="0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 fill="norm" stroke="1" extrusionOk="0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 bwMode="auto">
            <a:xfrm>
              <a:off x="5580062" y="3001963"/>
              <a:ext cx="3187700" cy="1036637"/>
              <a:chOff x="5580062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2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 fill="norm" stroke="1" extrusionOk="0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41"/>
              <p:cNvSpPr/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 fill="norm" stroke="1" extrusionOk="0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 fill="norm" stroke="1" extrusionOk="0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Freeform 43"/>
            <p:cNvSpPr/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 fill="norm" stroke="1" extrusionOk="0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 fill="norm" stroke="1" extrusionOk="0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 bwMode="auto">
            <a:xfrm>
              <a:off x="3184525" y="1795463"/>
              <a:ext cx="5583236" cy="1025524"/>
              <a:chOff x="3184525" y="1795463"/>
              <a:chExt cx="5583236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 fill="norm" stroke="1" extrusionOk="0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 fill="norm" stroke="1" extrusionOk="0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37"/>
              <p:cNvSpPr/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 fill="norm" stroke="1" extrusionOk="0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38"/>
              <p:cNvSpPr/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 fill="norm" stroke="1" extrusionOk="0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39"/>
              <p:cNvSpPr/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 fill="norm" stroke="1" extrusionOk="0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45"/>
              <p:cNvSpPr/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 fill="norm" stroke="1" extrusionOk="0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>
            <a:cxnSpLocks/>
          </p:cNvCxnSpPr>
          <p:nvPr userDrawn="1"/>
        </p:nvCxnSpPr>
        <p:spPr bwMode="auto"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 bwMode="auto"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roxima Nova Rg"/>
              </a:defRPr>
            </a:lvl1pPr>
            <a:lvl2pPr marL="457200" indent="0">
              <a:buNone/>
              <a:defRPr>
                <a:latin typeface="Proxima Nova Rg"/>
              </a:defRPr>
            </a:lvl2pPr>
            <a:lvl3pPr marL="914400" indent="0">
              <a:buNone/>
              <a:defRPr>
                <a:latin typeface="Proxima Nova Rg"/>
              </a:defRPr>
            </a:lvl3pPr>
            <a:lvl4pPr marL="1371600" indent="0">
              <a:buNone/>
              <a:defRPr>
                <a:latin typeface="Proxima Nova Rg"/>
              </a:defRPr>
            </a:lvl4pPr>
            <a:lvl5pPr marL="1828800" indent="0">
              <a:buNone/>
              <a:defRPr>
                <a:latin typeface="Proxima Nova Rg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 bwMode="auto"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/>
              </a:defRPr>
            </a:lvl1pPr>
            <a:lvl2pPr marL="457200" indent="0">
              <a:buFontTx/>
              <a:buNone/>
              <a:defRPr>
                <a:latin typeface="Proxima Nova Rg"/>
              </a:defRPr>
            </a:lvl2pPr>
            <a:lvl3pPr marL="914400" indent="0">
              <a:buFontTx/>
              <a:buNone/>
              <a:defRPr>
                <a:latin typeface="Proxima Nova Rg"/>
              </a:defRPr>
            </a:lvl3pPr>
            <a:lvl4pPr marL="1371600" indent="0">
              <a:buFontTx/>
              <a:buNone/>
              <a:defRPr>
                <a:latin typeface="Proxima Nova Rg"/>
              </a:defRPr>
            </a:lvl4pPr>
            <a:lvl5pPr marL="1828800" indent="0">
              <a:buFontTx/>
              <a:buNone/>
              <a:defRPr>
                <a:latin typeface="Proxima Nova Rg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/>
              <a:t>ЗАГОЛОВОК СЛАЙДА </a:t>
            </a:r>
            <a:br>
              <a:rPr lang="ru-RU"/>
            </a:br>
            <a:r>
              <a:rPr lang="ru-RU"/>
              <a:t>ИЛИ НАЗВАНИЕ ТЕМЫ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 bwMode="auto"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 bwMode="auto"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 fill="norm" stroke="1" extrusionOk="0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 fill="norm" stroke="1" extrusionOk="0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 fill="norm" stroke="1" extrusionOk="0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 fill="norm" stroke="1" extrusionOk="0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 fill="norm" stroke="1" extrusionOk="0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 fill="norm" stroke="1" extrusionOk="0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 fill="norm" stroke="1" extrusionOk="0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337026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 fill="norm" stroke="1" extrusionOk="0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 fill="norm" stroke="1" extrusionOk="0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6"/>
              <p:cNvSpPr/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 fill="norm" stroke="1" extrusionOk="0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9"/>
              <p:cNvSpPr/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 fill="norm" stroke="1" extrusionOk="0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458311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 fill="norm" stroke="1" extrusionOk="0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3"/>
              <p:cNvSpPr/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 fill="norm" stroke="1" extrusionOk="0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4"/>
              <p:cNvSpPr/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5"/>
              <p:cNvSpPr/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 fill="norm" stroke="1" extrusionOk="0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6"/>
              <p:cNvSpPr/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7"/>
              <p:cNvSpPr/>
              <p:nvPr/>
            </p:nvSpPr>
            <p:spPr bwMode="auto">
              <a:xfrm>
                <a:off x="3362324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 fill="norm" stroke="1" extrusionOk="0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8"/>
              <p:cNvSpPr/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 fill="norm" stroke="1" extrusionOk="0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9"/>
              <p:cNvSpPr/>
              <p:nvPr/>
            </p:nvSpPr>
            <p:spPr bwMode="auto">
              <a:xfrm>
                <a:off x="3722688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30"/>
              <p:cNvSpPr/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 fill="norm" stroke="1" extrusionOk="0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4017963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32"/>
              <p:cNvSpPr/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 fill="norm" stroke="1" extrusionOk="0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33"/>
              <p:cNvSpPr/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 fill="norm" stroke="1" extrusionOk="0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 bwMode="auto">
            <a:xfrm>
              <a:off x="5580062" y="3001963"/>
              <a:ext cx="3187700" cy="1036637"/>
              <a:chOff x="5580062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2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 fill="norm" stroke="1" extrusionOk="0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41"/>
              <p:cNvSpPr/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 fill="norm" stroke="1" extrusionOk="0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 fill="norm" stroke="1" extrusionOk="0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" name="Freeform 43"/>
            <p:cNvSpPr/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 fill="norm" stroke="1" extrusionOk="0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 fill="norm" stroke="1" extrusionOk="0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 bwMode="auto">
            <a:xfrm>
              <a:off x="3184525" y="1795463"/>
              <a:ext cx="5583236" cy="1025524"/>
              <a:chOff x="3184525" y="1795463"/>
              <a:chExt cx="5583236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 fill="norm" stroke="1" extrusionOk="0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 fill="norm" stroke="1" extrusionOk="0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37"/>
              <p:cNvSpPr/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 fill="norm" stroke="1" extrusionOk="0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38"/>
              <p:cNvSpPr/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 fill="norm" stroke="1" extrusionOk="0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39"/>
              <p:cNvSpPr/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 fill="norm" stroke="1" extrusionOk="0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45"/>
              <p:cNvSpPr/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 fill="norm" stroke="1" extrusionOk="0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 bwMode="auto"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828282"/>
                </a:solidFill>
                <a:latin typeface="Proxima Nova Rg"/>
              </a:rPr>
              <a:t>FORUM.TOIPKRO.RU/AVGUSTPRO</a:t>
            </a:r>
            <a:br>
              <a:rPr lang="ru-RU" sz="1200">
                <a:solidFill>
                  <a:srgbClr val="828282"/>
                </a:solidFill>
                <a:latin typeface="Proxima Nova Rg"/>
              </a:rPr>
            </a:br>
            <a:r>
              <a:rPr lang="en-US" sz="1200">
                <a:solidFill>
                  <a:srgbClr val="828282"/>
                </a:solidFill>
                <a:latin typeface="Proxima Nova Rg"/>
              </a:rPr>
              <a:t>VK.COM/AUGUSTPRO2024</a:t>
            </a:r>
            <a:endParaRPr lang="ru-RU" sz="1200">
              <a:solidFill>
                <a:srgbClr val="828282"/>
              </a:solidFill>
              <a:latin typeface="Proxima Nova Rg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7536604" y="3368559"/>
            <a:ext cx="3481831" cy="84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2162AE"/>
                </a:solidFill>
                <a:latin typeface="Proxima Nova Rg"/>
              </a:rPr>
              <a:t>22</a:t>
            </a:r>
            <a:r>
              <a:rPr lang="ru-RU" sz="3000" b="1">
                <a:solidFill>
                  <a:srgbClr val="2162AE"/>
                </a:solidFill>
                <a:latin typeface="Proxima Nova Rg"/>
              </a:rPr>
              <a:t>-</a:t>
            </a:r>
            <a:r>
              <a:rPr lang="en-US" sz="3000" b="1">
                <a:solidFill>
                  <a:srgbClr val="2162AE"/>
                </a:solidFill>
                <a:latin typeface="Proxima Nova Rg"/>
              </a:rPr>
              <a:t>24</a:t>
            </a:r>
            <a:r>
              <a:rPr lang="ru-RU" sz="3000" b="1">
                <a:solidFill>
                  <a:srgbClr val="2162AE"/>
                </a:solidFill>
                <a:latin typeface="Proxima Nova Rg"/>
              </a:rPr>
              <a:t> АВГУСТА</a:t>
            </a:r>
            <a:endParaRPr/>
          </a:p>
          <a:p>
            <a:pPr algn="ctr">
              <a:defRPr/>
            </a:pPr>
            <a:r>
              <a:rPr lang="en-US" sz="2500">
                <a:solidFill>
                  <a:srgbClr val="2162AE"/>
                </a:solidFill>
                <a:latin typeface="Proxima Nova Rg"/>
              </a:rPr>
              <a:t>2024 </a:t>
            </a:r>
            <a:r>
              <a:rPr lang="ru-RU" sz="2500">
                <a:solidFill>
                  <a:srgbClr val="2162AE"/>
                </a:solidFill>
                <a:latin typeface="Proxima Nova Rg"/>
              </a:rPr>
              <a:t>ГОДА </a:t>
            </a:r>
            <a:r>
              <a:rPr lang="ru-RU" sz="2500">
                <a:solidFill>
                  <a:srgbClr val="F38221"/>
                </a:solidFill>
                <a:latin typeface="Proxima Nova Rg"/>
              </a:rPr>
              <a:t>|</a:t>
            </a:r>
            <a:r>
              <a:rPr lang="ru-RU" sz="2500">
                <a:solidFill>
                  <a:srgbClr val="FF0000"/>
                </a:solidFill>
                <a:latin typeface="Proxima Nova Rg"/>
              </a:rPr>
              <a:t> </a:t>
            </a:r>
            <a:r>
              <a:rPr lang="ru-RU" sz="2500">
                <a:solidFill>
                  <a:srgbClr val="2162AE"/>
                </a:solidFill>
                <a:latin typeface="Proxima Nova Rg"/>
              </a:rPr>
              <a:t>ТОМСК</a:t>
            </a:r>
            <a:endParaRPr lang="ru-RU" sz="2500" b="1">
              <a:solidFill>
                <a:srgbClr val="2162AE"/>
              </a:solidFill>
              <a:latin typeface="Proxima Nova Rg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634328" y="2064418"/>
            <a:ext cx="5006114" cy="128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2162AE"/>
                </a:solidFill>
                <a:latin typeface="Proxima Nova Rg"/>
              </a:rPr>
              <a:t>Архетипическая педагогика и ее реализация в процессе сказочной песочной терапии.</a:t>
            </a:r>
            <a:endParaRPr sz="2800">
              <a:solidFill>
                <a:srgbClr val="2162AE"/>
              </a:solidFill>
              <a:latin typeface="Proxima Nova Rg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634328" y="4214944"/>
            <a:ext cx="4978754" cy="30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000">
                <a:latin typeface="Proxima Nova Rg"/>
              </a:rPr>
              <a:t>Грабенко Татьяна Михайловна</a:t>
            </a:r>
            <a:endParaRPr lang="ru-RU" sz="2000">
              <a:latin typeface="Proxima Nova Rg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0333" y="722945"/>
            <a:ext cx="3131797" cy="108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830275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304924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Сильный монарх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-стремления к лидерству и управлению скрыть невозможно. Он свою власть завоевывает легко и удерживает ее долго, потому, что организовывая государство для себя, он очень внимателен к своему окружению (родным, друзьям, знакомым) и обеспечивает рядом с собой им дело по душе. Монарх задает сценарий и мягко регулирует правила игры на всех уровнях.</a:t>
            </a:r>
            <a:endParaRPr sz="2200"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Слабый монарх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эгоцентричен, деспотичен, капризен, стремится управлять всеми и всем, опираясь на слабые стороны всего окружения. Невыносимо быть под его началом, окружение его нестабильно, родные и близкие измотаны и обесточены такими взаимоотношениями.</a:t>
            </a:r>
            <a:endParaRPr lang="ru-RU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«Собирая команду для игры и для дела, выбирай сильных и лучших, предложи им то, что они хотят обрести с тобой»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«Власть  - это направленное внимание, это любовь»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«Создавая государство для себя, думай об удовлетворенности окружающих»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«Если ты заботишься о других, то позаботятся и о тебе»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40461944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МОНАРХ (КОРОЛЕВА)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9185802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193200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Сильному монаху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свойственно уединение, погружение в собственное пространство мысли, переживания, анализа, планирования. Этот архетип склонен к индивидуальной игре, а впоследствии и работе. Его основная потребность – обретение внутренней гармонии, вне зависимости от внешних обстоятельств.  У маленького Монаха зреет та идея, которой он в дальнейшем посвятит свою деятельность, свою жизнь. Постигать мир он предпочитает самостоятельно. </a:t>
            </a: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Монах слабый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проявится позднее и  будет навязывать всем свои идеи, обещающие светлое гармоничное будущее, при определенных условиях, соблюдение которых неукоснительно и неоспоримо.</a:t>
            </a:r>
            <a:endParaRPr lang="ru-RU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«Свой путь ты определяешь сам»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«То чего желаешь ты, знаешь только ты»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«Узнаешь себя – узнаешь Вселенную»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«Искать себя – искать в себе»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«Все для себя ты можешь сделать сам»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60239063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МОНАХ (МОНАШКА)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2224503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390889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Сильный учитель-ученик–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представляет собой вечный  процесс развития. Насколько он силен, настолько интенсивнее  и насыщеннее становится жизнь. Постоянно заряжен интересом к всему  окружающему, находится в постоянном поиске.</a:t>
            </a: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0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Самое недопустимое, что может произойти , это родительская глухота к исследовательским потребностям ребенка.</a:t>
            </a:r>
            <a:endParaRPr sz="2200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«Отстань, надоел, что за глупые вопросы, ты видишь мама устала, что за чушь, ерунда какая-то …»,так взрослый  непреднамеренно, но наверняка переводит своего наследника или ученика к слабому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Учителю – Ученику,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которого становится важным некие догмы, установки, суждения, принятые в учет навсегда.</a:t>
            </a:r>
            <a:endParaRPr lang="ru-RU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«Жизнь –   интересное приключение, учись открывать ее тайны»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«Из всего неизвестного сначала берись за необходимое, без чего жить не можешь!»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«Мечтай смело и добывай знания, приводящие к мечте!»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«Задавай вопросы и себе и  всем кто рядом! Выбирай красивые ответы!»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18267227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УЧИТЕЛЬ - УЧЕНИК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242895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390889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Сильный слуга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помогает слабому, и служит от доброго сердца. Такое служение в радость,  так человек в служении  становится и опытнее, и сильнее, и умнее. Создавая блага другим, укрепляемся в человечности, нравственности, созидательности. Важно не отвести протянутую руку помощи, а благодарно ее принять, постепенно в совместном труде, сформировать необходимые навыки.</a:t>
            </a: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Слабый слуга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выбирает служение сильному, отнюдь не потому, что ему требуется помощь, а исключительно для того, чтобы удовлетворить собственную потребность , и служение в таком случае, мотивированно личными обстоятельствами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«Служи по сердцу, оно в служении крепнет!»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«Кода протягиваешь руку помощи, не думай о благодарности от того, кого спасаешь. Тебя, спасет твоя благородная жизнь»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«Помогай, когда можешь, не можешь, позови того, кто сможет!»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«Мир не без добрых людей. Добрый человек – это ты!»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400"/>
          </a:p>
        </p:txBody>
      </p:sp>
      <p:sp>
        <p:nvSpPr>
          <p:cNvPr id="1902792611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СЛУГА (СЛУЖАНКА)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0851696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983955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Сильный шут 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показывает  скрытые от многих смыслы, раскрывает  многогранность мира, процессов, явлений. Шут высмеивает стериатипичость поведения. Его высказывания мудры и смешны одновременно, не каждый оценит высказанную им мысль, примет новый взгляд на событие. Однако, архетип Шута важнейший  для развития личности. </a:t>
            </a: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Слабый Шут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высмеивает человека, но не может справиться с обстоятельствами, которые и должны быть освоены, благодаря шутке.</a:t>
            </a: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«Смеешься над людьми – смеешься над собой, ведь ты такой - же человек!»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«Смейся над лужей, а не над тем, кто попал в нее!»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«Смех лечит тогда, когда он в помощь, а когда во вред, то убивает!»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30605503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ШУТ (ШУТИХА)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901250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372917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28612" algn="ctr">
              <a:spcBef>
                <a:spcPts val="799"/>
              </a:spcBef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отова ответить на ваши вопросы.</a:t>
            </a:r>
            <a:endParaRPr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28612" algn="ctr">
              <a:spcBef>
                <a:spcPts val="799"/>
              </a:spcBef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лагодарю за ваше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внимание и размышления.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28612" algn="ctr">
              <a:spcBef>
                <a:spcPts val="799"/>
              </a:spcBef>
              <a:buNone/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28612" algn="ctr">
              <a:spcBef>
                <a:spcPts val="799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Татьяна Михайловна Грабенко</a:t>
            </a:r>
            <a:endParaRPr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pic>
        <p:nvPicPr>
          <p:cNvPr id="1356741521" name=""/>
          <p:cNvPicPr>
            <a:picLocks noChangeAspect="1"/>
          </p:cNvPicPr>
          <p:nvPr/>
        </p:nvPicPr>
        <p:blipFill>
          <a:blip r:embed="rId2"/>
          <a:srcRect l="16167" t="24752" r="13951" b="42244"/>
          <a:stretch/>
        </p:blipFill>
        <p:spPr bwMode="auto">
          <a:xfrm flipH="0" flipV="0">
            <a:off x="415188" y="3127075"/>
            <a:ext cx="3091131" cy="3091131"/>
          </a:xfrm>
          <a:prstGeom prst="rect">
            <a:avLst/>
          </a:prstGeom>
        </p:spPr>
      </p:pic>
      <p:pic>
        <p:nvPicPr>
          <p:cNvPr id="365887520" name=""/>
          <p:cNvPicPr>
            <a:picLocks noChangeAspect="1"/>
          </p:cNvPicPr>
          <p:nvPr/>
        </p:nvPicPr>
        <p:blipFill>
          <a:blip r:embed="rId3"/>
          <a:srcRect l="23155" t="23584" r="20939" b="46540"/>
          <a:stretch/>
        </p:blipFill>
        <p:spPr bwMode="auto">
          <a:xfrm flipH="0" flipV="0">
            <a:off x="4791296" y="3221381"/>
            <a:ext cx="2587924" cy="3073160"/>
          </a:xfrm>
          <a:prstGeom prst="rect">
            <a:avLst/>
          </a:prstGeom>
        </p:spPr>
      </p:pic>
      <p:pic>
        <p:nvPicPr>
          <p:cNvPr id="1569710728" name=""/>
          <p:cNvPicPr>
            <a:picLocks noChangeAspect="1"/>
          </p:cNvPicPr>
          <p:nvPr/>
        </p:nvPicPr>
        <p:blipFill>
          <a:blip r:embed="rId4"/>
          <a:srcRect l="20825" t="45597" r="20939" b="27410"/>
          <a:stretch/>
        </p:blipFill>
        <p:spPr bwMode="auto">
          <a:xfrm flipH="0" flipV="0">
            <a:off x="8708216" y="3265816"/>
            <a:ext cx="2731698" cy="281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63584" y="1588578"/>
            <a:ext cx="11735518" cy="3696928"/>
          </a:xfrm>
        </p:spPr>
        <p:txBody>
          <a:bodyPr/>
          <a:lstStyle/>
          <a:p>
            <a:pPr marL="180000" algn="l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Архетип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первообраз, оригинал, подлинник.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80000" algn="l">
              <a:defRPr/>
            </a:pPr>
            <a:b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Архетип </a:t>
            </a:r>
            <a:r>
              <a:rPr lang="ru-RU" sz="2800" b="0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это  комплекс  ярких, характерных черт, присущих  определенным персонажам.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80000" algn="l">
              <a:defRPr/>
            </a:pPr>
            <a:b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Архетип 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имеет гендерных различий. Он свойственен и мальчикам и девочкам, мужчинам и женщинам.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80000" algn="l">
              <a:defRPr/>
            </a:pPr>
            <a:b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Сказочные герои, герои мифов, легенд, былин и саг – яркие предст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авители  архетипических образов.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2717430" y="348254"/>
            <a:ext cx="8429995" cy="666750"/>
          </a:xfrm>
        </p:spPr>
        <p:txBody>
          <a:bodyPr/>
          <a:lstStyle/>
          <a:p>
            <a:pPr algn="ctr">
              <a:defRPr/>
            </a:pPr>
            <a:r>
              <a:rPr lang="ru-RU" sz="2600" b="1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Теория и </a:t>
            </a:r>
            <a:r>
              <a:rPr lang="ru-RU" sz="2600" b="1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практика архетипической педагогики.</a:t>
            </a:r>
            <a:endParaRPr sz="2600">
              <a:solidFill>
                <a:schemeClr val="tx1"/>
              </a:solidFill>
            </a:endParaRPr>
          </a:p>
          <a:p>
            <a:pPr>
              <a:defRPr/>
            </a:pP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042559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822210"/>
            <a:ext cx="11735518" cy="3696928"/>
          </a:xfrm>
        </p:spPr>
        <p:txBody>
          <a:bodyPr/>
          <a:lstStyle/>
          <a:p>
            <a:pPr lvl="0" algn="l" defTabSz="914400"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Предметом </a:t>
            </a:r>
            <a:r>
              <a:rPr lang="ru-RU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архетипической педагогики является</a:t>
            </a:r>
            <a:r>
              <a:rPr lang="en-US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специально организованный процесс, направленного эмоционального и  социального развития, формирующий высокие  компетенции  адаптации.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 defTabSz="914400">
              <a:defRPr/>
            </a:pPr>
            <a:endParaRPr sz="2800" b="0"/>
          </a:p>
          <a:p>
            <a:pPr lvl="0" algn="l" defTabSz="914400"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Объектом </a:t>
            </a:r>
            <a:r>
              <a:rPr lang="ru-RU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сказочные архетипы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.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 defTabSz="914400">
              <a:defRPr/>
            </a:pPr>
            <a:endParaRPr sz="2800" b="0"/>
          </a:p>
          <a:p>
            <a:pPr algn="l"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Субъектом </a:t>
            </a:r>
            <a:r>
              <a:rPr lang="ru-RU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личность.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7245290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822210"/>
            <a:ext cx="11735518" cy="3696928"/>
          </a:xfrm>
        </p:spPr>
        <p:txBody>
          <a:bodyPr/>
          <a:lstStyle/>
          <a:p>
            <a:pPr lvl="0" algn="just">
              <a:defRPr/>
            </a:pPr>
            <a:r>
              <a:rPr lang="ru-RU" sz="2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История клиента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– это  комплекс  событий, переживаний опыта, анализа  и истории поиска продуктивных решений из сложившейся ситуации,  в данный момент не приведших к желаемому результату.</a:t>
            </a:r>
            <a:endParaRPr sz="28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История клиента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– есть миф о его жизни, когнитивных, социальных, эмоциональных и духовных ресурсах.</a:t>
            </a:r>
            <a:endParaRPr sz="28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Сделать этот миф продуктивным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– задача сотворчества клиента и специалиста.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959719320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2717429" y="348253"/>
            <a:ext cx="8429994" cy="666749"/>
          </a:xfrm>
        </p:spPr>
        <p:txBody>
          <a:bodyPr/>
          <a:lstStyle/>
          <a:p>
            <a:pPr lvl="0" algn="ctr">
              <a:defRPr/>
            </a:pPr>
            <a:r>
              <a:rPr lang="ru-RU" sz="2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Сказочная песочная терапия. Основная идея.</a:t>
            </a:r>
            <a:endParaRPr sz="2600">
              <a:latin typeface="Times New Roman"/>
              <a:cs typeface="Times New Roman"/>
            </a:endParaRPr>
          </a:p>
          <a:p>
            <a:pPr algn="ctr">
              <a:defRPr/>
            </a:pP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0477398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822210"/>
            <a:ext cx="11735518" cy="3696928"/>
          </a:xfrm>
        </p:spPr>
        <p:txBody>
          <a:bodyPr/>
          <a:lstStyle/>
          <a:p>
            <a:pPr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Вся наша жизнь – цепь событий, ведущих нас от открытия к открытию, от победы к победе.  </a:t>
            </a:r>
            <a:endParaRPr lang="ru-RU" sz="28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>
              <a:defRPr/>
            </a:pP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Жизненный сценарий пишем и осуществляем мы сами, поэтому и несем ответственность за свою жизнь прежде всего перед самим собой 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Мы находимся на одном из этапов личностного развития, который тем или иным образом отражает этап развития сказочного сюжета. 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Наша задача распознать этот этап, принять его вызов, выйти из ловушки и постичь его урок. обеды к победе.  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endParaRPr sz="2800">
              <a:latin typeface="Times New Roman"/>
              <a:cs typeface="Times New Roman"/>
            </a:endParaRPr>
          </a:p>
        </p:txBody>
      </p:sp>
      <p:sp>
        <p:nvSpPr>
          <p:cNvPr id="1925039610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717429" y="348253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Метафора  встречи в контексте сказочной песочной терапии</a:t>
            </a:r>
            <a:endParaRPr sz="2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7597995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822210"/>
            <a:ext cx="11376084" cy="3696928"/>
          </a:xfrm>
        </p:spPr>
        <p:txBody>
          <a:bodyPr vertOverflow="overflow" horzOverflow="overflow" vert="horz" wrap="square" lIns="91440" tIns="45720" rIns="91440" bIns="45720" numCol="2" spcCol="0" rtlCol="0" fromWordArt="0" anchor="t" anchorCtr="0" forceAA="0" upright="0" compatLnSpc="0"/>
          <a:lstStyle/>
          <a:p>
            <a:pPr lvl="0" algn="l">
              <a:defRPr/>
            </a:pP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Неполная сказка</a:t>
            </a:r>
            <a:b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Рождение героя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Жизнь героя в отеческом доме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Выход из дома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Дорога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Встреча с провокаторами и помощниками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Обряды инициации.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Встреча с открытым злом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Борьба и победа </a:t>
            </a: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Коронация и свадьба </a:t>
            </a:r>
            <a:endParaRPr sz="28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457200" lvl="0">
              <a:defRPr/>
            </a:pPr>
            <a:endParaRPr sz="28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457200" lvl="0">
              <a:defRPr/>
            </a:pP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Полная сказка</a:t>
            </a:r>
            <a:endParaRPr sz="2800" b="0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После борьбы и победы:</a:t>
            </a:r>
            <a:endParaRPr sz="28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Путь к дому</a:t>
            </a:r>
            <a:endParaRPr sz="2800"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Встреча cо скрытым злом</a:t>
            </a:r>
            <a:endParaRPr sz="2800"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Гибель героя</a:t>
            </a:r>
            <a:endParaRPr sz="2800"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Возрождение героя</a:t>
            </a:r>
            <a:endParaRPr sz="2800"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Вход в родительский дом</a:t>
            </a:r>
            <a:endParaRPr sz="2800"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Борьба  и победа</a:t>
            </a:r>
            <a:endParaRPr sz="2800">
              <a:latin typeface="Times New Roman"/>
              <a:cs typeface="Times New Roman"/>
            </a:endParaRPr>
          </a:p>
          <a:p>
            <a:pPr marL="457200" lvl="0" algn="l">
              <a:lnSpc>
                <a:spcPts val="2549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en-US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Коронация и свадьба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101613086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717429" y="258395"/>
            <a:ext cx="9235588" cy="666749"/>
          </a:xfrm>
        </p:spPr>
        <p:txBody>
          <a:bodyPr/>
          <a:lstStyle/>
          <a:p>
            <a:pPr>
              <a:defRPr/>
            </a:pPr>
            <a:r>
              <a:rPr lang="ru-RU" sz="2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Методические  аспекты  сказочной песочной терапии</a:t>
            </a:r>
            <a:r>
              <a:rPr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Этапы развития сказочного сюжета по В.Я.Проппу</a:t>
            </a:r>
            <a:endParaRPr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5889841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233038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Сильные воины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отчаянно сражаются за свои территории, за первые места, командные и личные победы, для них – соревнование и борьба  всегда являются основным двигателем личного роста и прогресса.  Они  энергичны, неутомимы, целеустремленны, когда знают цель и им понятен выигрыш.</a:t>
            </a:r>
            <a:endParaRPr sz="2200"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Слабым воинам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нужна помощь, поддержка, сильная команда, с которой они неизменно победят. 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Слабые воины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всегда такую команду ищут, поддержки требуют, для победы используют манипулятивные техники, и их победы сомнительны.</a:t>
            </a:r>
            <a:endParaRPr sz="2200"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Задача архетипической педагогики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развивая и поддерживая воинские энергии и стратегии  формировать воина сильного, соизмеряющего свои действия с целью борьбы, имеющего кодекс чести, и несущего полную ответственность за результат.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2200"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«Сильный воин всегда направляет свою энергию во благо себе и другим»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«Не тот попадает в цель, кто долго метится, а тот, кто видит цель пронзенной»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«Для Воина важно развитие, поэтому он смело идет вперед, и если ему что-то мешает, он  деликатно помехи устраняет»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endParaRPr sz="2200">
              <a:latin typeface="Times New Roman"/>
              <a:cs typeface="Times New Roman"/>
            </a:endParaRPr>
          </a:p>
        </p:txBody>
      </p:sp>
      <p:sp>
        <p:nvSpPr>
          <p:cNvPr id="1662710084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ВОИН (ВОИТЕЛЬНИЦА)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882697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390889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 algn="just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Сильный купец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стремится к расширению и укреплению социальных и экономических связей. Он движим выгодой. Прекрасный коммуникатор, знает цену и словам и вещам, в меру щедр, благоразумен, рассчитывает на выгодное партнерство, легко находит помощников и компаньонов,  заботится о соблюдении правил обмена,  ценит  взаимно обогащающую дружбу, прекрасно владеет навыками самопрезентации.</a:t>
            </a:r>
            <a:endParaRPr sz="2200"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Слабый купец 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проявляется в устремлении  получения чего – либо (некой выгоды) за счет другого.  Он часто  вероломно нарушает обязательства, и отзывает свои обещания. Понятия дружбы у него искажены, или отсутствуют вовсе, поскольку все окружение воспринимается только как объект для получения сиюминутной выгоды.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799"/>
              </a:spcBef>
              <a:buNone/>
              <a:defRPr/>
            </a:pPr>
            <a:endParaRPr sz="2000"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«Держись купца сильного, учись у него добру ,и благо тебе будет»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«Обмениваться благами – увеличивать доход»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«Главное богатство друзья, их приобретают, а не покупают»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«Любовью живут, а не продают и покупают»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endParaRPr sz="2400"/>
          </a:p>
        </p:txBody>
      </p:sp>
      <p:sp>
        <p:nvSpPr>
          <p:cNvPr id="1778238551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КУПЕЦ (КУПЧИХА)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973899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73726" y="1233038"/>
            <a:ext cx="11879292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Сильный крестьянин  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склонен к монотонному, ежедневному  труду, его двигателем является стремление к  надежно обеспеченной стабильности. Он точно знает, что «терпение  и труд все перетрут», а «курочка по зернышку клюет», что «капля камень точит». Поэтому надо трудиться, не лениться и тогда ты и горы свернешь, и звезды с неба достанешь и всегда благополучен и сыт будешь. Крестьянин хозяйственен, бережлив, расчетлив. Он лучший помощник в труде.</a:t>
            </a: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Слабый крестьянин</a:t>
            </a:r>
            <a:r>
              <a:rPr lang="ru-RU" sz="2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тоже стремится к  собственной обеспеченной стабильности, однако предпочитает поддержать идею перераспределения благ, а не обретения их собственным упорным и кропотливым трудом.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«Любой подвиг – это кропотливый труд»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«Достижения – итог ежедневного и монотонного труда»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«Тридцать минут в день  формируют навык, возвращают здоровье, обеспечивают  счастливое долголетие»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«Будешь уметь - будешь иметь!»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21992874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КРЕСТЬЯНИН (КРЕСТЬЯНКА)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Р7-Офис/2024.1.3.422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ТОИПКРО</dc:creator>
  <cp:keywords/>
  <dc:description/>
  <dc:identifier/>
  <dc:language/>
  <cp:lastModifiedBy/>
  <cp:revision>718</cp:revision>
  <dcterms:created xsi:type="dcterms:W3CDTF">2019-08-15T10:09:47Z</dcterms:created>
  <dcterms:modified xsi:type="dcterms:W3CDTF">2024-08-07T08:47:06Z</dcterms:modified>
  <cp:category/>
  <cp:contentStatus/>
  <cp:version/>
</cp:coreProperties>
</file>