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2"/>
  </p:notesMasterIdLst>
  <p:sldIdLst>
    <p:sldId id="337" r:id="rId2"/>
    <p:sldId id="335" r:id="rId3"/>
    <p:sldId id="343" r:id="rId4"/>
    <p:sldId id="342" r:id="rId5"/>
    <p:sldId id="345" r:id="rId6"/>
    <p:sldId id="346" r:id="rId7"/>
    <p:sldId id="347" r:id="rId8"/>
    <p:sldId id="348" r:id="rId9"/>
    <p:sldId id="338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49" r:id="rId18"/>
    <p:sldId id="357" r:id="rId19"/>
    <p:sldId id="358" r:id="rId20"/>
    <p:sldId id="359" r:id="rId21"/>
    <p:sldId id="339" r:id="rId22"/>
    <p:sldId id="360" r:id="rId23"/>
    <p:sldId id="361" r:id="rId24"/>
    <p:sldId id="362" r:id="rId25"/>
    <p:sldId id="340" r:id="rId26"/>
    <p:sldId id="363" r:id="rId27"/>
    <p:sldId id="364" r:id="rId28"/>
    <p:sldId id="365" r:id="rId29"/>
    <p:sldId id="367" r:id="rId30"/>
    <p:sldId id="368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E6C"/>
    <a:srgbClr val="F38221"/>
    <a:srgbClr val="109EB4"/>
    <a:srgbClr val="F7921E"/>
    <a:srgbClr val="009CAD"/>
    <a:srgbClr val="64CAD9"/>
    <a:srgbClr val="FDB913"/>
    <a:srgbClr val="2162AE"/>
    <a:srgbClr val="76BEEA"/>
    <a:srgbClr val="005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9091" autoAdjust="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53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 userDrawn="1"/>
        </p:nvCxnSpPr>
        <p:spPr>
          <a:xfrm>
            <a:off x="5943600" y="1627922"/>
            <a:ext cx="6248400" cy="0"/>
          </a:xfrm>
          <a:prstGeom prst="line">
            <a:avLst/>
          </a:prstGeom>
          <a:ln w="1905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80" y="640393"/>
            <a:ext cx="789143" cy="778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95" y="581283"/>
            <a:ext cx="723608" cy="817444"/>
          </a:xfrm>
          <a:prstGeom prst="rect">
            <a:avLst/>
          </a:prstGeom>
        </p:spPr>
      </p:pic>
      <p:grpSp>
        <p:nvGrpSpPr>
          <p:cNvPr id="6" name="Группа 5"/>
          <p:cNvGrpSpPr/>
          <p:nvPr userDrawn="1"/>
        </p:nvGrpSpPr>
        <p:grpSpPr>
          <a:xfrm>
            <a:off x="10838733" y="672461"/>
            <a:ext cx="1080556" cy="742022"/>
            <a:chOff x="2981325" y="1289050"/>
            <a:chExt cx="6232526" cy="4279901"/>
          </a:xfrm>
        </p:grpSpPr>
        <p:sp>
          <p:nvSpPr>
            <p:cNvPr id="7" name="Freeform 55"/>
            <p:cNvSpPr>
              <a:spLocks/>
            </p:cNvSpPr>
            <p:nvPr/>
          </p:nvSpPr>
          <p:spPr bwMode="auto">
            <a:xfrm>
              <a:off x="2981325" y="1292225"/>
              <a:ext cx="1589088" cy="2670175"/>
            </a:xfrm>
            <a:custGeom>
              <a:avLst/>
              <a:gdLst>
                <a:gd name="T0" fmla="*/ 293 w 424"/>
                <a:gd name="T1" fmla="*/ 713 h 713"/>
                <a:gd name="T2" fmla="*/ 232 w 424"/>
                <a:gd name="T3" fmla="*/ 616 h 713"/>
                <a:gd name="T4" fmla="*/ 88 w 424"/>
                <a:gd name="T5" fmla="*/ 397 h 713"/>
                <a:gd name="T6" fmla="*/ 44 w 424"/>
                <a:gd name="T7" fmla="*/ 331 h 713"/>
                <a:gd name="T8" fmla="*/ 12 w 424"/>
                <a:gd name="T9" fmla="*/ 263 h 713"/>
                <a:gd name="T10" fmla="*/ 0 w 424"/>
                <a:gd name="T11" fmla="*/ 185 h 713"/>
                <a:gd name="T12" fmla="*/ 45 w 424"/>
                <a:gd name="T13" fmla="*/ 49 h 713"/>
                <a:gd name="T14" fmla="*/ 181 w 424"/>
                <a:gd name="T15" fmla="*/ 0 h 713"/>
                <a:gd name="T16" fmla="*/ 288 w 424"/>
                <a:gd name="T17" fmla="*/ 27 h 713"/>
                <a:gd name="T18" fmla="*/ 347 w 424"/>
                <a:gd name="T19" fmla="*/ 102 h 713"/>
                <a:gd name="T20" fmla="*/ 366 w 424"/>
                <a:gd name="T21" fmla="*/ 212 h 713"/>
                <a:gd name="T22" fmla="*/ 366 w 424"/>
                <a:gd name="T23" fmla="*/ 243 h 713"/>
                <a:gd name="T24" fmla="*/ 248 w 424"/>
                <a:gd name="T25" fmla="*/ 243 h 713"/>
                <a:gd name="T26" fmla="*/ 248 w 424"/>
                <a:gd name="T27" fmla="*/ 213 h 713"/>
                <a:gd name="T28" fmla="*/ 242 w 424"/>
                <a:gd name="T29" fmla="*/ 158 h 713"/>
                <a:gd name="T30" fmla="*/ 221 w 424"/>
                <a:gd name="T31" fmla="*/ 117 h 713"/>
                <a:gd name="T32" fmla="*/ 177 w 424"/>
                <a:gd name="T33" fmla="*/ 101 h 713"/>
                <a:gd name="T34" fmla="*/ 134 w 424"/>
                <a:gd name="T35" fmla="*/ 122 h 713"/>
                <a:gd name="T36" fmla="*/ 120 w 424"/>
                <a:gd name="T37" fmla="*/ 182 h 713"/>
                <a:gd name="T38" fmla="*/ 131 w 424"/>
                <a:gd name="T39" fmla="*/ 246 h 713"/>
                <a:gd name="T40" fmla="*/ 158 w 424"/>
                <a:gd name="T41" fmla="*/ 302 h 713"/>
                <a:gd name="T42" fmla="*/ 195 w 424"/>
                <a:gd name="T43" fmla="*/ 359 h 713"/>
                <a:gd name="T44" fmla="*/ 369 w 424"/>
                <a:gd name="T45" fmla="*/ 628 h 713"/>
                <a:gd name="T46" fmla="*/ 424 w 424"/>
                <a:gd name="T47" fmla="*/ 713 h 713"/>
                <a:gd name="T48" fmla="*/ 293 w 424"/>
                <a:gd name="T49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4" h="713">
                  <a:moveTo>
                    <a:pt x="293" y="713"/>
                  </a:moveTo>
                  <a:cubicBezTo>
                    <a:pt x="232" y="616"/>
                    <a:pt x="232" y="616"/>
                    <a:pt x="232" y="616"/>
                  </a:cubicBezTo>
                  <a:cubicBezTo>
                    <a:pt x="88" y="397"/>
                    <a:pt x="88" y="397"/>
                    <a:pt x="88" y="397"/>
                  </a:cubicBezTo>
                  <a:cubicBezTo>
                    <a:pt x="72" y="374"/>
                    <a:pt x="57" y="352"/>
                    <a:pt x="44" y="331"/>
                  </a:cubicBezTo>
                  <a:cubicBezTo>
                    <a:pt x="31" y="309"/>
                    <a:pt x="20" y="287"/>
                    <a:pt x="12" y="263"/>
                  </a:cubicBezTo>
                  <a:cubicBezTo>
                    <a:pt x="4" y="240"/>
                    <a:pt x="0" y="214"/>
                    <a:pt x="0" y="185"/>
                  </a:cubicBezTo>
                  <a:cubicBezTo>
                    <a:pt x="0" y="127"/>
                    <a:pt x="15" y="81"/>
                    <a:pt x="45" y="49"/>
                  </a:cubicBezTo>
                  <a:cubicBezTo>
                    <a:pt x="75" y="16"/>
                    <a:pt x="120" y="0"/>
                    <a:pt x="181" y="0"/>
                  </a:cubicBezTo>
                  <a:cubicBezTo>
                    <a:pt x="225" y="0"/>
                    <a:pt x="260" y="9"/>
                    <a:pt x="288" y="27"/>
                  </a:cubicBezTo>
                  <a:cubicBezTo>
                    <a:pt x="315" y="45"/>
                    <a:pt x="335" y="70"/>
                    <a:pt x="347" y="102"/>
                  </a:cubicBezTo>
                  <a:cubicBezTo>
                    <a:pt x="360" y="133"/>
                    <a:pt x="366" y="170"/>
                    <a:pt x="366" y="212"/>
                  </a:cubicBezTo>
                  <a:cubicBezTo>
                    <a:pt x="366" y="243"/>
                    <a:pt x="366" y="243"/>
                    <a:pt x="366" y="243"/>
                  </a:cubicBezTo>
                  <a:cubicBezTo>
                    <a:pt x="248" y="243"/>
                    <a:pt x="248" y="243"/>
                    <a:pt x="248" y="24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193"/>
                    <a:pt x="246" y="174"/>
                    <a:pt x="242" y="158"/>
                  </a:cubicBezTo>
                  <a:cubicBezTo>
                    <a:pt x="238" y="141"/>
                    <a:pt x="231" y="127"/>
                    <a:pt x="221" y="117"/>
                  </a:cubicBezTo>
                  <a:cubicBezTo>
                    <a:pt x="210" y="106"/>
                    <a:pt x="196" y="101"/>
                    <a:pt x="177" y="101"/>
                  </a:cubicBezTo>
                  <a:cubicBezTo>
                    <a:pt x="157" y="101"/>
                    <a:pt x="143" y="108"/>
                    <a:pt x="134" y="122"/>
                  </a:cubicBezTo>
                  <a:cubicBezTo>
                    <a:pt x="124" y="136"/>
                    <a:pt x="120" y="156"/>
                    <a:pt x="120" y="182"/>
                  </a:cubicBezTo>
                  <a:cubicBezTo>
                    <a:pt x="120" y="205"/>
                    <a:pt x="123" y="227"/>
                    <a:pt x="131" y="246"/>
                  </a:cubicBezTo>
                  <a:cubicBezTo>
                    <a:pt x="138" y="265"/>
                    <a:pt x="147" y="284"/>
                    <a:pt x="158" y="302"/>
                  </a:cubicBezTo>
                  <a:cubicBezTo>
                    <a:pt x="170" y="320"/>
                    <a:pt x="182" y="339"/>
                    <a:pt x="195" y="359"/>
                  </a:cubicBezTo>
                  <a:cubicBezTo>
                    <a:pt x="369" y="628"/>
                    <a:pt x="369" y="628"/>
                    <a:pt x="369" y="628"/>
                  </a:cubicBezTo>
                  <a:cubicBezTo>
                    <a:pt x="424" y="713"/>
                    <a:pt x="424" y="713"/>
                    <a:pt x="424" y="713"/>
                  </a:cubicBezTo>
                  <a:lnTo>
                    <a:pt x="293" y="713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3854450" y="4322763"/>
              <a:ext cx="352425" cy="1014413"/>
            </a:xfrm>
            <a:custGeom>
              <a:avLst/>
              <a:gdLst>
                <a:gd name="T0" fmla="*/ 0 w 222"/>
                <a:gd name="T1" fmla="*/ 639 h 639"/>
                <a:gd name="T2" fmla="*/ 0 w 222"/>
                <a:gd name="T3" fmla="*/ 0 h 639"/>
                <a:gd name="T4" fmla="*/ 222 w 222"/>
                <a:gd name="T5" fmla="*/ 0 h 639"/>
                <a:gd name="T6" fmla="*/ 222 w 222"/>
                <a:gd name="T7" fmla="*/ 44 h 639"/>
                <a:gd name="T8" fmla="*/ 59 w 222"/>
                <a:gd name="T9" fmla="*/ 44 h 639"/>
                <a:gd name="T10" fmla="*/ 59 w 222"/>
                <a:gd name="T11" fmla="*/ 639 h 639"/>
                <a:gd name="T12" fmla="*/ 0 w 222"/>
                <a:gd name="T13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639">
                  <a:moveTo>
                    <a:pt x="0" y="639"/>
                  </a:moveTo>
                  <a:lnTo>
                    <a:pt x="0" y="0"/>
                  </a:lnTo>
                  <a:lnTo>
                    <a:pt x="222" y="0"/>
                  </a:lnTo>
                  <a:lnTo>
                    <a:pt x="222" y="44"/>
                  </a:lnTo>
                  <a:lnTo>
                    <a:pt x="59" y="44"/>
                  </a:lnTo>
                  <a:lnTo>
                    <a:pt x="59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57"/>
            <p:cNvSpPr>
              <a:spLocks noEditPoints="1"/>
            </p:cNvSpPr>
            <p:nvPr/>
          </p:nvSpPr>
          <p:spPr bwMode="auto">
            <a:xfrm>
              <a:off x="4278313" y="4306888"/>
              <a:ext cx="508000" cy="1044575"/>
            </a:xfrm>
            <a:custGeom>
              <a:avLst/>
              <a:gdLst>
                <a:gd name="T0" fmla="*/ 68 w 136"/>
                <a:gd name="T1" fmla="*/ 279 h 279"/>
                <a:gd name="T2" fmla="*/ 27 w 136"/>
                <a:gd name="T3" fmla="*/ 267 h 279"/>
                <a:gd name="T4" fmla="*/ 6 w 136"/>
                <a:gd name="T5" fmla="*/ 232 h 279"/>
                <a:gd name="T6" fmla="*/ 0 w 136"/>
                <a:gd name="T7" fmla="*/ 176 h 279"/>
                <a:gd name="T8" fmla="*/ 0 w 136"/>
                <a:gd name="T9" fmla="*/ 103 h 279"/>
                <a:gd name="T10" fmla="*/ 6 w 136"/>
                <a:gd name="T11" fmla="*/ 46 h 279"/>
                <a:gd name="T12" fmla="*/ 27 w 136"/>
                <a:gd name="T13" fmla="*/ 11 h 279"/>
                <a:gd name="T14" fmla="*/ 68 w 136"/>
                <a:gd name="T15" fmla="*/ 0 h 279"/>
                <a:gd name="T16" fmla="*/ 110 w 136"/>
                <a:gd name="T17" fmla="*/ 11 h 279"/>
                <a:gd name="T18" fmla="*/ 131 w 136"/>
                <a:gd name="T19" fmla="*/ 46 h 279"/>
                <a:gd name="T20" fmla="*/ 136 w 136"/>
                <a:gd name="T21" fmla="*/ 103 h 279"/>
                <a:gd name="T22" fmla="*/ 136 w 136"/>
                <a:gd name="T23" fmla="*/ 176 h 279"/>
                <a:gd name="T24" fmla="*/ 131 w 136"/>
                <a:gd name="T25" fmla="*/ 232 h 279"/>
                <a:gd name="T26" fmla="*/ 110 w 136"/>
                <a:gd name="T27" fmla="*/ 267 h 279"/>
                <a:gd name="T28" fmla="*/ 68 w 136"/>
                <a:gd name="T29" fmla="*/ 279 h 279"/>
                <a:gd name="T30" fmla="*/ 68 w 136"/>
                <a:gd name="T31" fmla="*/ 260 h 279"/>
                <a:gd name="T32" fmla="*/ 97 w 136"/>
                <a:gd name="T33" fmla="*/ 250 h 279"/>
                <a:gd name="T34" fmla="*/ 109 w 136"/>
                <a:gd name="T35" fmla="*/ 221 h 279"/>
                <a:gd name="T36" fmla="*/ 112 w 136"/>
                <a:gd name="T37" fmla="*/ 177 h 279"/>
                <a:gd name="T38" fmla="*/ 112 w 136"/>
                <a:gd name="T39" fmla="*/ 102 h 279"/>
                <a:gd name="T40" fmla="*/ 109 w 136"/>
                <a:gd name="T41" fmla="*/ 57 h 279"/>
                <a:gd name="T42" fmla="*/ 97 w 136"/>
                <a:gd name="T43" fmla="*/ 28 h 279"/>
                <a:gd name="T44" fmla="*/ 68 w 136"/>
                <a:gd name="T45" fmla="*/ 18 h 279"/>
                <a:gd name="T46" fmla="*/ 39 w 136"/>
                <a:gd name="T47" fmla="*/ 28 h 279"/>
                <a:gd name="T48" fmla="*/ 28 w 136"/>
                <a:gd name="T49" fmla="*/ 57 h 279"/>
                <a:gd name="T50" fmla="*/ 25 w 136"/>
                <a:gd name="T51" fmla="*/ 102 h 279"/>
                <a:gd name="T52" fmla="*/ 25 w 136"/>
                <a:gd name="T53" fmla="*/ 177 h 279"/>
                <a:gd name="T54" fmla="*/ 28 w 136"/>
                <a:gd name="T55" fmla="*/ 221 h 279"/>
                <a:gd name="T56" fmla="*/ 39 w 136"/>
                <a:gd name="T57" fmla="*/ 250 h 279"/>
                <a:gd name="T58" fmla="*/ 68 w 136"/>
                <a:gd name="T59" fmla="*/ 26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6" h="279">
                  <a:moveTo>
                    <a:pt x="68" y="279"/>
                  </a:moveTo>
                  <a:cubicBezTo>
                    <a:pt x="50" y="279"/>
                    <a:pt x="36" y="275"/>
                    <a:pt x="27" y="267"/>
                  </a:cubicBezTo>
                  <a:cubicBezTo>
                    <a:pt x="17" y="259"/>
                    <a:pt x="10" y="248"/>
                    <a:pt x="6" y="232"/>
                  </a:cubicBezTo>
                  <a:cubicBezTo>
                    <a:pt x="2" y="217"/>
                    <a:pt x="0" y="198"/>
                    <a:pt x="0" y="17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80"/>
                    <a:pt x="2" y="61"/>
                    <a:pt x="6" y="46"/>
                  </a:cubicBezTo>
                  <a:cubicBezTo>
                    <a:pt x="10" y="31"/>
                    <a:pt x="17" y="19"/>
                    <a:pt x="27" y="11"/>
                  </a:cubicBezTo>
                  <a:cubicBezTo>
                    <a:pt x="36" y="3"/>
                    <a:pt x="50" y="0"/>
                    <a:pt x="68" y="0"/>
                  </a:cubicBezTo>
                  <a:cubicBezTo>
                    <a:pt x="86" y="0"/>
                    <a:pt x="100" y="3"/>
                    <a:pt x="110" y="11"/>
                  </a:cubicBezTo>
                  <a:cubicBezTo>
                    <a:pt x="120" y="19"/>
                    <a:pt x="127" y="31"/>
                    <a:pt x="131" y="46"/>
                  </a:cubicBezTo>
                  <a:cubicBezTo>
                    <a:pt x="135" y="61"/>
                    <a:pt x="136" y="80"/>
                    <a:pt x="136" y="103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98"/>
                    <a:pt x="135" y="217"/>
                    <a:pt x="131" y="232"/>
                  </a:cubicBezTo>
                  <a:cubicBezTo>
                    <a:pt x="127" y="248"/>
                    <a:pt x="120" y="259"/>
                    <a:pt x="110" y="267"/>
                  </a:cubicBezTo>
                  <a:cubicBezTo>
                    <a:pt x="100" y="275"/>
                    <a:pt x="86" y="279"/>
                    <a:pt x="68" y="279"/>
                  </a:cubicBezTo>
                  <a:moveTo>
                    <a:pt x="68" y="260"/>
                  </a:moveTo>
                  <a:cubicBezTo>
                    <a:pt x="81" y="260"/>
                    <a:pt x="91" y="257"/>
                    <a:pt x="97" y="250"/>
                  </a:cubicBezTo>
                  <a:cubicBezTo>
                    <a:pt x="103" y="243"/>
                    <a:pt x="107" y="234"/>
                    <a:pt x="109" y="221"/>
                  </a:cubicBezTo>
                  <a:cubicBezTo>
                    <a:pt x="111" y="209"/>
                    <a:pt x="112" y="194"/>
                    <a:pt x="112" y="177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12" y="84"/>
                    <a:pt x="111" y="69"/>
                    <a:pt x="109" y="57"/>
                  </a:cubicBezTo>
                  <a:cubicBezTo>
                    <a:pt x="107" y="45"/>
                    <a:pt x="103" y="35"/>
                    <a:pt x="97" y="28"/>
                  </a:cubicBezTo>
                  <a:cubicBezTo>
                    <a:pt x="91" y="22"/>
                    <a:pt x="81" y="18"/>
                    <a:pt x="68" y="18"/>
                  </a:cubicBezTo>
                  <a:cubicBezTo>
                    <a:pt x="55" y="18"/>
                    <a:pt x="45" y="22"/>
                    <a:pt x="39" y="28"/>
                  </a:cubicBezTo>
                  <a:cubicBezTo>
                    <a:pt x="33" y="35"/>
                    <a:pt x="29" y="45"/>
                    <a:pt x="28" y="57"/>
                  </a:cubicBezTo>
                  <a:cubicBezTo>
                    <a:pt x="26" y="69"/>
                    <a:pt x="25" y="84"/>
                    <a:pt x="25" y="102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194"/>
                    <a:pt x="26" y="209"/>
                    <a:pt x="28" y="221"/>
                  </a:cubicBezTo>
                  <a:cubicBezTo>
                    <a:pt x="29" y="234"/>
                    <a:pt x="33" y="243"/>
                    <a:pt x="39" y="250"/>
                  </a:cubicBezTo>
                  <a:cubicBezTo>
                    <a:pt x="45" y="257"/>
                    <a:pt x="55" y="260"/>
                    <a:pt x="68" y="26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8"/>
            <p:cNvSpPr>
              <a:spLocks noEditPoints="1"/>
            </p:cNvSpPr>
            <p:nvPr/>
          </p:nvSpPr>
          <p:spPr bwMode="auto">
            <a:xfrm>
              <a:off x="4821238" y="4322763"/>
              <a:ext cx="708025" cy="1246188"/>
            </a:xfrm>
            <a:custGeom>
              <a:avLst/>
              <a:gdLst>
                <a:gd name="T0" fmla="*/ 0 w 189"/>
                <a:gd name="T1" fmla="*/ 333 h 333"/>
                <a:gd name="T2" fmla="*/ 0 w 189"/>
                <a:gd name="T3" fmla="*/ 253 h 333"/>
                <a:gd name="T4" fmla="*/ 20 w 189"/>
                <a:gd name="T5" fmla="*/ 236 h 333"/>
                <a:gd name="T6" fmla="*/ 34 w 189"/>
                <a:gd name="T7" fmla="*/ 206 h 333"/>
                <a:gd name="T8" fmla="*/ 44 w 189"/>
                <a:gd name="T9" fmla="*/ 156 h 333"/>
                <a:gd name="T10" fmla="*/ 52 w 189"/>
                <a:gd name="T11" fmla="*/ 80 h 333"/>
                <a:gd name="T12" fmla="*/ 58 w 189"/>
                <a:gd name="T13" fmla="*/ 0 h 333"/>
                <a:gd name="T14" fmla="*/ 165 w 189"/>
                <a:gd name="T15" fmla="*/ 0 h 333"/>
                <a:gd name="T16" fmla="*/ 165 w 189"/>
                <a:gd name="T17" fmla="*/ 252 h 333"/>
                <a:gd name="T18" fmla="*/ 189 w 189"/>
                <a:gd name="T19" fmla="*/ 252 h 333"/>
                <a:gd name="T20" fmla="*/ 189 w 189"/>
                <a:gd name="T21" fmla="*/ 333 h 333"/>
                <a:gd name="T22" fmla="*/ 169 w 189"/>
                <a:gd name="T23" fmla="*/ 333 h 333"/>
                <a:gd name="T24" fmla="*/ 168 w 189"/>
                <a:gd name="T25" fmla="*/ 271 h 333"/>
                <a:gd name="T26" fmla="*/ 22 w 189"/>
                <a:gd name="T27" fmla="*/ 271 h 333"/>
                <a:gd name="T28" fmla="*/ 20 w 189"/>
                <a:gd name="T29" fmla="*/ 333 h 333"/>
                <a:gd name="T30" fmla="*/ 0 w 189"/>
                <a:gd name="T31" fmla="*/ 333 h 333"/>
                <a:gd name="T32" fmla="*/ 28 w 189"/>
                <a:gd name="T33" fmla="*/ 252 h 333"/>
                <a:gd name="T34" fmla="*/ 141 w 189"/>
                <a:gd name="T35" fmla="*/ 252 h 333"/>
                <a:gd name="T36" fmla="*/ 141 w 189"/>
                <a:gd name="T37" fmla="*/ 19 h 333"/>
                <a:gd name="T38" fmla="*/ 79 w 189"/>
                <a:gd name="T39" fmla="*/ 19 h 333"/>
                <a:gd name="T40" fmla="*/ 72 w 189"/>
                <a:gd name="T41" fmla="*/ 85 h 333"/>
                <a:gd name="T42" fmla="*/ 65 w 189"/>
                <a:gd name="T43" fmla="*/ 155 h 333"/>
                <a:gd name="T44" fmla="*/ 57 w 189"/>
                <a:gd name="T45" fmla="*/ 203 h 333"/>
                <a:gd name="T46" fmla="*/ 46 w 189"/>
                <a:gd name="T47" fmla="*/ 234 h 333"/>
                <a:gd name="T48" fmla="*/ 28 w 189"/>
                <a:gd name="T49" fmla="*/ 25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9" h="333">
                  <a:moveTo>
                    <a:pt x="0" y="333"/>
                  </a:moveTo>
                  <a:cubicBezTo>
                    <a:pt x="0" y="253"/>
                    <a:pt x="0" y="253"/>
                    <a:pt x="0" y="253"/>
                  </a:cubicBezTo>
                  <a:cubicBezTo>
                    <a:pt x="8" y="249"/>
                    <a:pt x="14" y="243"/>
                    <a:pt x="20" y="236"/>
                  </a:cubicBezTo>
                  <a:cubicBezTo>
                    <a:pt x="25" y="229"/>
                    <a:pt x="30" y="219"/>
                    <a:pt x="34" y="206"/>
                  </a:cubicBezTo>
                  <a:cubicBezTo>
                    <a:pt x="38" y="193"/>
                    <a:pt x="41" y="176"/>
                    <a:pt x="44" y="156"/>
                  </a:cubicBezTo>
                  <a:cubicBezTo>
                    <a:pt x="47" y="136"/>
                    <a:pt x="50" y="110"/>
                    <a:pt x="52" y="8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252"/>
                    <a:pt x="165" y="252"/>
                    <a:pt x="165" y="252"/>
                  </a:cubicBezTo>
                  <a:cubicBezTo>
                    <a:pt x="189" y="252"/>
                    <a:pt x="189" y="252"/>
                    <a:pt x="189" y="252"/>
                  </a:cubicBezTo>
                  <a:cubicBezTo>
                    <a:pt x="189" y="333"/>
                    <a:pt x="189" y="333"/>
                    <a:pt x="189" y="333"/>
                  </a:cubicBezTo>
                  <a:cubicBezTo>
                    <a:pt x="169" y="333"/>
                    <a:pt x="169" y="333"/>
                    <a:pt x="169" y="333"/>
                  </a:cubicBezTo>
                  <a:cubicBezTo>
                    <a:pt x="168" y="271"/>
                    <a:pt x="168" y="271"/>
                    <a:pt x="168" y="271"/>
                  </a:cubicBezTo>
                  <a:cubicBezTo>
                    <a:pt x="22" y="271"/>
                    <a:pt x="22" y="271"/>
                    <a:pt x="22" y="271"/>
                  </a:cubicBezTo>
                  <a:cubicBezTo>
                    <a:pt x="20" y="333"/>
                    <a:pt x="20" y="333"/>
                    <a:pt x="20" y="333"/>
                  </a:cubicBezTo>
                  <a:lnTo>
                    <a:pt x="0" y="333"/>
                  </a:lnTo>
                  <a:close/>
                  <a:moveTo>
                    <a:pt x="28" y="252"/>
                  </a:moveTo>
                  <a:cubicBezTo>
                    <a:pt x="141" y="252"/>
                    <a:pt x="141" y="252"/>
                    <a:pt x="141" y="252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2" y="85"/>
                    <a:pt x="72" y="85"/>
                    <a:pt x="72" y="85"/>
                  </a:cubicBezTo>
                  <a:cubicBezTo>
                    <a:pt x="70" y="112"/>
                    <a:pt x="68" y="136"/>
                    <a:pt x="65" y="155"/>
                  </a:cubicBezTo>
                  <a:cubicBezTo>
                    <a:pt x="63" y="174"/>
                    <a:pt x="60" y="190"/>
                    <a:pt x="57" y="203"/>
                  </a:cubicBezTo>
                  <a:cubicBezTo>
                    <a:pt x="55" y="215"/>
                    <a:pt x="51" y="226"/>
                    <a:pt x="46" y="234"/>
                  </a:cubicBezTo>
                  <a:cubicBezTo>
                    <a:pt x="42" y="241"/>
                    <a:pt x="36" y="248"/>
                    <a:pt x="28" y="25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5832475" y="4306888"/>
              <a:ext cx="504825" cy="1044575"/>
            </a:xfrm>
            <a:custGeom>
              <a:avLst/>
              <a:gdLst>
                <a:gd name="T0" fmla="*/ 69 w 135"/>
                <a:gd name="T1" fmla="*/ 279 h 279"/>
                <a:gd name="T2" fmla="*/ 24 w 135"/>
                <a:gd name="T3" fmla="*/ 264 h 279"/>
                <a:gd name="T4" fmla="*/ 5 w 135"/>
                <a:gd name="T5" fmla="*/ 226 h 279"/>
                <a:gd name="T6" fmla="*/ 0 w 135"/>
                <a:gd name="T7" fmla="*/ 173 h 279"/>
                <a:gd name="T8" fmla="*/ 0 w 135"/>
                <a:gd name="T9" fmla="*/ 109 h 279"/>
                <a:gd name="T10" fmla="*/ 6 w 135"/>
                <a:gd name="T11" fmla="*/ 45 h 279"/>
                <a:gd name="T12" fmla="*/ 28 w 135"/>
                <a:gd name="T13" fmla="*/ 10 h 279"/>
                <a:gd name="T14" fmla="*/ 69 w 135"/>
                <a:gd name="T15" fmla="*/ 0 h 279"/>
                <a:gd name="T16" fmla="*/ 111 w 135"/>
                <a:gd name="T17" fmla="*/ 11 h 279"/>
                <a:gd name="T18" fmla="*/ 130 w 135"/>
                <a:gd name="T19" fmla="*/ 42 h 279"/>
                <a:gd name="T20" fmla="*/ 135 w 135"/>
                <a:gd name="T21" fmla="*/ 87 h 279"/>
                <a:gd name="T22" fmla="*/ 135 w 135"/>
                <a:gd name="T23" fmla="*/ 98 h 279"/>
                <a:gd name="T24" fmla="*/ 111 w 135"/>
                <a:gd name="T25" fmla="*/ 98 h 279"/>
                <a:gd name="T26" fmla="*/ 111 w 135"/>
                <a:gd name="T27" fmla="*/ 87 h 279"/>
                <a:gd name="T28" fmla="*/ 107 w 135"/>
                <a:gd name="T29" fmla="*/ 45 h 279"/>
                <a:gd name="T30" fmla="*/ 93 w 135"/>
                <a:gd name="T31" fmla="*/ 24 h 279"/>
                <a:gd name="T32" fmla="*/ 69 w 135"/>
                <a:gd name="T33" fmla="*/ 18 h 279"/>
                <a:gd name="T34" fmla="*/ 41 w 135"/>
                <a:gd name="T35" fmla="*/ 27 h 279"/>
                <a:gd name="T36" fmla="*/ 28 w 135"/>
                <a:gd name="T37" fmla="*/ 55 h 279"/>
                <a:gd name="T38" fmla="*/ 25 w 135"/>
                <a:gd name="T39" fmla="*/ 106 h 279"/>
                <a:gd name="T40" fmla="*/ 25 w 135"/>
                <a:gd name="T41" fmla="*/ 177 h 279"/>
                <a:gd name="T42" fmla="*/ 34 w 135"/>
                <a:gd name="T43" fmla="*/ 240 h 279"/>
                <a:gd name="T44" fmla="*/ 69 w 135"/>
                <a:gd name="T45" fmla="*/ 260 h 279"/>
                <a:gd name="T46" fmla="*/ 97 w 135"/>
                <a:gd name="T47" fmla="*/ 252 h 279"/>
                <a:gd name="T48" fmla="*/ 109 w 135"/>
                <a:gd name="T49" fmla="*/ 227 h 279"/>
                <a:gd name="T50" fmla="*/ 111 w 135"/>
                <a:gd name="T51" fmla="*/ 184 h 279"/>
                <a:gd name="T52" fmla="*/ 111 w 135"/>
                <a:gd name="T53" fmla="*/ 173 h 279"/>
                <a:gd name="T54" fmla="*/ 135 w 135"/>
                <a:gd name="T55" fmla="*/ 173 h 279"/>
                <a:gd name="T56" fmla="*/ 135 w 135"/>
                <a:gd name="T57" fmla="*/ 183 h 279"/>
                <a:gd name="T58" fmla="*/ 131 w 135"/>
                <a:gd name="T59" fmla="*/ 232 h 279"/>
                <a:gd name="T60" fmla="*/ 112 w 135"/>
                <a:gd name="T61" fmla="*/ 266 h 279"/>
                <a:gd name="T62" fmla="*/ 69 w 135"/>
                <a:gd name="T63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5" h="279">
                  <a:moveTo>
                    <a:pt x="69" y="279"/>
                  </a:moveTo>
                  <a:cubicBezTo>
                    <a:pt x="48" y="279"/>
                    <a:pt x="33" y="274"/>
                    <a:pt x="24" y="264"/>
                  </a:cubicBezTo>
                  <a:cubicBezTo>
                    <a:pt x="14" y="255"/>
                    <a:pt x="8" y="242"/>
                    <a:pt x="5" y="226"/>
                  </a:cubicBezTo>
                  <a:cubicBezTo>
                    <a:pt x="2" y="210"/>
                    <a:pt x="0" y="193"/>
                    <a:pt x="0" y="173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83"/>
                    <a:pt x="2" y="61"/>
                    <a:pt x="6" y="45"/>
                  </a:cubicBezTo>
                  <a:cubicBezTo>
                    <a:pt x="11" y="29"/>
                    <a:pt x="18" y="18"/>
                    <a:pt x="28" y="10"/>
                  </a:cubicBezTo>
                  <a:cubicBezTo>
                    <a:pt x="38" y="3"/>
                    <a:pt x="51" y="0"/>
                    <a:pt x="69" y="0"/>
                  </a:cubicBezTo>
                  <a:cubicBezTo>
                    <a:pt x="88" y="0"/>
                    <a:pt x="102" y="3"/>
                    <a:pt x="111" y="11"/>
                  </a:cubicBezTo>
                  <a:cubicBezTo>
                    <a:pt x="121" y="19"/>
                    <a:pt x="127" y="29"/>
                    <a:pt x="130" y="42"/>
                  </a:cubicBezTo>
                  <a:cubicBezTo>
                    <a:pt x="133" y="56"/>
                    <a:pt x="135" y="71"/>
                    <a:pt x="135" y="8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11" y="98"/>
                    <a:pt x="111" y="98"/>
                    <a:pt x="111" y="98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69"/>
                    <a:pt x="110" y="55"/>
                    <a:pt x="107" y="45"/>
                  </a:cubicBezTo>
                  <a:cubicBezTo>
                    <a:pt x="104" y="35"/>
                    <a:pt x="99" y="28"/>
                    <a:pt x="93" y="24"/>
                  </a:cubicBezTo>
                  <a:cubicBezTo>
                    <a:pt x="87" y="20"/>
                    <a:pt x="79" y="18"/>
                    <a:pt x="69" y="18"/>
                  </a:cubicBezTo>
                  <a:cubicBezTo>
                    <a:pt x="57" y="18"/>
                    <a:pt x="47" y="21"/>
                    <a:pt x="41" y="27"/>
                  </a:cubicBezTo>
                  <a:cubicBezTo>
                    <a:pt x="35" y="33"/>
                    <a:pt x="31" y="42"/>
                    <a:pt x="28" y="55"/>
                  </a:cubicBezTo>
                  <a:cubicBezTo>
                    <a:pt x="26" y="68"/>
                    <a:pt x="25" y="85"/>
                    <a:pt x="25" y="106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206"/>
                    <a:pt x="28" y="227"/>
                    <a:pt x="34" y="240"/>
                  </a:cubicBezTo>
                  <a:cubicBezTo>
                    <a:pt x="40" y="253"/>
                    <a:pt x="51" y="260"/>
                    <a:pt x="69" y="260"/>
                  </a:cubicBezTo>
                  <a:cubicBezTo>
                    <a:pt x="81" y="260"/>
                    <a:pt x="91" y="257"/>
                    <a:pt x="97" y="252"/>
                  </a:cubicBezTo>
                  <a:cubicBezTo>
                    <a:pt x="103" y="247"/>
                    <a:pt x="107" y="238"/>
                    <a:pt x="109" y="227"/>
                  </a:cubicBezTo>
                  <a:cubicBezTo>
                    <a:pt x="110" y="216"/>
                    <a:pt x="111" y="201"/>
                    <a:pt x="111" y="184"/>
                  </a:cubicBezTo>
                  <a:cubicBezTo>
                    <a:pt x="111" y="173"/>
                    <a:pt x="111" y="173"/>
                    <a:pt x="111" y="173"/>
                  </a:cubicBezTo>
                  <a:cubicBezTo>
                    <a:pt x="135" y="173"/>
                    <a:pt x="135" y="173"/>
                    <a:pt x="135" y="17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201"/>
                    <a:pt x="133" y="218"/>
                    <a:pt x="131" y="232"/>
                  </a:cubicBezTo>
                  <a:cubicBezTo>
                    <a:pt x="128" y="246"/>
                    <a:pt x="122" y="258"/>
                    <a:pt x="112" y="266"/>
                  </a:cubicBezTo>
                  <a:cubicBezTo>
                    <a:pt x="103" y="275"/>
                    <a:pt x="88" y="279"/>
                    <a:pt x="69" y="27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60"/>
            <p:cNvSpPr>
              <a:spLocks noEditPoints="1"/>
            </p:cNvSpPr>
            <p:nvPr/>
          </p:nvSpPr>
          <p:spPr bwMode="auto">
            <a:xfrm>
              <a:off x="6442075" y="4306888"/>
              <a:ext cx="509588" cy="1044575"/>
            </a:xfrm>
            <a:custGeom>
              <a:avLst/>
              <a:gdLst>
                <a:gd name="T0" fmla="*/ 69 w 136"/>
                <a:gd name="T1" fmla="*/ 279 h 279"/>
                <a:gd name="T2" fmla="*/ 32 w 136"/>
                <a:gd name="T3" fmla="*/ 270 h 279"/>
                <a:gd name="T4" fmla="*/ 8 w 136"/>
                <a:gd name="T5" fmla="*/ 239 h 279"/>
                <a:gd name="T6" fmla="*/ 0 w 136"/>
                <a:gd name="T7" fmla="*/ 174 h 279"/>
                <a:gd name="T8" fmla="*/ 0 w 136"/>
                <a:gd name="T9" fmla="*/ 102 h 279"/>
                <a:gd name="T10" fmla="*/ 8 w 136"/>
                <a:gd name="T11" fmla="*/ 37 h 279"/>
                <a:gd name="T12" fmla="*/ 32 w 136"/>
                <a:gd name="T13" fmla="*/ 8 h 279"/>
                <a:gd name="T14" fmla="*/ 69 w 136"/>
                <a:gd name="T15" fmla="*/ 0 h 279"/>
                <a:gd name="T16" fmla="*/ 109 w 136"/>
                <a:gd name="T17" fmla="*/ 10 h 279"/>
                <a:gd name="T18" fmla="*/ 130 w 136"/>
                <a:gd name="T19" fmla="*/ 45 h 279"/>
                <a:gd name="T20" fmla="*/ 136 w 136"/>
                <a:gd name="T21" fmla="*/ 107 h 279"/>
                <a:gd name="T22" fmla="*/ 136 w 136"/>
                <a:gd name="T23" fmla="*/ 133 h 279"/>
                <a:gd name="T24" fmla="*/ 25 w 136"/>
                <a:gd name="T25" fmla="*/ 133 h 279"/>
                <a:gd name="T26" fmla="*/ 25 w 136"/>
                <a:gd name="T27" fmla="*/ 176 h 279"/>
                <a:gd name="T28" fmla="*/ 29 w 136"/>
                <a:gd name="T29" fmla="*/ 227 h 279"/>
                <a:gd name="T30" fmla="*/ 43 w 136"/>
                <a:gd name="T31" fmla="*/ 253 h 279"/>
                <a:gd name="T32" fmla="*/ 69 w 136"/>
                <a:gd name="T33" fmla="*/ 260 h 279"/>
                <a:gd name="T34" fmla="*/ 88 w 136"/>
                <a:gd name="T35" fmla="*/ 257 h 279"/>
                <a:gd name="T36" fmla="*/ 105 w 136"/>
                <a:gd name="T37" fmla="*/ 241 h 279"/>
                <a:gd name="T38" fmla="*/ 111 w 136"/>
                <a:gd name="T39" fmla="*/ 203 h 279"/>
                <a:gd name="T40" fmla="*/ 111 w 136"/>
                <a:gd name="T41" fmla="*/ 183 h 279"/>
                <a:gd name="T42" fmla="*/ 136 w 136"/>
                <a:gd name="T43" fmla="*/ 183 h 279"/>
                <a:gd name="T44" fmla="*/ 136 w 136"/>
                <a:gd name="T45" fmla="*/ 201 h 279"/>
                <a:gd name="T46" fmla="*/ 121 w 136"/>
                <a:gd name="T47" fmla="*/ 257 h 279"/>
                <a:gd name="T48" fmla="*/ 69 w 136"/>
                <a:gd name="T49" fmla="*/ 279 h 279"/>
                <a:gd name="T50" fmla="*/ 25 w 136"/>
                <a:gd name="T51" fmla="*/ 118 h 279"/>
                <a:gd name="T52" fmla="*/ 111 w 136"/>
                <a:gd name="T53" fmla="*/ 118 h 279"/>
                <a:gd name="T54" fmla="*/ 111 w 136"/>
                <a:gd name="T55" fmla="*/ 97 h 279"/>
                <a:gd name="T56" fmla="*/ 109 w 136"/>
                <a:gd name="T57" fmla="*/ 55 h 279"/>
                <a:gd name="T58" fmla="*/ 97 w 136"/>
                <a:gd name="T59" fmla="*/ 28 h 279"/>
                <a:gd name="T60" fmla="*/ 69 w 136"/>
                <a:gd name="T61" fmla="*/ 18 h 279"/>
                <a:gd name="T62" fmla="*/ 44 w 136"/>
                <a:gd name="T63" fmla="*/ 25 h 279"/>
                <a:gd name="T64" fmla="*/ 29 w 136"/>
                <a:gd name="T65" fmla="*/ 48 h 279"/>
                <a:gd name="T66" fmla="*/ 25 w 136"/>
                <a:gd name="T67" fmla="*/ 97 h 279"/>
                <a:gd name="T68" fmla="*/ 25 w 136"/>
                <a:gd name="T69" fmla="*/ 118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279">
                  <a:moveTo>
                    <a:pt x="69" y="279"/>
                  </a:moveTo>
                  <a:cubicBezTo>
                    <a:pt x="54" y="279"/>
                    <a:pt x="42" y="276"/>
                    <a:pt x="32" y="270"/>
                  </a:cubicBezTo>
                  <a:cubicBezTo>
                    <a:pt x="21" y="264"/>
                    <a:pt x="14" y="254"/>
                    <a:pt x="8" y="239"/>
                  </a:cubicBezTo>
                  <a:cubicBezTo>
                    <a:pt x="3" y="224"/>
                    <a:pt x="0" y="202"/>
                    <a:pt x="0" y="17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74"/>
                    <a:pt x="3" y="52"/>
                    <a:pt x="8" y="37"/>
                  </a:cubicBezTo>
                  <a:cubicBezTo>
                    <a:pt x="14" y="23"/>
                    <a:pt x="22" y="13"/>
                    <a:pt x="32" y="8"/>
                  </a:cubicBezTo>
                  <a:cubicBezTo>
                    <a:pt x="43" y="2"/>
                    <a:pt x="55" y="0"/>
                    <a:pt x="69" y="0"/>
                  </a:cubicBezTo>
                  <a:cubicBezTo>
                    <a:pt x="86" y="0"/>
                    <a:pt x="99" y="3"/>
                    <a:pt x="109" y="10"/>
                  </a:cubicBezTo>
                  <a:cubicBezTo>
                    <a:pt x="119" y="18"/>
                    <a:pt x="126" y="29"/>
                    <a:pt x="130" y="45"/>
                  </a:cubicBezTo>
                  <a:cubicBezTo>
                    <a:pt x="134" y="61"/>
                    <a:pt x="136" y="81"/>
                    <a:pt x="136" y="107"/>
                  </a:cubicBezTo>
                  <a:cubicBezTo>
                    <a:pt x="136" y="133"/>
                    <a:pt x="136" y="133"/>
                    <a:pt x="136" y="133"/>
                  </a:cubicBezTo>
                  <a:cubicBezTo>
                    <a:pt x="25" y="133"/>
                    <a:pt x="25" y="133"/>
                    <a:pt x="25" y="133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98"/>
                    <a:pt x="26" y="215"/>
                    <a:pt x="29" y="227"/>
                  </a:cubicBezTo>
                  <a:cubicBezTo>
                    <a:pt x="32" y="239"/>
                    <a:pt x="37" y="248"/>
                    <a:pt x="43" y="253"/>
                  </a:cubicBezTo>
                  <a:cubicBezTo>
                    <a:pt x="50" y="258"/>
                    <a:pt x="58" y="260"/>
                    <a:pt x="69" y="260"/>
                  </a:cubicBezTo>
                  <a:cubicBezTo>
                    <a:pt x="75" y="260"/>
                    <a:pt x="82" y="259"/>
                    <a:pt x="88" y="257"/>
                  </a:cubicBezTo>
                  <a:cubicBezTo>
                    <a:pt x="95" y="255"/>
                    <a:pt x="100" y="249"/>
                    <a:pt x="105" y="241"/>
                  </a:cubicBezTo>
                  <a:cubicBezTo>
                    <a:pt x="109" y="233"/>
                    <a:pt x="111" y="221"/>
                    <a:pt x="111" y="203"/>
                  </a:cubicBezTo>
                  <a:cubicBezTo>
                    <a:pt x="111" y="183"/>
                    <a:pt x="111" y="183"/>
                    <a:pt x="111" y="183"/>
                  </a:cubicBezTo>
                  <a:cubicBezTo>
                    <a:pt x="136" y="183"/>
                    <a:pt x="136" y="183"/>
                    <a:pt x="136" y="183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6" y="224"/>
                    <a:pt x="131" y="243"/>
                    <a:pt x="121" y="257"/>
                  </a:cubicBezTo>
                  <a:cubicBezTo>
                    <a:pt x="112" y="272"/>
                    <a:pt x="94" y="279"/>
                    <a:pt x="69" y="279"/>
                  </a:cubicBezTo>
                  <a:moveTo>
                    <a:pt x="25" y="118"/>
                  </a:moveTo>
                  <a:cubicBezTo>
                    <a:pt x="111" y="118"/>
                    <a:pt x="111" y="118"/>
                    <a:pt x="111" y="118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1" y="81"/>
                    <a:pt x="111" y="67"/>
                    <a:pt x="109" y="55"/>
                  </a:cubicBezTo>
                  <a:cubicBezTo>
                    <a:pt x="107" y="43"/>
                    <a:pt x="103" y="34"/>
                    <a:pt x="97" y="28"/>
                  </a:cubicBezTo>
                  <a:cubicBezTo>
                    <a:pt x="91" y="22"/>
                    <a:pt x="82" y="18"/>
                    <a:pt x="69" y="18"/>
                  </a:cubicBezTo>
                  <a:cubicBezTo>
                    <a:pt x="59" y="18"/>
                    <a:pt x="51" y="20"/>
                    <a:pt x="44" y="25"/>
                  </a:cubicBezTo>
                  <a:cubicBezTo>
                    <a:pt x="37" y="29"/>
                    <a:pt x="33" y="37"/>
                    <a:pt x="29" y="48"/>
                  </a:cubicBezTo>
                  <a:cubicBezTo>
                    <a:pt x="26" y="59"/>
                    <a:pt x="25" y="76"/>
                    <a:pt x="25" y="97"/>
                  </a:cubicBezTo>
                  <a:lnTo>
                    <a:pt x="25" y="11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7067550" y="4322763"/>
              <a:ext cx="652463" cy="1014413"/>
            </a:xfrm>
            <a:custGeom>
              <a:avLst/>
              <a:gdLst>
                <a:gd name="T0" fmla="*/ 0 w 411"/>
                <a:gd name="T1" fmla="*/ 639 h 639"/>
                <a:gd name="T2" fmla="*/ 5 w 411"/>
                <a:gd name="T3" fmla="*/ 0 h 639"/>
                <a:gd name="T4" fmla="*/ 50 w 411"/>
                <a:gd name="T5" fmla="*/ 0 h 639"/>
                <a:gd name="T6" fmla="*/ 203 w 411"/>
                <a:gd name="T7" fmla="*/ 467 h 639"/>
                <a:gd name="T8" fmla="*/ 359 w 411"/>
                <a:gd name="T9" fmla="*/ 0 h 639"/>
                <a:gd name="T10" fmla="*/ 406 w 411"/>
                <a:gd name="T11" fmla="*/ 0 h 639"/>
                <a:gd name="T12" fmla="*/ 411 w 411"/>
                <a:gd name="T13" fmla="*/ 639 h 639"/>
                <a:gd name="T14" fmla="*/ 359 w 411"/>
                <a:gd name="T15" fmla="*/ 639 h 639"/>
                <a:gd name="T16" fmla="*/ 356 w 411"/>
                <a:gd name="T17" fmla="*/ 148 h 639"/>
                <a:gd name="T18" fmla="*/ 215 w 411"/>
                <a:gd name="T19" fmla="*/ 570 h 639"/>
                <a:gd name="T20" fmla="*/ 196 w 411"/>
                <a:gd name="T21" fmla="*/ 570 h 639"/>
                <a:gd name="T22" fmla="*/ 54 w 411"/>
                <a:gd name="T23" fmla="*/ 151 h 639"/>
                <a:gd name="T24" fmla="*/ 52 w 411"/>
                <a:gd name="T25" fmla="*/ 639 h 639"/>
                <a:gd name="T26" fmla="*/ 0 w 411"/>
                <a:gd name="T27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1" h="639">
                  <a:moveTo>
                    <a:pt x="0" y="639"/>
                  </a:moveTo>
                  <a:lnTo>
                    <a:pt x="5" y="0"/>
                  </a:lnTo>
                  <a:lnTo>
                    <a:pt x="50" y="0"/>
                  </a:lnTo>
                  <a:lnTo>
                    <a:pt x="203" y="467"/>
                  </a:lnTo>
                  <a:lnTo>
                    <a:pt x="359" y="0"/>
                  </a:lnTo>
                  <a:lnTo>
                    <a:pt x="406" y="0"/>
                  </a:lnTo>
                  <a:lnTo>
                    <a:pt x="411" y="639"/>
                  </a:lnTo>
                  <a:lnTo>
                    <a:pt x="359" y="639"/>
                  </a:lnTo>
                  <a:lnTo>
                    <a:pt x="356" y="148"/>
                  </a:lnTo>
                  <a:lnTo>
                    <a:pt x="215" y="570"/>
                  </a:lnTo>
                  <a:lnTo>
                    <a:pt x="196" y="570"/>
                  </a:lnTo>
                  <a:lnTo>
                    <a:pt x="54" y="151"/>
                  </a:lnTo>
                  <a:lnTo>
                    <a:pt x="52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62"/>
            <p:cNvSpPr>
              <a:spLocks noEditPoints="1"/>
            </p:cNvSpPr>
            <p:nvPr/>
          </p:nvSpPr>
          <p:spPr bwMode="auto">
            <a:xfrm>
              <a:off x="7850188" y="4322763"/>
              <a:ext cx="498475" cy="1014413"/>
            </a:xfrm>
            <a:custGeom>
              <a:avLst/>
              <a:gdLst>
                <a:gd name="T0" fmla="*/ 0 w 133"/>
                <a:gd name="T1" fmla="*/ 271 h 271"/>
                <a:gd name="T2" fmla="*/ 0 w 133"/>
                <a:gd name="T3" fmla="*/ 0 h 271"/>
                <a:gd name="T4" fmla="*/ 25 w 133"/>
                <a:gd name="T5" fmla="*/ 0 h 271"/>
                <a:gd name="T6" fmla="*/ 25 w 133"/>
                <a:gd name="T7" fmla="*/ 108 h 271"/>
                <a:gd name="T8" fmla="*/ 30 w 133"/>
                <a:gd name="T9" fmla="*/ 108 h 271"/>
                <a:gd name="T10" fmla="*/ 46 w 133"/>
                <a:gd name="T11" fmla="*/ 108 h 271"/>
                <a:gd name="T12" fmla="*/ 91 w 133"/>
                <a:gd name="T13" fmla="*/ 116 h 271"/>
                <a:gd name="T14" fmla="*/ 117 w 133"/>
                <a:gd name="T15" fmla="*/ 135 h 271"/>
                <a:gd name="T16" fmla="*/ 129 w 133"/>
                <a:gd name="T17" fmla="*/ 161 h 271"/>
                <a:gd name="T18" fmla="*/ 133 w 133"/>
                <a:gd name="T19" fmla="*/ 190 h 271"/>
                <a:gd name="T20" fmla="*/ 129 w 133"/>
                <a:gd name="T21" fmla="*/ 219 h 271"/>
                <a:gd name="T22" fmla="*/ 116 w 133"/>
                <a:gd name="T23" fmla="*/ 245 h 271"/>
                <a:gd name="T24" fmla="*/ 90 w 133"/>
                <a:gd name="T25" fmla="*/ 264 h 271"/>
                <a:gd name="T26" fmla="*/ 45 w 133"/>
                <a:gd name="T27" fmla="*/ 271 h 271"/>
                <a:gd name="T28" fmla="*/ 0 w 133"/>
                <a:gd name="T29" fmla="*/ 271 h 271"/>
                <a:gd name="T30" fmla="*/ 25 w 133"/>
                <a:gd name="T31" fmla="*/ 254 h 271"/>
                <a:gd name="T32" fmla="*/ 45 w 133"/>
                <a:gd name="T33" fmla="*/ 254 h 271"/>
                <a:gd name="T34" fmla="*/ 86 w 133"/>
                <a:gd name="T35" fmla="*/ 245 h 271"/>
                <a:gd name="T36" fmla="*/ 104 w 133"/>
                <a:gd name="T37" fmla="*/ 222 h 271"/>
                <a:gd name="T38" fmla="*/ 109 w 133"/>
                <a:gd name="T39" fmla="*/ 190 h 271"/>
                <a:gd name="T40" fmla="*/ 105 w 133"/>
                <a:gd name="T41" fmla="*/ 159 h 271"/>
                <a:gd name="T42" fmla="*/ 87 w 133"/>
                <a:gd name="T43" fmla="*/ 135 h 271"/>
                <a:gd name="T44" fmla="*/ 46 w 133"/>
                <a:gd name="T45" fmla="*/ 125 h 271"/>
                <a:gd name="T46" fmla="*/ 38 w 133"/>
                <a:gd name="T47" fmla="*/ 125 h 271"/>
                <a:gd name="T48" fmla="*/ 25 w 133"/>
                <a:gd name="T49" fmla="*/ 125 h 271"/>
                <a:gd name="T50" fmla="*/ 25 w 133"/>
                <a:gd name="T51" fmla="*/ 2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271">
                  <a:moveTo>
                    <a:pt x="0" y="27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08"/>
                    <a:pt x="25" y="108"/>
                    <a:pt x="25" y="108"/>
                  </a:cubicBezTo>
                  <a:cubicBezTo>
                    <a:pt x="30" y="108"/>
                    <a:pt x="30" y="108"/>
                    <a:pt x="30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65" y="108"/>
                    <a:pt x="80" y="111"/>
                    <a:pt x="91" y="116"/>
                  </a:cubicBezTo>
                  <a:cubicBezTo>
                    <a:pt x="102" y="121"/>
                    <a:pt x="111" y="127"/>
                    <a:pt x="117" y="135"/>
                  </a:cubicBezTo>
                  <a:cubicBezTo>
                    <a:pt x="123" y="143"/>
                    <a:pt x="127" y="151"/>
                    <a:pt x="129" y="161"/>
                  </a:cubicBezTo>
                  <a:cubicBezTo>
                    <a:pt x="131" y="171"/>
                    <a:pt x="133" y="180"/>
                    <a:pt x="133" y="190"/>
                  </a:cubicBezTo>
                  <a:cubicBezTo>
                    <a:pt x="133" y="200"/>
                    <a:pt x="131" y="210"/>
                    <a:pt x="129" y="219"/>
                  </a:cubicBezTo>
                  <a:cubicBezTo>
                    <a:pt x="127" y="229"/>
                    <a:pt x="122" y="237"/>
                    <a:pt x="116" y="245"/>
                  </a:cubicBezTo>
                  <a:cubicBezTo>
                    <a:pt x="110" y="253"/>
                    <a:pt x="101" y="259"/>
                    <a:pt x="90" y="264"/>
                  </a:cubicBezTo>
                  <a:cubicBezTo>
                    <a:pt x="78" y="268"/>
                    <a:pt x="63" y="271"/>
                    <a:pt x="45" y="271"/>
                  </a:cubicBezTo>
                  <a:lnTo>
                    <a:pt x="0" y="271"/>
                  </a:lnTo>
                  <a:close/>
                  <a:moveTo>
                    <a:pt x="25" y="254"/>
                  </a:moveTo>
                  <a:cubicBezTo>
                    <a:pt x="45" y="254"/>
                    <a:pt x="45" y="254"/>
                    <a:pt x="45" y="254"/>
                  </a:cubicBezTo>
                  <a:cubicBezTo>
                    <a:pt x="63" y="254"/>
                    <a:pt x="77" y="251"/>
                    <a:pt x="86" y="245"/>
                  </a:cubicBezTo>
                  <a:cubicBezTo>
                    <a:pt x="95" y="239"/>
                    <a:pt x="101" y="231"/>
                    <a:pt x="104" y="222"/>
                  </a:cubicBezTo>
                  <a:cubicBezTo>
                    <a:pt x="108" y="212"/>
                    <a:pt x="109" y="202"/>
                    <a:pt x="109" y="190"/>
                  </a:cubicBezTo>
                  <a:cubicBezTo>
                    <a:pt x="109" y="180"/>
                    <a:pt x="108" y="169"/>
                    <a:pt x="105" y="159"/>
                  </a:cubicBezTo>
                  <a:cubicBezTo>
                    <a:pt x="102" y="149"/>
                    <a:pt x="96" y="141"/>
                    <a:pt x="87" y="135"/>
                  </a:cubicBezTo>
                  <a:cubicBezTo>
                    <a:pt x="78" y="129"/>
                    <a:pt x="64" y="125"/>
                    <a:pt x="46" y="125"/>
                  </a:cubicBezTo>
                  <a:cubicBezTo>
                    <a:pt x="38" y="125"/>
                    <a:pt x="38" y="125"/>
                    <a:pt x="38" y="125"/>
                  </a:cubicBezTo>
                  <a:cubicBezTo>
                    <a:pt x="25" y="125"/>
                    <a:pt x="25" y="125"/>
                    <a:pt x="25" y="125"/>
                  </a:cubicBezTo>
                  <a:lnTo>
                    <a:pt x="25" y="254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63"/>
            <p:cNvSpPr>
              <a:spLocks/>
            </p:cNvSpPr>
            <p:nvPr/>
          </p:nvSpPr>
          <p:spPr bwMode="auto">
            <a:xfrm>
              <a:off x="8464550" y="4322763"/>
              <a:ext cx="517525" cy="1014413"/>
            </a:xfrm>
            <a:custGeom>
              <a:avLst/>
              <a:gdLst>
                <a:gd name="T0" fmla="*/ 0 w 326"/>
                <a:gd name="T1" fmla="*/ 639 h 639"/>
                <a:gd name="T2" fmla="*/ 0 w 326"/>
                <a:gd name="T3" fmla="*/ 0 h 639"/>
                <a:gd name="T4" fmla="*/ 52 w 326"/>
                <a:gd name="T5" fmla="*/ 0 h 639"/>
                <a:gd name="T6" fmla="*/ 52 w 326"/>
                <a:gd name="T7" fmla="*/ 528 h 639"/>
                <a:gd name="T8" fmla="*/ 278 w 326"/>
                <a:gd name="T9" fmla="*/ 0 h 639"/>
                <a:gd name="T10" fmla="*/ 326 w 326"/>
                <a:gd name="T11" fmla="*/ 0 h 639"/>
                <a:gd name="T12" fmla="*/ 326 w 326"/>
                <a:gd name="T13" fmla="*/ 639 h 639"/>
                <a:gd name="T14" fmla="*/ 276 w 326"/>
                <a:gd name="T15" fmla="*/ 639 h 639"/>
                <a:gd name="T16" fmla="*/ 276 w 326"/>
                <a:gd name="T17" fmla="*/ 113 h 639"/>
                <a:gd name="T18" fmla="*/ 50 w 326"/>
                <a:gd name="T19" fmla="*/ 639 h 639"/>
                <a:gd name="T20" fmla="*/ 0 w 326"/>
                <a:gd name="T21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6" h="639">
                  <a:moveTo>
                    <a:pt x="0" y="639"/>
                  </a:moveTo>
                  <a:lnTo>
                    <a:pt x="0" y="0"/>
                  </a:lnTo>
                  <a:lnTo>
                    <a:pt x="52" y="0"/>
                  </a:lnTo>
                  <a:lnTo>
                    <a:pt x="52" y="528"/>
                  </a:lnTo>
                  <a:lnTo>
                    <a:pt x="278" y="0"/>
                  </a:lnTo>
                  <a:lnTo>
                    <a:pt x="326" y="0"/>
                  </a:lnTo>
                  <a:lnTo>
                    <a:pt x="326" y="639"/>
                  </a:lnTo>
                  <a:lnTo>
                    <a:pt x="276" y="639"/>
                  </a:lnTo>
                  <a:lnTo>
                    <a:pt x="276" y="113"/>
                  </a:lnTo>
                  <a:lnTo>
                    <a:pt x="50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64"/>
            <p:cNvSpPr>
              <a:spLocks/>
            </p:cNvSpPr>
            <p:nvPr/>
          </p:nvSpPr>
          <p:spPr bwMode="auto">
            <a:xfrm>
              <a:off x="3887788" y="1292225"/>
              <a:ext cx="1393825" cy="2670175"/>
            </a:xfrm>
            <a:custGeom>
              <a:avLst/>
              <a:gdLst>
                <a:gd name="T0" fmla="*/ 51 w 372"/>
                <a:gd name="T1" fmla="*/ 713 h 713"/>
                <a:gd name="T2" fmla="*/ 0 w 372"/>
                <a:gd name="T3" fmla="*/ 632 h 713"/>
                <a:gd name="T4" fmla="*/ 177 w 372"/>
                <a:gd name="T5" fmla="*/ 359 h 713"/>
                <a:gd name="T6" fmla="*/ 213 w 372"/>
                <a:gd name="T7" fmla="*/ 302 h 713"/>
                <a:gd name="T8" fmla="*/ 241 w 372"/>
                <a:gd name="T9" fmla="*/ 246 h 713"/>
                <a:gd name="T10" fmla="*/ 252 w 372"/>
                <a:gd name="T11" fmla="*/ 182 h 713"/>
                <a:gd name="T12" fmla="*/ 238 w 372"/>
                <a:gd name="T13" fmla="*/ 122 h 713"/>
                <a:gd name="T14" fmla="*/ 195 w 372"/>
                <a:gd name="T15" fmla="*/ 101 h 713"/>
                <a:gd name="T16" fmla="*/ 151 w 372"/>
                <a:gd name="T17" fmla="*/ 117 h 713"/>
                <a:gd name="T18" fmla="*/ 130 w 372"/>
                <a:gd name="T19" fmla="*/ 158 h 713"/>
                <a:gd name="T20" fmla="*/ 124 w 372"/>
                <a:gd name="T21" fmla="*/ 213 h 713"/>
                <a:gd name="T22" fmla="*/ 124 w 372"/>
                <a:gd name="T23" fmla="*/ 243 h 713"/>
                <a:gd name="T24" fmla="*/ 6 w 372"/>
                <a:gd name="T25" fmla="*/ 243 h 713"/>
                <a:gd name="T26" fmla="*/ 6 w 372"/>
                <a:gd name="T27" fmla="*/ 212 h 713"/>
                <a:gd name="T28" fmla="*/ 24 w 372"/>
                <a:gd name="T29" fmla="*/ 102 h 713"/>
                <a:gd name="T30" fmla="*/ 84 w 372"/>
                <a:gd name="T31" fmla="*/ 27 h 713"/>
                <a:gd name="T32" fmla="*/ 191 w 372"/>
                <a:gd name="T33" fmla="*/ 0 h 713"/>
                <a:gd name="T34" fmla="*/ 327 w 372"/>
                <a:gd name="T35" fmla="*/ 49 h 713"/>
                <a:gd name="T36" fmla="*/ 372 w 372"/>
                <a:gd name="T37" fmla="*/ 185 h 713"/>
                <a:gd name="T38" fmla="*/ 360 w 372"/>
                <a:gd name="T39" fmla="*/ 263 h 713"/>
                <a:gd name="T40" fmla="*/ 328 w 372"/>
                <a:gd name="T41" fmla="*/ 331 h 713"/>
                <a:gd name="T42" fmla="*/ 284 w 372"/>
                <a:gd name="T43" fmla="*/ 397 h 713"/>
                <a:gd name="T44" fmla="*/ 140 w 372"/>
                <a:gd name="T45" fmla="*/ 616 h 713"/>
                <a:gd name="T46" fmla="*/ 354 w 372"/>
                <a:gd name="T47" fmla="*/ 616 h 713"/>
                <a:gd name="T48" fmla="*/ 354 w 372"/>
                <a:gd name="T49" fmla="*/ 713 h 713"/>
                <a:gd name="T50" fmla="*/ 51 w 372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2" h="713">
                  <a:moveTo>
                    <a:pt x="51" y="713"/>
                  </a:moveTo>
                  <a:cubicBezTo>
                    <a:pt x="0" y="632"/>
                    <a:pt x="0" y="632"/>
                    <a:pt x="0" y="632"/>
                  </a:cubicBezTo>
                  <a:cubicBezTo>
                    <a:pt x="177" y="359"/>
                    <a:pt x="177" y="359"/>
                    <a:pt x="177" y="359"/>
                  </a:cubicBezTo>
                  <a:cubicBezTo>
                    <a:pt x="190" y="339"/>
                    <a:pt x="202" y="320"/>
                    <a:pt x="213" y="302"/>
                  </a:cubicBezTo>
                  <a:cubicBezTo>
                    <a:pt x="225" y="284"/>
                    <a:pt x="234" y="265"/>
                    <a:pt x="241" y="246"/>
                  </a:cubicBezTo>
                  <a:cubicBezTo>
                    <a:pt x="248" y="227"/>
                    <a:pt x="252" y="205"/>
                    <a:pt x="252" y="182"/>
                  </a:cubicBezTo>
                  <a:cubicBezTo>
                    <a:pt x="252" y="156"/>
                    <a:pt x="247" y="136"/>
                    <a:pt x="238" y="122"/>
                  </a:cubicBezTo>
                  <a:cubicBezTo>
                    <a:pt x="229" y="108"/>
                    <a:pt x="214" y="101"/>
                    <a:pt x="195" y="101"/>
                  </a:cubicBezTo>
                  <a:cubicBezTo>
                    <a:pt x="176" y="101"/>
                    <a:pt x="162" y="106"/>
                    <a:pt x="151" y="117"/>
                  </a:cubicBezTo>
                  <a:cubicBezTo>
                    <a:pt x="141" y="127"/>
                    <a:pt x="134" y="141"/>
                    <a:pt x="130" y="158"/>
                  </a:cubicBezTo>
                  <a:cubicBezTo>
                    <a:pt x="126" y="174"/>
                    <a:pt x="124" y="193"/>
                    <a:pt x="124" y="213"/>
                  </a:cubicBezTo>
                  <a:cubicBezTo>
                    <a:pt x="124" y="243"/>
                    <a:pt x="124" y="243"/>
                    <a:pt x="124" y="243"/>
                  </a:cubicBezTo>
                  <a:cubicBezTo>
                    <a:pt x="6" y="243"/>
                    <a:pt x="6" y="243"/>
                    <a:pt x="6" y="243"/>
                  </a:cubicBezTo>
                  <a:cubicBezTo>
                    <a:pt x="6" y="212"/>
                    <a:pt x="6" y="212"/>
                    <a:pt x="6" y="212"/>
                  </a:cubicBezTo>
                  <a:cubicBezTo>
                    <a:pt x="6" y="170"/>
                    <a:pt x="12" y="133"/>
                    <a:pt x="24" y="102"/>
                  </a:cubicBezTo>
                  <a:cubicBezTo>
                    <a:pt x="37" y="70"/>
                    <a:pt x="57" y="45"/>
                    <a:pt x="84" y="27"/>
                  </a:cubicBezTo>
                  <a:cubicBezTo>
                    <a:pt x="111" y="9"/>
                    <a:pt x="147" y="0"/>
                    <a:pt x="191" y="0"/>
                  </a:cubicBezTo>
                  <a:cubicBezTo>
                    <a:pt x="251" y="0"/>
                    <a:pt x="297" y="16"/>
                    <a:pt x="327" y="49"/>
                  </a:cubicBezTo>
                  <a:cubicBezTo>
                    <a:pt x="357" y="81"/>
                    <a:pt x="372" y="127"/>
                    <a:pt x="372" y="185"/>
                  </a:cubicBezTo>
                  <a:cubicBezTo>
                    <a:pt x="372" y="214"/>
                    <a:pt x="368" y="240"/>
                    <a:pt x="360" y="263"/>
                  </a:cubicBezTo>
                  <a:cubicBezTo>
                    <a:pt x="352" y="287"/>
                    <a:pt x="341" y="309"/>
                    <a:pt x="328" y="331"/>
                  </a:cubicBezTo>
                  <a:cubicBezTo>
                    <a:pt x="314" y="352"/>
                    <a:pt x="300" y="374"/>
                    <a:pt x="284" y="397"/>
                  </a:cubicBezTo>
                  <a:cubicBezTo>
                    <a:pt x="140" y="616"/>
                    <a:pt x="140" y="616"/>
                    <a:pt x="140" y="616"/>
                  </a:cubicBezTo>
                  <a:cubicBezTo>
                    <a:pt x="354" y="616"/>
                    <a:pt x="354" y="616"/>
                    <a:pt x="354" y="616"/>
                  </a:cubicBezTo>
                  <a:cubicBezTo>
                    <a:pt x="354" y="713"/>
                    <a:pt x="354" y="713"/>
                    <a:pt x="354" y="713"/>
                  </a:cubicBezTo>
                  <a:lnTo>
                    <a:pt x="51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65"/>
            <p:cNvSpPr>
              <a:spLocks noEditPoints="1"/>
            </p:cNvSpPr>
            <p:nvPr/>
          </p:nvSpPr>
          <p:spPr bwMode="auto">
            <a:xfrm>
              <a:off x="5237163" y="1289050"/>
              <a:ext cx="1377950" cy="2711450"/>
            </a:xfrm>
            <a:custGeom>
              <a:avLst/>
              <a:gdLst>
                <a:gd name="T0" fmla="*/ 184 w 368"/>
                <a:gd name="T1" fmla="*/ 724 h 724"/>
                <a:gd name="T2" fmla="*/ 82 w 368"/>
                <a:gd name="T3" fmla="*/ 698 h 724"/>
                <a:gd name="T4" fmla="*/ 21 w 368"/>
                <a:gd name="T5" fmla="*/ 626 h 724"/>
                <a:gd name="T6" fmla="*/ 0 w 368"/>
                <a:gd name="T7" fmla="*/ 520 h 724"/>
                <a:gd name="T8" fmla="*/ 0 w 368"/>
                <a:gd name="T9" fmla="*/ 207 h 724"/>
                <a:gd name="T10" fmla="*/ 20 w 368"/>
                <a:gd name="T11" fmla="*/ 99 h 724"/>
                <a:gd name="T12" fmla="*/ 80 w 368"/>
                <a:gd name="T13" fmla="*/ 26 h 724"/>
                <a:gd name="T14" fmla="*/ 184 w 368"/>
                <a:gd name="T15" fmla="*/ 0 h 724"/>
                <a:gd name="T16" fmla="*/ 288 w 368"/>
                <a:gd name="T17" fmla="*/ 26 h 724"/>
                <a:gd name="T18" fmla="*/ 348 w 368"/>
                <a:gd name="T19" fmla="*/ 99 h 724"/>
                <a:gd name="T20" fmla="*/ 368 w 368"/>
                <a:gd name="T21" fmla="*/ 207 h 724"/>
                <a:gd name="T22" fmla="*/ 368 w 368"/>
                <a:gd name="T23" fmla="*/ 520 h 724"/>
                <a:gd name="T24" fmla="*/ 347 w 368"/>
                <a:gd name="T25" fmla="*/ 626 h 724"/>
                <a:gd name="T26" fmla="*/ 286 w 368"/>
                <a:gd name="T27" fmla="*/ 698 h 724"/>
                <a:gd name="T28" fmla="*/ 184 w 368"/>
                <a:gd name="T29" fmla="*/ 724 h 724"/>
                <a:gd name="T30" fmla="*/ 184 w 368"/>
                <a:gd name="T31" fmla="*/ 621 h 724"/>
                <a:gd name="T32" fmla="*/ 224 w 368"/>
                <a:gd name="T33" fmla="*/ 604 h 724"/>
                <a:gd name="T34" fmla="*/ 241 w 368"/>
                <a:gd name="T35" fmla="*/ 564 h 724"/>
                <a:gd name="T36" fmla="*/ 246 w 368"/>
                <a:gd name="T37" fmla="*/ 518 h 724"/>
                <a:gd name="T38" fmla="*/ 246 w 368"/>
                <a:gd name="T39" fmla="*/ 209 h 724"/>
                <a:gd name="T40" fmla="*/ 242 w 368"/>
                <a:gd name="T41" fmla="*/ 161 h 724"/>
                <a:gd name="T42" fmla="*/ 225 w 368"/>
                <a:gd name="T43" fmla="*/ 120 h 724"/>
                <a:gd name="T44" fmla="*/ 184 w 368"/>
                <a:gd name="T45" fmla="*/ 104 h 724"/>
                <a:gd name="T46" fmla="*/ 143 w 368"/>
                <a:gd name="T47" fmla="*/ 120 h 724"/>
                <a:gd name="T48" fmla="*/ 126 w 368"/>
                <a:gd name="T49" fmla="*/ 161 h 724"/>
                <a:gd name="T50" fmla="*/ 122 w 368"/>
                <a:gd name="T51" fmla="*/ 209 h 724"/>
                <a:gd name="T52" fmla="*/ 122 w 368"/>
                <a:gd name="T53" fmla="*/ 518 h 724"/>
                <a:gd name="T54" fmla="*/ 127 w 368"/>
                <a:gd name="T55" fmla="*/ 564 h 724"/>
                <a:gd name="T56" fmla="*/ 145 w 368"/>
                <a:gd name="T57" fmla="*/ 604 h 724"/>
                <a:gd name="T58" fmla="*/ 184 w 368"/>
                <a:gd name="T59" fmla="*/ 621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724">
                  <a:moveTo>
                    <a:pt x="184" y="724"/>
                  </a:moveTo>
                  <a:cubicBezTo>
                    <a:pt x="143" y="724"/>
                    <a:pt x="109" y="716"/>
                    <a:pt x="82" y="698"/>
                  </a:cubicBezTo>
                  <a:cubicBezTo>
                    <a:pt x="55" y="681"/>
                    <a:pt x="34" y="657"/>
                    <a:pt x="21" y="626"/>
                  </a:cubicBezTo>
                  <a:cubicBezTo>
                    <a:pt x="7" y="595"/>
                    <a:pt x="0" y="560"/>
                    <a:pt x="0" y="52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166"/>
                    <a:pt x="7" y="130"/>
                    <a:pt x="20" y="99"/>
                  </a:cubicBezTo>
                  <a:cubicBezTo>
                    <a:pt x="33" y="68"/>
                    <a:pt x="53" y="44"/>
                    <a:pt x="80" y="26"/>
                  </a:cubicBezTo>
                  <a:cubicBezTo>
                    <a:pt x="107" y="9"/>
                    <a:pt x="142" y="0"/>
                    <a:pt x="184" y="0"/>
                  </a:cubicBezTo>
                  <a:cubicBezTo>
                    <a:pt x="226" y="0"/>
                    <a:pt x="261" y="9"/>
                    <a:pt x="288" y="26"/>
                  </a:cubicBezTo>
                  <a:cubicBezTo>
                    <a:pt x="315" y="44"/>
                    <a:pt x="335" y="68"/>
                    <a:pt x="348" y="99"/>
                  </a:cubicBezTo>
                  <a:cubicBezTo>
                    <a:pt x="361" y="130"/>
                    <a:pt x="368" y="166"/>
                    <a:pt x="368" y="207"/>
                  </a:cubicBezTo>
                  <a:cubicBezTo>
                    <a:pt x="368" y="520"/>
                    <a:pt x="368" y="520"/>
                    <a:pt x="368" y="520"/>
                  </a:cubicBezTo>
                  <a:cubicBezTo>
                    <a:pt x="368" y="560"/>
                    <a:pt x="361" y="595"/>
                    <a:pt x="347" y="626"/>
                  </a:cubicBezTo>
                  <a:cubicBezTo>
                    <a:pt x="334" y="657"/>
                    <a:pt x="313" y="681"/>
                    <a:pt x="286" y="698"/>
                  </a:cubicBezTo>
                  <a:cubicBezTo>
                    <a:pt x="259" y="716"/>
                    <a:pt x="225" y="724"/>
                    <a:pt x="184" y="724"/>
                  </a:cubicBezTo>
                  <a:moveTo>
                    <a:pt x="184" y="621"/>
                  </a:moveTo>
                  <a:cubicBezTo>
                    <a:pt x="202" y="621"/>
                    <a:pt x="215" y="615"/>
                    <a:pt x="224" y="604"/>
                  </a:cubicBezTo>
                  <a:cubicBezTo>
                    <a:pt x="233" y="593"/>
                    <a:pt x="238" y="580"/>
                    <a:pt x="241" y="564"/>
                  </a:cubicBezTo>
                  <a:cubicBezTo>
                    <a:pt x="244" y="549"/>
                    <a:pt x="246" y="533"/>
                    <a:pt x="246" y="518"/>
                  </a:cubicBezTo>
                  <a:cubicBezTo>
                    <a:pt x="246" y="209"/>
                    <a:pt x="246" y="209"/>
                    <a:pt x="246" y="209"/>
                  </a:cubicBezTo>
                  <a:cubicBezTo>
                    <a:pt x="246" y="193"/>
                    <a:pt x="244" y="177"/>
                    <a:pt x="242" y="161"/>
                  </a:cubicBezTo>
                  <a:cubicBezTo>
                    <a:pt x="239" y="145"/>
                    <a:pt x="234" y="131"/>
                    <a:pt x="225" y="120"/>
                  </a:cubicBezTo>
                  <a:cubicBezTo>
                    <a:pt x="216" y="109"/>
                    <a:pt x="202" y="104"/>
                    <a:pt x="184" y="104"/>
                  </a:cubicBezTo>
                  <a:cubicBezTo>
                    <a:pt x="165" y="104"/>
                    <a:pt x="152" y="109"/>
                    <a:pt x="143" y="120"/>
                  </a:cubicBezTo>
                  <a:cubicBezTo>
                    <a:pt x="134" y="131"/>
                    <a:pt x="129" y="145"/>
                    <a:pt x="126" y="161"/>
                  </a:cubicBezTo>
                  <a:cubicBezTo>
                    <a:pt x="123" y="177"/>
                    <a:pt x="122" y="193"/>
                    <a:pt x="122" y="209"/>
                  </a:cubicBezTo>
                  <a:cubicBezTo>
                    <a:pt x="122" y="518"/>
                    <a:pt x="122" y="518"/>
                    <a:pt x="122" y="518"/>
                  </a:cubicBezTo>
                  <a:cubicBezTo>
                    <a:pt x="122" y="533"/>
                    <a:pt x="124" y="549"/>
                    <a:pt x="127" y="564"/>
                  </a:cubicBezTo>
                  <a:cubicBezTo>
                    <a:pt x="130" y="580"/>
                    <a:pt x="136" y="593"/>
                    <a:pt x="145" y="604"/>
                  </a:cubicBezTo>
                  <a:cubicBezTo>
                    <a:pt x="153" y="615"/>
                    <a:pt x="167" y="621"/>
                    <a:pt x="184" y="62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66"/>
            <p:cNvSpPr>
              <a:spLocks/>
            </p:cNvSpPr>
            <p:nvPr/>
          </p:nvSpPr>
          <p:spPr bwMode="auto">
            <a:xfrm>
              <a:off x="6584950" y="1292225"/>
              <a:ext cx="1381125" cy="2670175"/>
            </a:xfrm>
            <a:custGeom>
              <a:avLst/>
              <a:gdLst>
                <a:gd name="T0" fmla="*/ 0 w 369"/>
                <a:gd name="T1" fmla="*/ 713 h 713"/>
                <a:gd name="T2" fmla="*/ 0 w 369"/>
                <a:gd name="T3" fmla="*/ 628 h 713"/>
                <a:gd name="T4" fmla="*/ 174 w 369"/>
                <a:gd name="T5" fmla="*/ 359 h 713"/>
                <a:gd name="T6" fmla="*/ 210 w 369"/>
                <a:gd name="T7" fmla="*/ 302 h 713"/>
                <a:gd name="T8" fmla="*/ 238 w 369"/>
                <a:gd name="T9" fmla="*/ 246 h 713"/>
                <a:gd name="T10" fmla="*/ 249 w 369"/>
                <a:gd name="T11" fmla="*/ 182 h 713"/>
                <a:gd name="T12" fmla="*/ 235 w 369"/>
                <a:gd name="T13" fmla="*/ 122 h 713"/>
                <a:gd name="T14" fmla="*/ 191 w 369"/>
                <a:gd name="T15" fmla="*/ 101 h 713"/>
                <a:gd name="T16" fmla="*/ 148 w 369"/>
                <a:gd name="T17" fmla="*/ 117 h 713"/>
                <a:gd name="T18" fmla="*/ 126 w 369"/>
                <a:gd name="T19" fmla="*/ 158 h 713"/>
                <a:gd name="T20" fmla="*/ 121 w 369"/>
                <a:gd name="T21" fmla="*/ 213 h 713"/>
                <a:gd name="T22" fmla="*/ 121 w 369"/>
                <a:gd name="T23" fmla="*/ 243 h 713"/>
                <a:gd name="T24" fmla="*/ 2 w 369"/>
                <a:gd name="T25" fmla="*/ 243 h 713"/>
                <a:gd name="T26" fmla="*/ 2 w 369"/>
                <a:gd name="T27" fmla="*/ 212 h 713"/>
                <a:gd name="T28" fmla="*/ 21 w 369"/>
                <a:gd name="T29" fmla="*/ 102 h 713"/>
                <a:gd name="T30" fmla="*/ 81 w 369"/>
                <a:gd name="T31" fmla="*/ 27 h 713"/>
                <a:gd name="T32" fmla="*/ 188 w 369"/>
                <a:gd name="T33" fmla="*/ 0 h 713"/>
                <a:gd name="T34" fmla="*/ 323 w 369"/>
                <a:gd name="T35" fmla="*/ 49 h 713"/>
                <a:gd name="T36" fmla="*/ 369 w 369"/>
                <a:gd name="T37" fmla="*/ 185 h 713"/>
                <a:gd name="T38" fmla="*/ 357 w 369"/>
                <a:gd name="T39" fmla="*/ 263 h 713"/>
                <a:gd name="T40" fmla="*/ 324 w 369"/>
                <a:gd name="T41" fmla="*/ 331 h 713"/>
                <a:gd name="T42" fmla="*/ 281 w 369"/>
                <a:gd name="T43" fmla="*/ 397 h 713"/>
                <a:gd name="T44" fmla="*/ 136 w 369"/>
                <a:gd name="T45" fmla="*/ 616 h 713"/>
                <a:gd name="T46" fmla="*/ 350 w 369"/>
                <a:gd name="T47" fmla="*/ 616 h 713"/>
                <a:gd name="T48" fmla="*/ 350 w 369"/>
                <a:gd name="T49" fmla="*/ 713 h 713"/>
                <a:gd name="T50" fmla="*/ 0 w 369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9" h="713">
                  <a:moveTo>
                    <a:pt x="0" y="713"/>
                  </a:moveTo>
                  <a:cubicBezTo>
                    <a:pt x="0" y="628"/>
                    <a:pt x="0" y="628"/>
                    <a:pt x="0" y="628"/>
                  </a:cubicBezTo>
                  <a:cubicBezTo>
                    <a:pt x="174" y="359"/>
                    <a:pt x="174" y="359"/>
                    <a:pt x="174" y="359"/>
                  </a:cubicBezTo>
                  <a:cubicBezTo>
                    <a:pt x="187" y="339"/>
                    <a:pt x="199" y="320"/>
                    <a:pt x="210" y="302"/>
                  </a:cubicBezTo>
                  <a:cubicBezTo>
                    <a:pt x="221" y="284"/>
                    <a:pt x="230" y="265"/>
                    <a:pt x="238" y="246"/>
                  </a:cubicBezTo>
                  <a:cubicBezTo>
                    <a:pt x="245" y="227"/>
                    <a:pt x="249" y="205"/>
                    <a:pt x="249" y="182"/>
                  </a:cubicBezTo>
                  <a:cubicBezTo>
                    <a:pt x="249" y="156"/>
                    <a:pt x="244" y="136"/>
                    <a:pt x="235" y="122"/>
                  </a:cubicBezTo>
                  <a:cubicBezTo>
                    <a:pt x="225" y="108"/>
                    <a:pt x="211" y="101"/>
                    <a:pt x="191" y="101"/>
                  </a:cubicBezTo>
                  <a:cubicBezTo>
                    <a:pt x="173" y="101"/>
                    <a:pt x="158" y="106"/>
                    <a:pt x="148" y="117"/>
                  </a:cubicBezTo>
                  <a:cubicBezTo>
                    <a:pt x="137" y="127"/>
                    <a:pt x="130" y="141"/>
                    <a:pt x="126" y="158"/>
                  </a:cubicBezTo>
                  <a:cubicBezTo>
                    <a:pt x="123" y="174"/>
                    <a:pt x="121" y="193"/>
                    <a:pt x="121" y="21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2" y="243"/>
                    <a:pt x="2" y="243"/>
                    <a:pt x="2" y="243"/>
                  </a:cubicBezTo>
                  <a:cubicBezTo>
                    <a:pt x="2" y="212"/>
                    <a:pt x="2" y="212"/>
                    <a:pt x="2" y="212"/>
                  </a:cubicBezTo>
                  <a:cubicBezTo>
                    <a:pt x="2" y="170"/>
                    <a:pt x="9" y="133"/>
                    <a:pt x="21" y="102"/>
                  </a:cubicBezTo>
                  <a:cubicBezTo>
                    <a:pt x="33" y="70"/>
                    <a:pt x="53" y="45"/>
                    <a:pt x="81" y="27"/>
                  </a:cubicBezTo>
                  <a:cubicBezTo>
                    <a:pt x="108" y="9"/>
                    <a:pt x="144" y="0"/>
                    <a:pt x="188" y="0"/>
                  </a:cubicBezTo>
                  <a:cubicBezTo>
                    <a:pt x="248" y="0"/>
                    <a:pt x="293" y="16"/>
                    <a:pt x="323" y="49"/>
                  </a:cubicBezTo>
                  <a:cubicBezTo>
                    <a:pt x="354" y="81"/>
                    <a:pt x="369" y="127"/>
                    <a:pt x="369" y="185"/>
                  </a:cubicBezTo>
                  <a:cubicBezTo>
                    <a:pt x="369" y="214"/>
                    <a:pt x="365" y="240"/>
                    <a:pt x="357" y="263"/>
                  </a:cubicBezTo>
                  <a:cubicBezTo>
                    <a:pt x="348" y="287"/>
                    <a:pt x="338" y="309"/>
                    <a:pt x="324" y="331"/>
                  </a:cubicBezTo>
                  <a:cubicBezTo>
                    <a:pt x="311" y="352"/>
                    <a:pt x="297" y="374"/>
                    <a:pt x="281" y="397"/>
                  </a:cubicBezTo>
                  <a:cubicBezTo>
                    <a:pt x="136" y="616"/>
                    <a:pt x="136" y="616"/>
                    <a:pt x="136" y="616"/>
                  </a:cubicBezTo>
                  <a:cubicBezTo>
                    <a:pt x="350" y="616"/>
                    <a:pt x="350" y="616"/>
                    <a:pt x="350" y="616"/>
                  </a:cubicBezTo>
                  <a:cubicBezTo>
                    <a:pt x="350" y="713"/>
                    <a:pt x="350" y="713"/>
                    <a:pt x="350" y="713"/>
                  </a:cubicBezTo>
                  <a:lnTo>
                    <a:pt x="0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67"/>
            <p:cNvSpPr>
              <a:spLocks noEditPoints="1"/>
            </p:cNvSpPr>
            <p:nvPr/>
          </p:nvSpPr>
          <p:spPr bwMode="auto">
            <a:xfrm>
              <a:off x="7764463" y="1322388"/>
              <a:ext cx="1449388" cy="2640013"/>
            </a:xfrm>
            <a:custGeom>
              <a:avLst/>
              <a:gdLst>
                <a:gd name="T0" fmla="*/ 498 w 913"/>
                <a:gd name="T1" fmla="*/ 1663 h 1663"/>
                <a:gd name="T2" fmla="*/ 498 w 913"/>
                <a:gd name="T3" fmla="*/ 1255 h 1663"/>
                <a:gd name="T4" fmla="*/ 0 w 913"/>
                <a:gd name="T5" fmla="*/ 1255 h 1663"/>
                <a:gd name="T6" fmla="*/ 0 w 913"/>
                <a:gd name="T7" fmla="*/ 1012 h 1663"/>
                <a:gd name="T8" fmla="*/ 434 w 913"/>
                <a:gd name="T9" fmla="*/ 0 h 1663"/>
                <a:gd name="T10" fmla="*/ 764 w 913"/>
                <a:gd name="T11" fmla="*/ 0 h 1663"/>
                <a:gd name="T12" fmla="*/ 764 w 913"/>
                <a:gd name="T13" fmla="*/ 1029 h 1663"/>
                <a:gd name="T14" fmla="*/ 913 w 913"/>
                <a:gd name="T15" fmla="*/ 1029 h 1663"/>
                <a:gd name="T16" fmla="*/ 913 w 913"/>
                <a:gd name="T17" fmla="*/ 1255 h 1663"/>
                <a:gd name="T18" fmla="*/ 764 w 913"/>
                <a:gd name="T19" fmla="*/ 1255 h 1663"/>
                <a:gd name="T20" fmla="*/ 764 w 913"/>
                <a:gd name="T21" fmla="*/ 1663 h 1663"/>
                <a:gd name="T22" fmla="*/ 498 w 913"/>
                <a:gd name="T23" fmla="*/ 1663 h 1663"/>
                <a:gd name="T24" fmla="*/ 238 w 913"/>
                <a:gd name="T25" fmla="*/ 1029 h 1663"/>
                <a:gd name="T26" fmla="*/ 498 w 913"/>
                <a:gd name="T27" fmla="*/ 1029 h 1663"/>
                <a:gd name="T28" fmla="*/ 498 w 913"/>
                <a:gd name="T29" fmla="*/ 307 h 1663"/>
                <a:gd name="T30" fmla="*/ 238 w 913"/>
                <a:gd name="T31" fmla="*/ 1029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3" h="1663">
                  <a:moveTo>
                    <a:pt x="498" y="1663"/>
                  </a:moveTo>
                  <a:lnTo>
                    <a:pt x="498" y="1255"/>
                  </a:lnTo>
                  <a:lnTo>
                    <a:pt x="0" y="1255"/>
                  </a:lnTo>
                  <a:lnTo>
                    <a:pt x="0" y="1012"/>
                  </a:lnTo>
                  <a:lnTo>
                    <a:pt x="434" y="0"/>
                  </a:lnTo>
                  <a:lnTo>
                    <a:pt x="764" y="0"/>
                  </a:lnTo>
                  <a:lnTo>
                    <a:pt x="764" y="1029"/>
                  </a:lnTo>
                  <a:lnTo>
                    <a:pt x="913" y="1029"/>
                  </a:lnTo>
                  <a:lnTo>
                    <a:pt x="913" y="1255"/>
                  </a:lnTo>
                  <a:lnTo>
                    <a:pt x="764" y="1255"/>
                  </a:lnTo>
                  <a:lnTo>
                    <a:pt x="764" y="1663"/>
                  </a:lnTo>
                  <a:lnTo>
                    <a:pt x="498" y="1663"/>
                  </a:lnTo>
                  <a:close/>
                  <a:moveTo>
                    <a:pt x="238" y="1029"/>
                  </a:moveTo>
                  <a:lnTo>
                    <a:pt x="498" y="1029"/>
                  </a:lnTo>
                  <a:lnTo>
                    <a:pt x="498" y="307"/>
                  </a:lnTo>
                  <a:lnTo>
                    <a:pt x="238" y="102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TextBox 19"/>
          <p:cNvSpPr txBox="1"/>
          <p:nvPr userDrawn="1"/>
        </p:nvSpPr>
        <p:spPr>
          <a:xfrm>
            <a:off x="7135072" y="825378"/>
            <a:ext cx="7349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 ОБРАЗОВАНИЯ </a:t>
            </a:r>
            <a:endParaRPr lang="ru-RU" sz="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ТОМСКОЙ ОБЛАСТИ</a:t>
            </a:r>
            <a:endParaRPr lang="ru-RU" sz="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8975191" y="820908"/>
            <a:ext cx="16310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ТОМСКИЙ ОБЛАСТНОЙ ИНСТИТУТ ПОВЫШЕНИЯ КВАЛИФИКАЦИИ </a:t>
            </a:r>
            <a: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ПЕРЕПОДГОТОВКИ </a:t>
            </a:r>
            <a: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РАБОТНИКОВ </a:t>
            </a: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</a:p>
        </p:txBody>
      </p:sp>
      <p:grpSp>
        <p:nvGrpSpPr>
          <p:cNvPr id="22" name="Группа 21"/>
          <p:cNvGrpSpPr/>
          <p:nvPr userDrawn="1"/>
        </p:nvGrpSpPr>
        <p:grpSpPr>
          <a:xfrm>
            <a:off x="281504" y="301181"/>
            <a:ext cx="1725329" cy="2063297"/>
            <a:chOff x="2997201" y="1511300"/>
            <a:chExt cx="3241675" cy="3876675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416426" y="1924050"/>
              <a:ext cx="898525" cy="900113"/>
            </a:xfrm>
            <a:custGeom>
              <a:avLst/>
              <a:gdLst>
                <a:gd name="T0" fmla="*/ 295 w 446"/>
                <a:gd name="T1" fmla="*/ 41 h 447"/>
                <a:gd name="T2" fmla="*/ 406 w 446"/>
                <a:gd name="T3" fmla="*/ 296 h 447"/>
                <a:gd name="T4" fmla="*/ 150 w 446"/>
                <a:gd name="T5" fmla="*/ 407 h 447"/>
                <a:gd name="T6" fmla="*/ 40 w 446"/>
                <a:gd name="T7" fmla="*/ 151 h 447"/>
                <a:gd name="T8" fmla="*/ 295 w 446"/>
                <a:gd name="T9" fmla="*/ 41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6" h="447">
                  <a:moveTo>
                    <a:pt x="295" y="41"/>
                  </a:moveTo>
                  <a:cubicBezTo>
                    <a:pt x="397" y="81"/>
                    <a:pt x="446" y="195"/>
                    <a:pt x="406" y="296"/>
                  </a:cubicBezTo>
                  <a:cubicBezTo>
                    <a:pt x="366" y="398"/>
                    <a:pt x="251" y="447"/>
                    <a:pt x="150" y="407"/>
                  </a:cubicBezTo>
                  <a:cubicBezTo>
                    <a:pt x="49" y="367"/>
                    <a:pt x="0" y="252"/>
                    <a:pt x="40" y="151"/>
                  </a:cubicBezTo>
                  <a:cubicBezTo>
                    <a:pt x="80" y="50"/>
                    <a:pt x="194" y="0"/>
                    <a:pt x="295" y="41"/>
                  </a:cubicBezTo>
                  <a:close/>
                </a:path>
              </a:pathLst>
            </a:custGeom>
            <a:solidFill>
              <a:srgbClr val="F7921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2997201" y="1511300"/>
              <a:ext cx="3241675" cy="3876675"/>
            </a:xfrm>
            <a:custGeom>
              <a:avLst/>
              <a:gdLst>
                <a:gd name="T0" fmla="*/ 804 w 1608"/>
                <a:gd name="T1" fmla="*/ 0 h 1925"/>
                <a:gd name="T2" fmla="*/ 0 w 1608"/>
                <a:gd name="T3" fmla="*/ 804 h 1925"/>
                <a:gd name="T4" fmla="*/ 250 w 1608"/>
                <a:gd name="T5" fmla="*/ 1387 h 1925"/>
                <a:gd name="T6" fmla="*/ 340 w 1608"/>
                <a:gd name="T7" fmla="*/ 1385 h 1925"/>
                <a:gd name="T8" fmla="*/ 338 w 1608"/>
                <a:gd name="T9" fmla="*/ 1294 h 1925"/>
                <a:gd name="T10" fmla="*/ 127 w 1608"/>
                <a:gd name="T11" fmla="*/ 804 h 1925"/>
                <a:gd name="T12" fmla="*/ 804 w 1608"/>
                <a:gd name="T13" fmla="*/ 127 h 1925"/>
                <a:gd name="T14" fmla="*/ 1481 w 1608"/>
                <a:gd name="T15" fmla="*/ 804 h 1925"/>
                <a:gd name="T16" fmla="*/ 804 w 1608"/>
                <a:gd name="T17" fmla="*/ 1481 h 1925"/>
                <a:gd name="T18" fmla="*/ 767 w 1608"/>
                <a:gd name="T19" fmla="*/ 1492 h 1925"/>
                <a:gd name="T20" fmla="*/ 498 w 1608"/>
                <a:gd name="T21" fmla="*/ 1682 h 1925"/>
                <a:gd name="T22" fmla="*/ 811 w 1608"/>
                <a:gd name="T23" fmla="*/ 895 h 1925"/>
                <a:gd name="T24" fmla="*/ 906 w 1608"/>
                <a:gd name="T25" fmla="*/ 1115 h 1925"/>
                <a:gd name="T26" fmla="*/ 990 w 1608"/>
                <a:gd name="T27" fmla="*/ 1148 h 1925"/>
                <a:gd name="T28" fmla="*/ 1023 w 1608"/>
                <a:gd name="T29" fmla="*/ 1064 h 1925"/>
                <a:gd name="T30" fmla="*/ 867 w 1608"/>
                <a:gd name="T31" fmla="*/ 703 h 1925"/>
                <a:gd name="T32" fmla="*/ 783 w 1608"/>
                <a:gd name="T33" fmla="*/ 669 h 1925"/>
                <a:gd name="T34" fmla="*/ 421 w 1608"/>
                <a:gd name="T35" fmla="*/ 826 h 1925"/>
                <a:gd name="T36" fmla="*/ 388 w 1608"/>
                <a:gd name="T37" fmla="*/ 910 h 1925"/>
                <a:gd name="T38" fmla="*/ 472 w 1608"/>
                <a:gd name="T39" fmla="*/ 943 h 1925"/>
                <a:gd name="T40" fmla="*/ 692 w 1608"/>
                <a:gd name="T41" fmla="*/ 848 h 1925"/>
                <a:gd name="T42" fmla="*/ 301 w 1608"/>
                <a:gd name="T43" fmla="*/ 1833 h 1925"/>
                <a:gd name="T44" fmla="*/ 321 w 1608"/>
                <a:gd name="T45" fmla="*/ 1907 h 1925"/>
                <a:gd name="T46" fmla="*/ 397 w 1608"/>
                <a:gd name="T47" fmla="*/ 1909 h 1925"/>
                <a:gd name="T48" fmla="*/ 826 w 1608"/>
                <a:gd name="T49" fmla="*/ 1607 h 1925"/>
                <a:gd name="T50" fmla="*/ 1608 w 1608"/>
                <a:gd name="T51" fmla="*/ 804 h 1925"/>
                <a:gd name="T52" fmla="*/ 804 w 1608"/>
                <a:gd name="T53" fmla="*/ 0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08" h="1925">
                  <a:moveTo>
                    <a:pt x="804" y="0"/>
                  </a:moveTo>
                  <a:cubicBezTo>
                    <a:pt x="361" y="0"/>
                    <a:pt x="0" y="360"/>
                    <a:pt x="0" y="804"/>
                  </a:cubicBezTo>
                  <a:cubicBezTo>
                    <a:pt x="0" y="1026"/>
                    <a:pt x="88" y="1233"/>
                    <a:pt x="250" y="1387"/>
                  </a:cubicBezTo>
                  <a:cubicBezTo>
                    <a:pt x="275" y="1411"/>
                    <a:pt x="316" y="1410"/>
                    <a:pt x="340" y="1385"/>
                  </a:cubicBezTo>
                  <a:cubicBezTo>
                    <a:pt x="364" y="1359"/>
                    <a:pt x="363" y="1319"/>
                    <a:pt x="338" y="1294"/>
                  </a:cubicBezTo>
                  <a:cubicBezTo>
                    <a:pt x="202" y="1165"/>
                    <a:pt x="127" y="991"/>
                    <a:pt x="127" y="804"/>
                  </a:cubicBezTo>
                  <a:cubicBezTo>
                    <a:pt x="127" y="431"/>
                    <a:pt x="431" y="127"/>
                    <a:pt x="804" y="127"/>
                  </a:cubicBezTo>
                  <a:cubicBezTo>
                    <a:pt x="1177" y="127"/>
                    <a:pt x="1481" y="431"/>
                    <a:pt x="1481" y="804"/>
                  </a:cubicBezTo>
                  <a:cubicBezTo>
                    <a:pt x="1481" y="1177"/>
                    <a:pt x="1177" y="1481"/>
                    <a:pt x="804" y="1481"/>
                  </a:cubicBezTo>
                  <a:cubicBezTo>
                    <a:pt x="791" y="1481"/>
                    <a:pt x="778" y="1485"/>
                    <a:pt x="767" y="1492"/>
                  </a:cubicBezTo>
                  <a:cubicBezTo>
                    <a:pt x="767" y="1492"/>
                    <a:pt x="627" y="1591"/>
                    <a:pt x="498" y="1682"/>
                  </a:cubicBezTo>
                  <a:cubicBezTo>
                    <a:pt x="578" y="1481"/>
                    <a:pt x="738" y="1077"/>
                    <a:pt x="811" y="895"/>
                  </a:cubicBezTo>
                  <a:cubicBezTo>
                    <a:pt x="852" y="991"/>
                    <a:pt x="906" y="1115"/>
                    <a:pt x="906" y="1115"/>
                  </a:cubicBezTo>
                  <a:cubicBezTo>
                    <a:pt x="920" y="1147"/>
                    <a:pt x="957" y="1162"/>
                    <a:pt x="990" y="1148"/>
                  </a:cubicBezTo>
                  <a:cubicBezTo>
                    <a:pt x="1022" y="1134"/>
                    <a:pt x="1037" y="1097"/>
                    <a:pt x="1023" y="1064"/>
                  </a:cubicBezTo>
                  <a:cubicBezTo>
                    <a:pt x="867" y="703"/>
                    <a:pt x="867" y="703"/>
                    <a:pt x="867" y="703"/>
                  </a:cubicBezTo>
                  <a:cubicBezTo>
                    <a:pt x="853" y="670"/>
                    <a:pt x="815" y="655"/>
                    <a:pt x="783" y="669"/>
                  </a:cubicBezTo>
                  <a:cubicBezTo>
                    <a:pt x="421" y="826"/>
                    <a:pt x="421" y="826"/>
                    <a:pt x="421" y="826"/>
                  </a:cubicBezTo>
                  <a:cubicBezTo>
                    <a:pt x="389" y="840"/>
                    <a:pt x="374" y="877"/>
                    <a:pt x="388" y="910"/>
                  </a:cubicBezTo>
                  <a:cubicBezTo>
                    <a:pt x="402" y="942"/>
                    <a:pt x="439" y="957"/>
                    <a:pt x="472" y="943"/>
                  </a:cubicBezTo>
                  <a:cubicBezTo>
                    <a:pt x="472" y="943"/>
                    <a:pt x="595" y="889"/>
                    <a:pt x="692" y="848"/>
                  </a:cubicBezTo>
                  <a:cubicBezTo>
                    <a:pt x="301" y="1833"/>
                    <a:pt x="301" y="1833"/>
                    <a:pt x="301" y="1833"/>
                  </a:cubicBezTo>
                  <a:cubicBezTo>
                    <a:pt x="290" y="1860"/>
                    <a:pt x="299" y="1889"/>
                    <a:pt x="321" y="1907"/>
                  </a:cubicBezTo>
                  <a:cubicBezTo>
                    <a:pt x="343" y="1924"/>
                    <a:pt x="374" y="1925"/>
                    <a:pt x="397" y="1909"/>
                  </a:cubicBezTo>
                  <a:cubicBezTo>
                    <a:pt x="397" y="1909"/>
                    <a:pt x="798" y="1627"/>
                    <a:pt x="826" y="1607"/>
                  </a:cubicBezTo>
                  <a:cubicBezTo>
                    <a:pt x="1259" y="1596"/>
                    <a:pt x="1608" y="1240"/>
                    <a:pt x="1608" y="804"/>
                  </a:cubicBezTo>
                  <a:cubicBezTo>
                    <a:pt x="1608" y="360"/>
                    <a:pt x="1248" y="0"/>
                    <a:pt x="804" y="0"/>
                  </a:cubicBez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 userDrawn="1"/>
        </p:nvGrpSpPr>
        <p:grpSpPr>
          <a:xfrm>
            <a:off x="2389742" y="710911"/>
            <a:ext cx="3103240" cy="921972"/>
            <a:chOff x="3307898" y="2588306"/>
            <a:chExt cx="6951661" cy="2065337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3341235" y="2588306"/>
              <a:ext cx="6913562" cy="352425"/>
              <a:chOff x="3341235" y="2588306"/>
              <a:chExt cx="6913562" cy="352425"/>
            </a:xfrm>
            <a:solidFill>
              <a:srgbClr val="009CAD"/>
            </a:solidFill>
          </p:grpSpPr>
          <p:sp>
            <p:nvSpPr>
              <p:cNvPr id="49" name="Freeform 10"/>
              <p:cNvSpPr>
                <a:spLocks noEditPoints="1"/>
              </p:cNvSpPr>
              <p:nvPr/>
            </p:nvSpPr>
            <p:spPr bwMode="auto">
              <a:xfrm>
                <a:off x="3341235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5 w 108"/>
                  <a:gd name="T9" fmla="*/ 13 h 151"/>
                  <a:gd name="T10" fmla="*/ 108 w 108"/>
                  <a:gd name="T11" fmla="*/ 46 h 151"/>
                  <a:gd name="T12" fmla="*/ 95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0 w 108"/>
                  <a:gd name="T23" fmla="*/ 67 h 151"/>
                  <a:gd name="T24" fmla="*/ 89 w 108"/>
                  <a:gd name="T25" fmla="*/ 46 h 151"/>
                  <a:gd name="T26" fmla="*/ 80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5" y="0"/>
                      <a:pt x="87" y="5"/>
                      <a:pt x="95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5" y="78"/>
                    </a:cubicBezTo>
                    <a:cubicBezTo>
                      <a:pt x="87" y="87"/>
                      <a:pt x="75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7" y="75"/>
                      <a:pt x="75" y="72"/>
                      <a:pt x="80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0" y="25"/>
                    </a:cubicBezTo>
                    <a:cubicBezTo>
                      <a:pt x="75" y="20"/>
                      <a:pt x="67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11"/>
              <p:cNvSpPr>
                <a:spLocks/>
              </p:cNvSpPr>
              <p:nvPr/>
            </p:nvSpPr>
            <p:spPr bwMode="auto">
              <a:xfrm>
                <a:off x="360793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12"/>
              <p:cNvSpPr>
                <a:spLocks/>
              </p:cNvSpPr>
              <p:nvPr/>
            </p:nvSpPr>
            <p:spPr bwMode="auto">
              <a:xfrm>
                <a:off x="3868285" y="2593068"/>
                <a:ext cx="192087" cy="292100"/>
              </a:xfrm>
              <a:custGeom>
                <a:avLst/>
                <a:gdLst>
                  <a:gd name="T0" fmla="*/ 23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184">
                    <a:moveTo>
                      <a:pt x="23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13"/>
              <p:cNvSpPr>
                <a:spLocks/>
              </p:cNvSpPr>
              <p:nvPr/>
            </p:nvSpPr>
            <p:spPr bwMode="auto">
              <a:xfrm>
                <a:off x="4120697" y="2593068"/>
                <a:ext cx="241300" cy="292100"/>
              </a:xfrm>
              <a:custGeom>
                <a:avLst/>
                <a:gdLst>
                  <a:gd name="T0" fmla="*/ 22 w 152"/>
                  <a:gd name="T1" fmla="*/ 184 h 184"/>
                  <a:gd name="T2" fmla="*/ 0 w 152"/>
                  <a:gd name="T3" fmla="*/ 184 h 184"/>
                  <a:gd name="T4" fmla="*/ 0 w 152"/>
                  <a:gd name="T5" fmla="*/ 0 h 184"/>
                  <a:gd name="T6" fmla="*/ 22 w 152"/>
                  <a:gd name="T7" fmla="*/ 0 h 184"/>
                  <a:gd name="T8" fmla="*/ 22 w 152"/>
                  <a:gd name="T9" fmla="*/ 144 h 184"/>
                  <a:gd name="T10" fmla="*/ 128 w 152"/>
                  <a:gd name="T11" fmla="*/ 0 h 184"/>
                  <a:gd name="T12" fmla="*/ 152 w 152"/>
                  <a:gd name="T13" fmla="*/ 0 h 184"/>
                  <a:gd name="T14" fmla="*/ 152 w 152"/>
                  <a:gd name="T15" fmla="*/ 184 h 184"/>
                  <a:gd name="T16" fmla="*/ 129 w 152"/>
                  <a:gd name="T17" fmla="*/ 184 h 184"/>
                  <a:gd name="T18" fmla="*/ 129 w 152"/>
                  <a:gd name="T19" fmla="*/ 38 h 184"/>
                  <a:gd name="T20" fmla="*/ 22 w 152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2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44"/>
                    </a:lnTo>
                    <a:lnTo>
                      <a:pt x="128" y="0"/>
                    </a:lnTo>
                    <a:lnTo>
                      <a:pt x="152" y="0"/>
                    </a:lnTo>
                    <a:lnTo>
                      <a:pt x="152" y="184"/>
                    </a:lnTo>
                    <a:lnTo>
                      <a:pt x="129" y="184"/>
                    </a:lnTo>
                    <a:lnTo>
                      <a:pt x="129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14"/>
              <p:cNvSpPr>
                <a:spLocks noEditPoints="1"/>
              </p:cNvSpPr>
              <p:nvPr/>
            </p:nvSpPr>
            <p:spPr bwMode="auto">
              <a:xfrm>
                <a:off x="4428672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0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4 w 150"/>
                  <a:gd name="T29" fmla="*/ 34 h 156"/>
                  <a:gd name="T30" fmla="*/ 19 w 150"/>
                  <a:gd name="T31" fmla="*/ 78 h 156"/>
                  <a:gd name="T32" fmla="*/ 34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1" y="139"/>
                      <a:pt x="105" y="134"/>
                      <a:pt x="115" y="122"/>
                    </a:cubicBezTo>
                    <a:cubicBezTo>
                      <a:pt x="125" y="110"/>
                      <a:pt x="130" y="96"/>
                      <a:pt x="130" y="78"/>
                    </a:cubicBezTo>
                    <a:cubicBezTo>
                      <a:pt x="130" y="60"/>
                      <a:pt x="125" y="45"/>
                      <a:pt x="115" y="34"/>
                    </a:cubicBezTo>
                    <a:cubicBezTo>
                      <a:pt x="105" y="22"/>
                      <a:pt x="91" y="17"/>
                      <a:pt x="75" y="17"/>
                    </a:cubicBezTo>
                    <a:cubicBezTo>
                      <a:pt x="58" y="17"/>
                      <a:pt x="45" y="22"/>
                      <a:pt x="34" y="34"/>
                    </a:cubicBezTo>
                    <a:cubicBezTo>
                      <a:pt x="24" y="45"/>
                      <a:pt x="19" y="60"/>
                      <a:pt x="19" y="78"/>
                    </a:cubicBezTo>
                    <a:cubicBezTo>
                      <a:pt x="19" y="96"/>
                      <a:pt x="24" y="110"/>
                      <a:pt x="34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Freeform 15"/>
              <p:cNvSpPr>
                <a:spLocks/>
              </p:cNvSpPr>
              <p:nvPr/>
            </p:nvSpPr>
            <p:spPr bwMode="auto">
              <a:xfrm>
                <a:off x="4785860" y="2593068"/>
                <a:ext cx="242887" cy="292100"/>
              </a:xfrm>
              <a:custGeom>
                <a:avLst/>
                <a:gdLst>
                  <a:gd name="T0" fmla="*/ 153 w 153"/>
                  <a:gd name="T1" fmla="*/ 184 h 184"/>
                  <a:gd name="T2" fmla="*/ 130 w 153"/>
                  <a:gd name="T3" fmla="*/ 184 h 184"/>
                  <a:gd name="T4" fmla="*/ 130 w 153"/>
                  <a:gd name="T5" fmla="*/ 100 h 184"/>
                  <a:gd name="T6" fmla="*/ 23 w 153"/>
                  <a:gd name="T7" fmla="*/ 100 h 184"/>
                  <a:gd name="T8" fmla="*/ 23 w 153"/>
                  <a:gd name="T9" fmla="*/ 184 h 184"/>
                  <a:gd name="T10" fmla="*/ 0 w 153"/>
                  <a:gd name="T11" fmla="*/ 184 h 184"/>
                  <a:gd name="T12" fmla="*/ 0 w 153"/>
                  <a:gd name="T13" fmla="*/ 0 h 184"/>
                  <a:gd name="T14" fmla="*/ 23 w 153"/>
                  <a:gd name="T15" fmla="*/ 0 h 184"/>
                  <a:gd name="T16" fmla="*/ 23 w 153"/>
                  <a:gd name="T17" fmla="*/ 79 h 184"/>
                  <a:gd name="T18" fmla="*/ 130 w 153"/>
                  <a:gd name="T19" fmla="*/ 79 h 184"/>
                  <a:gd name="T20" fmla="*/ 130 w 153"/>
                  <a:gd name="T21" fmla="*/ 0 h 184"/>
                  <a:gd name="T22" fmla="*/ 153 w 153"/>
                  <a:gd name="T23" fmla="*/ 0 h 184"/>
                  <a:gd name="T24" fmla="*/ 153 w 153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3" h="184">
                    <a:moveTo>
                      <a:pt x="153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5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Freeform 16"/>
              <p:cNvSpPr>
                <a:spLocks noEditPoints="1"/>
              </p:cNvSpPr>
              <p:nvPr/>
            </p:nvSpPr>
            <p:spPr bwMode="auto">
              <a:xfrm>
                <a:off x="5077960" y="2593068"/>
                <a:ext cx="280987" cy="292100"/>
              </a:xfrm>
              <a:custGeom>
                <a:avLst/>
                <a:gdLst>
                  <a:gd name="T0" fmla="*/ 177 w 177"/>
                  <a:gd name="T1" fmla="*/ 184 h 184"/>
                  <a:gd name="T2" fmla="*/ 150 w 177"/>
                  <a:gd name="T3" fmla="*/ 184 h 184"/>
                  <a:gd name="T4" fmla="*/ 134 w 177"/>
                  <a:gd name="T5" fmla="*/ 144 h 184"/>
                  <a:gd name="T6" fmla="*/ 43 w 177"/>
                  <a:gd name="T7" fmla="*/ 144 h 184"/>
                  <a:gd name="T8" fmla="*/ 26 w 177"/>
                  <a:gd name="T9" fmla="*/ 184 h 184"/>
                  <a:gd name="T10" fmla="*/ 0 w 177"/>
                  <a:gd name="T11" fmla="*/ 184 h 184"/>
                  <a:gd name="T12" fmla="*/ 74 w 177"/>
                  <a:gd name="T13" fmla="*/ 0 h 184"/>
                  <a:gd name="T14" fmla="*/ 103 w 177"/>
                  <a:gd name="T15" fmla="*/ 0 h 184"/>
                  <a:gd name="T16" fmla="*/ 177 w 177"/>
                  <a:gd name="T17" fmla="*/ 184 h 184"/>
                  <a:gd name="T18" fmla="*/ 127 w 177"/>
                  <a:gd name="T19" fmla="*/ 123 h 184"/>
                  <a:gd name="T20" fmla="*/ 88 w 177"/>
                  <a:gd name="T21" fmla="*/ 24 h 184"/>
                  <a:gd name="T22" fmla="*/ 49 w 177"/>
                  <a:gd name="T23" fmla="*/ 123 h 184"/>
                  <a:gd name="T24" fmla="*/ 127 w 177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7" h="184">
                    <a:moveTo>
                      <a:pt x="177" y="184"/>
                    </a:moveTo>
                    <a:lnTo>
                      <a:pt x="150" y="184"/>
                    </a:lnTo>
                    <a:lnTo>
                      <a:pt x="134" y="144"/>
                    </a:lnTo>
                    <a:lnTo>
                      <a:pt x="43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7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Freeform 17"/>
              <p:cNvSpPr>
                <a:spLocks/>
              </p:cNvSpPr>
              <p:nvPr/>
            </p:nvSpPr>
            <p:spPr bwMode="auto">
              <a:xfrm>
                <a:off x="5385935" y="2593068"/>
                <a:ext cx="266700" cy="298450"/>
              </a:xfrm>
              <a:custGeom>
                <a:avLst/>
                <a:gdLst>
                  <a:gd name="T0" fmla="*/ 0 w 137"/>
                  <a:gd name="T1" fmla="*/ 154 h 154"/>
                  <a:gd name="T2" fmla="*/ 0 w 137"/>
                  <a:gd name="T3" fmla="*/ 137 h 154"/>
                  <a:gd name="T4" fmla="*/ 16 w 137"/>
                  <a:gd name="T5" fmla="*/ 133 h 154"/>
                  <a:gd name="T6" fmla="*/ 27 w 137"/>
                  <a:gd name="T7" fmla="*/ 115 h 154"/>
                  <a:gd name="T8" fmla="*/ 35 w 137"/>
                  <a:gd name="T9" fmla="*/ 76 h 154"/>
                  <a:gd name="T10" fmla="*/ 44 w 137"/>
                  <a:gd name="T11" fmla="*/ 0 h 154"/>
                  <a:gd name="T12" fmla="*/ 137 w 137"/>
                  <a:gd name="T13" fmla="*/ 0 h 154"/>
                  <a:gd name="T14" fmla="*/ 137 w 137"/>
                  <a:gd name="T15" fmla="*/ 151 h 154"/>
                  <a:gd name="T16" fmla="*/ 118 w 137"/>
                  <a:gd name="T17" fmla="*/ 151 h 154"/>
                  <a:gd name="T18" fmla="*/ 118 w 137"/>
                  <a:gd name="T19" fmla="*/ 17 h 154"/>
                  <a:gd name="T20" fmla="*/ 61 w 137"/>
                  <a:gd name="T21" fmla="*/ 17 h 154"/>
                  <a:gd name="T22" fmla="*/ 53 w 137"/>
                  <a:gd name="T23" fmla="*/ 78 h 154"/>
                  <a:gd name="T24" fmla="*/ 46 w 137"/>
                  <a:gd name="T25" fmla="*/ 117 h 154"/>
                  <a:gd name="T26" fmla="*/ 34 w 137"/>
                  <a:gd name="T27" fmla="*/ 141 h 154"/>
                  <a:gd name="T28" fmla="*/ 19 w 137"/>
                  <a:gd name="T29" fmla="*/ 151 h 154"/>
                  <a:gd name="T30" fmla="*/ 0 w 137"/>
                  <a:gd name="T3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54">
                    <a:moveTo>
                      <a:pt x="0" y="154"/>
                    </a:moveTo>
                    <a:cubicBezTo>
                      <a:pt x="0" y="137"/>
                      <a:pt x="0" y="137"/>
                      <a:pt x="0" y="137"/>
                    </a:cubicBezTo>
                    <a:cubicBezTo>
                      <a:pt x="7" y="137"/>
                      <a:pt x="12" y="136"/>
                      <a:pt x="16" y="133"/>
                    </a:cubicBezTo>
                    <a:cubicBezTo>
                      <a:pt x="20" y="130"/>
                      <a:pt x="24" y="124"/>
                      <a:pt x="27" y="115"/>
                    </a:cubicBezTo>
                    <a:cubicBezTo>
                      <a:pt x="30" y="106"/>
                      <a:pt x="33" y="93"/>
                      <a:pt x="35" y="76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18" y="151"/>
                      <a:pt x="118" y="151"/>
                      <a:pt x="118" y="15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53" y="78"/>
                      <a:pt x="53" y="78"/>
                      <a:pt x="53" y="78"/>
                    </a:cubicBezTo>
                    <a:cubicBezTo>
                      <a:pt x="51" y="94"/>
                      <a:pt x="49" y="107"/>
                      <a:pt x="46" y="117"/>
                    </a:cubicBezTo>
                    <a:cubicBezTo>
                      <a:pt x="42" y="128"/>
                      <a:pt x="38" y="136"/>
                      <a:pt x="34" y="141"/>
                    </a:cubicBezTo>
                    <a:cubicBezTo>
                      <a:pt x="29" y="146"/>
                      <a:pt x="24" y="150"/>
                      <a:pt x="19" y="151"/>
                    </a:cubicBezTo>
                    <a:cubicBezTo>
                      <a:pt x="14" y="153"/>
                      <a:pt x="8" y="154"/>
                      <a:pt x="0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Freeform 18"/>
              <p:cNvSpPr>
                <a:spLocks noEditPoints="1"/>
              </p:cNvSpPr>
              <p:nvPr/>
            </p:nvSpPr>
            <p:spPr bwMode="auto">
              <a:xfrm>
                <a:off x="5728835" y="2593068"/>
                <a:ext cx="209550" cy="292100"/>
              </a:xfrm>
              <a:custGeom>
                <a:avLst/>
                <a:gdLst>
                  <a:gd name="T0" fmla="*/ 0 w 108"/>
                  <a:gd name="T1" fmla="*/ 0 h 151"/>
                  <a:gd name="T2" fmla="*/ 19 w 108"/>
                  <a:gd name="T3" fmla="*/ 0 h 151"/>
                  <a:gd name="T4" fmla="*/ 19 w 108"/>
                  <a:gd name="T5" fmla="*/ 60 h 151"/>
                  <a:gd name="T6" fmla="*/ 61 w 108"/>
                  <a:gd name="T7" fmla="*/ 60 h 151"/>
                  <a:gd name="T8" fmla="*/ 95 w 108"/>
                  <a:gd name="T9" fmla="*/ 73 h 151"/>
                  <a:gd name="T10" fmla="*/ 108 w 108"/>
                  <a:gd name="T11" fmla="*/ 106 h 151"/>
                  <a:gd name="T12" fmla="*/ 95 w 108"/>
                  <a:gd name="T13" fmla="*/ 138 h 151"/>
                  <a:gd name="T14" fmla="*/ 61 w 108"/>
                  <a:gd name="T15" fmla="*/ 151 h 151"/>
                  <a:gd name="T16" fmla="*/ 0 w 108"/>
                  <a:gd name="T17" fmla="*/ 151 h 151"/>
                  <a:gd name="T18" fmla="*/ 0 w 108"/>
                  <a:gd name="T19" fmla="*/ 0 h 151"/>
                  <a:gd name="T20" fmla="*/ 58 w 108"/>
                  <a:gd name="T21" fmla="*/ 77 h 151"/>
                  <a:gd name="T22" fmla="*/ 19 w 108"/>
                  <a:gd name="T23" fmla="*/ 77 h 151"/>
                  <a:gd name="T24" fmla="*/ 19 w 108"/>
                  <a:gd name="T25" fmla="*/ 135 h 151"/>
                  <a:gd name="T26" fmla="*/ 58 w 108"/>
                  <a:gd name="T27" fmla="*/ 135 h 151"/>
                  <a:gd name="T28" fmla="*/ 80 w 108"/>
                  <a:gd name="T29" fmla="*/ 127 h 151"/>
                  <a:gd name="T30" fmla="*/ 88 w 108"/>
                  <a:gd name="T31" fmla="*/ 106 h 151"/>
                  <a:gd name="T32" fmla="*/ 80 w 108"/>
                  <a:gd name="T33" fmla="*/ 85 h 151"/>
                  <a:gd name="T34" fmla="*/ 58 w 108"/>
                  <a:gd name="T35" fmla="*/ 77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0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75" y="60"/>
                      <a:pt x="87" y="65"/>
                      <a:pt x="95" y="73"/>
                    </a:cubicBezTo>
                    <a:cubicBezTo>
                      <a:pt x="104" y="82"/>
                      <a:pt x="108" y="93"/>
                      <a:pt x="108" y="106"/>
                    </a:cubicBezTo>
                    <a:cubicBezTo>
                      <a:pt x="108" y="119"/>
                      <a:pt x="104" y="130"/>
                      <a:pt x="95" y="138"/>
                    </a:cubicBezTo>
                    <a:cubicBezTo>
                      <a:pt x="87" y="147"/>
                      <a:pt x="75" y="151"/>
                      <a:pt x="61" y="151"/>
                    </a:cubicBezTo>
                    <a:cubicBezTo>
                      <a:pt x="0" y="151"/>
                      <a:pt x="0" y="151"/>
                      <a:pt x="0" y="151"/>
                    </a:cubicBezTo>
                    <a:lnTo>
                      <a:pt x="0" y="0"/>
                    </a:lnTo>
                    <a:close/>
                    <a:moveTo>
                      <a:pt x="58" y="77"/>
                    </a:move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135"/>
                      <a:pt x="19" y="135"/>
                      <a:pt x="19" y="135"/>
                    </a:cubicBezTo>
                    <a:cubicBezTo>
                      <a:pt x="58" y="135"/>
                      <a:pt x="58" y="135"/>
                      <a:pt x="58" y="135"/>
                    </a:cubicBezTo>
                    <a:cubicBezTo>
                      <a:pt x="67" y="135"/>
                      <a:pt x="75" y="132"/>
                      <a:pt x="80" y="127"/>
                    </a:cubicBezTo>
                    <a:cubicBezTo>
                      <a:pt x="86" y="121"/>
                      <a:pt x="88" y="114"/>
                      <a:pt x="88" y="106"/>
                    </a:cubicBezTo>
                    <a:cubicBezTo>
                      <a:pt x="88" y="97"/>
                      <a:pt x="86" y="91"/>
                      <a:pt x="80" y="85"/>
                    </a:cubicBezTo>
                    <a:cubicBezTo>
                      <a:pt x="75" y="80"/>
                      <a:pt x="67" y="77"/>
                      <a:pt x="58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Freeform 19"/>
              <p:cNvSpPr>
                <a:spLocks/>
              </p:cNvSpPr>
              <p:nvPr/>
            </p:nvSpPr>
            <p:spPr bwMode="auto">
              <a:xfrm>
                <a:off x="5997122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1 w 154"/>
                  <a:gd name="T3" fmla="*/ 184 h 184"/>
                  <a:gd name="T4" fmla="*/ 131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1 w 154"/>
                  <a:gd name="T19" fmla="*/ 79 h 184"/>
                  <a:gd name="T20" fmla="*/ 131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1" y="184"/>
                    </a:lnTo>
                    <a:lnTo>
                      <a:pt x="131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1" y="79"/>
                    </a:lnTo>
                    <a:lnTo>
                      <a:pt x="131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Freeform 20"/>
              <p:cNvSpPr>
                <a:spLocks noEditPoints="1"/>
              </p:cNvSpPr>
              <p:nvPr/>
            </p:nvSpPr>
            <p:spPr bwMode="auto">
              <a:xfrm>
                <a:off x="6289222" y="2593068"/>
                <a:ext cx="282575" cy="292100"/>
              </a:xfrm>
              <a:custGeom>
                <a:avLst/>
                <a:gdLst>
                  <a:gd name="T0" fmla="*/ 178 w 178"/>
                  <a:gd name="T1" fmla="*/ 184 h 184"/>
                  <a:gd name="T2" fmla="*/ 151 w 178"/>
                  <a:gd name="T3" fmla="*/ 184 h 184"/>
                  <a:gd name="T4" fmla="*/ 135 w 178"/>
                  <a:gd name="T5" fmla="*/ 144 h 184"/>
                  <a:gd name="T6" fmla="*/ 42 w 178"/>
                  <a:gd name="T7" fmla="*/ 144 h 184"/>
                  <a:gd name="T8" fmla="*/ 26 w 178"/>
                  <a:gd name="T9" fmla="*/ 184 h 184"/>
                  <a:gd name="T10" fmla="*/ 0 w 178"/>
                  <a:gd name="T11" fmla="*/ 184 h 184"/>
                  <a:gd name="T12" fmla="*/ 74 w 178"/>
                  <a:gd name="T13" fmla="*/ 0 h 184"/>
                  <a:gd name="T14" fmla="*/ 103 w 178"/>
                  <a:gd name="T15" fmla="*/ 0 h 184"/>
                  <a:gd name="T16" fmla="*/ 178 w 178"/>
                  <a:gd name="T17" fmla="*/ 184 h 184"/>
                  <a:gd name="T18" fmla="*/ 127 w 178"/>
                  <a:gd name="T19" fmla="*/ 123 h 184"/>
                  <a:gd name="T20" fmla="*/ 88 w 178"/>
                  <a:gd name="T21" fmla="*/ 24 h 184"/>
                  <a:gd name="T22" fmla="*/ 49 w 178"/>
                  <a:gd name="T23" fmla="*/ 123 h 184"/>
                  <a:gd name="T24" fmla="*/ 127 w 178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184">
                    <a:moveTo>
                      <a:pt x="178" y="184"/>
                    </a:moveTo>
                    <a:lnTo>
                      <a:pt x="151" y="184"/>
                    </a:lnTo>
                    <a:lnTo>
                      <a:pt x="135" y="144"/>
                    </a:lnTo>
                    <a:lnTo>
                      <a:pt x="42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8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Freeform 21"/>
              <p:cNvSpPr>
                <a:spLocks noEditPoints="1"/>
              </p:cNvSpPr>
              <p:nvPr/>
            </p:nvSpPr>
            <p:spPr bwMode="auto">
              <a:xfrm>
                <a:off x="6603547" y="2593068"/>
                <a:ext cx="214312" cy="292100"/>
              </a:xfrm>
              <a:custGeom>
                <a:avLst/>
                <a:gdLst>
                  <a:gd name="T0" fmla="*/ 22 w 110"/>
                  <a:gd name="T1" fmla="*/ 151 h 151"/>
                  <a:gd name="T2" fmla="*/ 0 w 110"/>
                  <a:gd name="T3" fmla="*/ 151 h 151"/>
                  <a:gd name="T4" fmla="*/ 41 w 110"/>
                  <a:gd name="T5" fmla="*/ 90 h 151"/>
                  <a:gd name="T6" fmla="*/ 13 w 110"/>
                  <a:gd name="T7" fmla="*/ 77 h 151"/>
                  <a:gd name="T8" fmla="*/ 2 w 110"/>
                  <a:gd name="T9" fmla="*/ 46 h 151"/>
                  <a:gd name="T10" fmla="*/ 15 w 110"/>
                  <a:gd name="T11" fmla="*/ 13 h 151"/>
                  <a:gd name="T12" fmla="*/ 49 w 110"/>
                  <a:gd name="T13" fmla="*/ 0 h 151"/>
                  <a:gd name="T14" fmla="*/ 110 w 110"/>
                  <a:gd name="T15" fmla="*/ 0 h 151"/>
                  <a:gd name="T16" fmla="*/ 110 w 110"/>
                  <a:gd name="T17" fmla="*/ 151 h 151"/>
                  <a:gd name="T18" fmla="*/ 91 w 110"/>
                  <a:gd name="T19" fmla="*/ 151 h 151"/>
                  <a:gd name="T20" fmla="*/ 91 w 110"/>
                  <a:gd name="T21" fmla="*/ 91 h 151"/>
                  <a:gd name="T22" fmla="*/ 61 w 110"/>
                  <a:gd name="T23" fmla="*/ 91 h 151"/>
                  <a:gd name="T24" fmla="*/ 22 w 110"/>
                  <a:gd name="T25" fmla="*/ 151 h 151"/>
                  <a:gd name="T26" fmla="*/ 51 w 110"/>
                  <a:gd name="T27" fmla="*/ 75 h 151"/>
                  <a:gd name="T28" fmla="*/ 91 w 110"/>
                  <a:gd name="T29" fmla="*/ 75 h 151"/>
                  <a:gd name="T30" fmla="*/ 91 w 110"/>
                  <a:gd name="T31" fmla="*/ 17 h 151"/>
                  <a:gd name="T32" fmla="*/ 51 w 110"/>
                  <a:gd name="T33" fmla="*/ 17 h 151"/>
                  <a:gd name="T34" fmla="*/ 29 w 110"/>
                  <a:gd name="T35" fmla="*/ 25 h 151"/>
                  <a:gd name="T36" fmla="*/ 21 w 110"/>
                  <a:gd name="T37" fmla="*/ 46 h 151"/>
                  <a:gd name="T38" fmla="*/ 30 w 110"/>
                  <a:gd name="T39" fmla="*/ 67 h 151"/>
                  <a:gd name="T40" fmla="*/ 51 w 110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0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30" y="89"/>
                      <a:pt x="21" y="85"/>
                      <a:pt x="13" y="77"/>
                    </a:cubicBezTo>
                    <a:cubicBezTo>
                      <a:pt x="5" y="69"/>
                      <a:pt x="2" y="59"/>
                      <a:pt x="2" y="46"/>
                    </a:cubicBezTo>
                    <a:cubicBezTo>
                      <a:pt x="2" y="32"/>
                      <a:pt x="6" y="21"/>
                      <a:pt x="15" y="13"/>
                    </a:cubicBezTo>
                    <a:cubicBezTo>
                      <a:pt x="24" y="4"/>
                      <a:pt x="35" y="0"/>
                      <a:pt x="4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10" y="151"/>
                      <a:pt x="110" y="151"/>
                      <a:pt x="110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1" y="91"/>
                      <a:pt x="61" y="91"/>
                      <a:pt x="61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4" y="31"/>
                      <a:pt x="21" y="37"/>
                      <a:pt x="21" y="46"/>
                    </a:cubicBezTo>
                    <a:cubicBezTo>
                      <a:pt x="21" y="54"/>
                      <a:pt x="24" y="61"/>
                      <a:pt x="30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Freeform 22"/>
              <p:cNvSpPr>
                <a:spLocks/>
              </p:cNvSpPr>
              <p:nvPr/>
            </p:nvSpPr>
            <p:spPr bwMode="auto">
              <a:xfrm>
                <a:off x="7016297" y="2593068"/>
                <a:ext cx="223837" cy="292100"/>
              </a:xfrm>
              <a:custGeom>
                <a:avLst/>
                <a:gdLst>
                  <a:gd name="T0" fmla="*/ 141 w 141"/>
                  <a:gd name="T1" fmla="*/ 184 h 184"/>
                  <a:gd name="T2" fmla="*/ 113 w 141"/>
                  <a:gd name="T3" fmla="*/ 184 h 184"/>
                  <a:gd name="T4" fmla="*/ 42 w 141"/>
                  <a:gd name="T5" fmla="*/ 101 h 184"/>
                  <a:gd name="T6" fmla="*/ 24 w 141"/>
                  <a:gd name="T7" fmla="*/ 123 h 184"/>
                  <a:gd name="T8" fmla="*/ 24 w 141"/>
                  <a:gd name="T9" fmla="*/ 184 h 184"/>
                  <a:gd name="T10" fmla="*/ 0 w 141"/>
                  <a:gd name="T11" fmla="*/ 184 h 184"/>
                  <a:gd name="T12" fmla="*/ 0 w 141"/>
                  <a:gd name="T13" fmla="*/ 0 h 184"/>
                  <a:gd name="T14" fmla="*/ 24 w 141"/>
                  <a:gd name="T15" fmla="*/ 0 h 184"/>
                  <a:gd name="T16" fmla="*/ 24 w 141"/>
                  <a:gd name="T17" fmla="*/ 95 h 184"/>
                  <a:gd name="T18" fmla="*/ 105 w 141"/>
                  <a:gd name="T19" fmla="*/ 0 h 184"/>
                  <a:gd name="T20" fmla="*/ 135 w 141"/>
                  <a:gd name="T21" fmla="*/ 0 h 184"/>
                  <a:gd name="T22" fmla="*/ 58 w 141"/>
                  <a:gd name="T23" fmla="*/ 88 h 184"/>
                  <a:gd name="T24" fmla="*/ 141 w 14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" h="184">
                    <a:moveTo>
                      <a:pt x="141" y="184"/>
                    </a:moveTo>
                    <a:lnTo>
                      <a:pt x="113" y="184"/>
                    </a:lnTo>
                    <a:lnTo>
                      <a:pt x="42" y="101"/>
                    </a:lnTo>
                    <a:lnTo>
                      <a:pt x="24" y="123"/>
                    </a:lnTo>
                    <a:lnTo>
                      <a:pt x="24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95"/>
                    </a:lnTo>
                    <a:lnTo>
                      <a:pt x="105" y="0"/>
                    </a:lnTo>
                    <a:lnTo>
                      <a:pt x="135" y="0"/>
                    </a:lnTo>
                    <a:lnTo>
                      <a:pt x="58" y="88"/>
                    </a:lnTo>
                    <a:lnTo>
                      <a:pt x="14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23"/>
              <p:cNvSpPr>
                <a:spLocks noEditPoints="1"/>
              </p:cNvSpPr>
              <p:nvPr/>
            </p:nvSpPr>
            <p:spPr bwMode="auto">
              <a:xfrm>
                <a:off x="7256010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1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5 w 150"/>
                  <a:gd name="T29" fmla="*/ 34 h 156"/>
                  <a:gd name="T30" fmla="*/ 20 w 150"/>
                  <a:gd name="T31" fmla="*/ 78 h 156"/>
                  <a:gd name="T32" fmla="*/ 35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2" y="139"/>
                      <a:pt x="105" y="134"/>
                      <a:pt x="115" y="122"/>
                    </a:cubicBezTo>
                    <a:cubicBezTo>
                      <a:pt x="126" y="110"/>
                      <a:pt x="131" y="96"/>
                      <a:pt x="131" y="78"/>
                    </a:cubicBezTo>
                    <a:cubicBezTo>
                      <a:pt x="131" y="60"/>
                      <a:pt x="126" y="45"/>
                      <a:pt x="115" y="34"/>
                    </a:cubicBezTo>
                    <a:cubicBezTo>
                      <a:pt x="105" y="22"/>
                      <a:pt x="92" y="17"/>
                      <a:pt x="75" y="17"/>
                    </a:cubicBezTo>
                    <a:cubicBezTo>
                      <a:pt x="58" y="17"/>
                      <a:pt x="45" y="22"/>
                      <a:pt x="35" y="34"/>
                    </a:cubicBezTo>
                    <a:cubicBezTo>
                      <a:pt x="25" y="45"/>
                      <a:pt x="20" y="60"/>
                      <a:pt x="20" y="78"/>
                    </a:cubicBezTo>
                    <a:cubicBezTo>
                      <a:pt x="20" y="96"/>
                      <a:pt x="25" y="110"/>
                      <a:pt x="35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Freeform 24"/>
              <p:cNvSpPr>
                <a:spLocks/>
              </p:cNvSpPr>
              <p:nvPr/>
            </p:nvSpPr>
            <p:spPr bwMode="auto">
              <a:xfrm>
                <a:off x="7614785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2 w 154"/>
                  <a:gd name="T7" fmla="*/ 100 h 184"/>
                  <a:gd name="T8" fmla="*/ 22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2 w 154"/>
                  <a:gd name="T15" fmla="*/ 0 h 184"/>
                  <a:gd name="T16" fmla="*/ 22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2" y="100"/>
                    </a:lnTo>
                    <a:lnTo>
                      <a:pt x="22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4" name="Freeform 25"/>
              <p:cNvSpPr>
                <a:spLocks noEditPoints="1"/>
              </p:cNvSpPr>
              <p:nvPr/>
            </p:nvSpPr>
            <p:spPr bwMode="auto">
              <a:xfrm>
                <a:off x="7924347" y="2593068"/>
                <a:ext cx="307975" cy="292100"/>
              </a:xfrm>
              <a:custGeom>
                <a:avLst/>
                <a:gdLst>
                  <a:gd name="T0" fmla="*/ 89 w 159"/>
                  <a:gd name="T1" fmla="*/ 151 h 151"/>
                  <a:gd name="T2" fmla="*/ 70 w 159"/>
                  <a:gd name="T3" fmla="*/ 151 h 151"/>
                  <a:gd name="T4" fmla="*/ 70 w 159"/>
                  <a:gd name="T5" fmla="*/ 137 h 151"/>
                  <a:gd name="T6" fmla="*/ 19 w 159"/>
                  <a:gd name="T7" fmla="*/ 118 h 151"/>
                  <a:gd name="T8" fmla="*/ 0 w 159"/>
                  <a:gd name="T9" fmla="*/ 76 h 151"/>
                  <a:gd name="T10" fmla="*/ 19 w 159"/>
                  <a:gd name="T11" fmla="*/ 34 h 151"/>
                  <a:gd name="T12" fmla="*/ 70 w 159"/>
                  <a:gd name="T13" fmla="*/ 16 h 151"/>
                  <a:gd name="T14" fmla="*/ 70 w 159"/>
                  <a:gd name="T15" fmla="*/ 0 h 151"/>
                  <a:gd name="T16" fmla="*/ 89 w 159"/>
                  <a:gd name="T17" fmla="*/ 0 h 151"/>
                  <a:gd name="T18" fmla="*/ 89 w 159"/>
                  <a:gd name="T19" fmla="*/ 16 h 151"/>
                  <a:gd name="T20" fmla="*/ 140 w 159"/>
                  <a:gd name="T21" fmla="*/ 34 h 151"/>
                  <a:gd name="T22" fmla="*/ 159 w 159"/>
                  <a:gd name="T23" fmla="*/ 76 h 151"/>
                  <a:gd name="T24" fmla="*/ 140 w 159"/>
                  <a:gd name="T25" fmla="*/ 118 h 151"/>
                  <a:gd name="T26" fmla="*/ 89 w 159"/>
                  <a:gd name="T27" fmla="*/ 137 h 151"/>
                  <a:gd name="T28" fmla="*/ 89 w 159"/>
                  <a:gd name="T29" fmla="*/ 151 h 151"/>
                  <a:gd name="T30" fmla="*/ 33 w 159"/>
                  <a:gd name="T31" fmla="*/ 46 h 151"/>
                  <a:gd name="T32" fmla="*/ 19 w 159"/>
                  <a:gd name="T33" fmla="*/ 76 h 151"/>
                  <a:gd name="T34" fmla="*/ 33 w 159"/>
                  <a:gd name="T35" fmla="*/ 106 h 151"/>
                  <a:gd name="T36" fmla="*/ 70 w 159"/>
                  <a:gd name="T37" fmla="*/ 120 h 151"/>
                  <a:gd name="T38" fmla="*/ 70 w 159"/>
                  <a:gd name="T39" fmla="*/ 32 h 151"/>
                  <a:gd name="T40" fmla="*/ 33 w 159"/>
                  <a:gd name="T41" fmla="*/ 46 h 151"/>
                  <a:gd name="T42" fmla="*/ 126 w 159"/>
                  <a:gd name="T43" fmla="*/ 106 h 151"/>
                  <a:gd name="T44" fmla="*/ 140 w 159"/>
                  <a:gd name="T45" fmla="*/ 76 h 151"/>
                  <a:gd name="T46" fmla="*/ 126 w 159"/>
                  <a:gd name="T47" fmla="*/ 46 h 151"/>
                  <a:gd name="T48" fmla="*/ 89 w 159"/>
                  <a:gd name="T49" fmla="*/ 32 h 151"/>
                  <a:gd name="T50" fmla="*/ 89 w 159"/>
                  <a:gd name="T51" fmla="*/ 120 h 151"/>
                  <a:gd name="T52" fmla="*/ 126 w 159"/>
                  <a:gd name="T53" fmla="*/ 10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9" h="151">
                    <a:moveTo>
                      <a:pt x="89" y="151"/>
                    </a:moveTo>
                    <a:cubicBezTo>
                      <a:pt x="70" y="151"/>
                      <a:pt x="70" y="151"/>
                      <a:pt x="70" y="151"/>
                    </a:cubicBezTo>
                    <a:cubicBezTo>
                      <a:pt x="70" y="137"/>
                      <a:pt x="70" y="137"/>
                      <a:pt x="70" y="137"/>
                    </a:cubicBezTo>
                    <a:cubicBezTo>
                      <a:pt x="48" y="135"/>
                      <a:pt x="31" y="129"/>
                      <a:pt x="19" y="118"/>
                    </a:cubicBezTo>
                    <a:cubicBezTo>
                      <a:pt x="6" y="107"/>
                      <a:pt x="0" y="93"/>
                      <a:pt x="0" y="76"/>
                    </a:cubicBezTo>
                    <a:cubicBezTo>
                      <a:pt x="0" y="59"/>
                      <a:pt x="6" y="45"/>
                      <a:pt x="19" y="34"/>
                    </a:cubicBezTo>
                    <a:cubicBezTo>
                      <a:pt x="31" y="23"/>
                      <a:pt x="48" y="17"/>
                      <a:pt x="70" y="16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9" y="16"/>
                      <a:pt x="89" y="16"/>
                      <a:pt x="89" y="16"/>
                    </a:cubicBezTo>
                    <a:cubicBezTo>
                      <a:pt x="110" y="17"/>
                      <a:pt x="128" y="23"/>
                      <a:pt x="140" y="34"/>
                    </a:cubicBezTo>
                    <a:cubicBezTo>
                      <a:pt x="153" y="45"/>
                      <a:pt x="159" y="59"/>
                      <a:pt x="159" y="76"/>
                    </a:cubicBezTo>
                    <a:cubicBezTo>
                      <a:pt x="159" y="93"/>
                      <a:pt x="153" y="107"/>
                      <a:pt x="140" y="118"/>
                    </a:cubicBezTo>
                    <a:cubicBezTo>
                      <a:pt x="128" y="129"/>
                      <a:pt x="111" y="135"/>
                      <a:pt x="89" y="137"/>
                    </a:cubicBezTo>
                    <a:lnTo>
                      <a:pt x="89" y="151"/>
                    </a:lnTo>
                    <a:close/>
                    <a:moveTo>
                      <a:pt x="33" y="46"/>
                    </a:moveTo>
                    <a:cubicBezTo>
                      <a:pt x="24" y="54"/>
                      <a:pt x="19" y="64"/>
                      <a:pt x="19" y="76"/>
                    </a:cubicBezTo>
                    <a:cubicBezTo>
                      <a:pt x="19" y="88"/>
                      <a:pt x="24" y="98"/>
                      <a:pt x="33" y="106"/>
                    </a:cubicBezTo>
                    <a:cubicBezTo>
                      <a:pt x="42" y="114"/>
                      <a:pt x="54" y="118"/>
                      <a:pt x="70" y="120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54" y="34"/>
                      <a:pt x="42" y="38"/>
                      <a:pt x="33" y="46"/>
                    </a:cubicBezTo>
                    <a:close/>
                    <a:moveTo>
                      <a:pt x="126" y="106"/>
                    </a:moveTo>
                    <a:cubicBezTo>
                      <a:pt x="135" y="98"/>
                      <a:pt x="140" y="88"/>
                      <a:pt x="140" y="76"/>
                    </a:cubicBezTo>
                    <a:cubicBezTo>
                      <a:pt x="140" y="64"/>
                      <a:pt x="135" y="54"/>
                      <a:pt x="126" y="46"/>
                    </a:cubicBezTo>
                    <a:cubicBezTo>
                      <a:pt x="117" y="38"/>
                      <a:pt x="105" y="34"/>
                      <a:pt x="89" y="32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105" y="118"/>
                      <a:pt x="117" y="114"/>
                      <a:pt x="126" y="10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Freeform 26"/>
              <p:cNvSpPr>
                <a:spLocks/>
              </p:cNvSpPr>
              <p:nvPr/>
            </p:nvSpPr>
            <p:spPr bwMode="auto">
              <a:xfrm>
                <a:off x="830058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2 w 121"/>
                  <a:gd name="T11" fmla="*/ 21 h 184"/>
                  <a:gd name="T12" fmla="*/ 22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2 w 121"/>
                  <a:gd name="T19" fmla="*/ 101 h 184"/>
                  <a:gd name="T20" fmla="*/ 22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2" y="21"/>
                    </a:lnTo>
                    <a:lnTo>
                      <a:pt x="22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2" y="101"/>
                    </a:lnTo>
                    <a:lnTo>
                      <a:pt x="22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Freeform 27"/>
              <p:cNvSpPr>
                <a:spLocks noEditPoints="1"/>
              </p:cNvSpPr>
              <p:nvPr/>
            </p:nvSpPr>
            <p:spPr bwMode="auto">
              <a:xfrm>
                <a:off x="8559347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6 w 108"/>
                  <a:gd name="T9" fmla="*/ 13 h 151"/>
                  <a:gd name="T10" fmla="*/ 108 w 108"/>
                  <a:gd name="T11" fmla="*/ 46 h 151"/>
                  <a:gd name="T12" fmla="*/ 96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1 w 108"/>
                  <a:gd name="T23" fmla="*/ 67 h 151"/>
                  <a:gd name="T24" fmla="*/ 89 w 108"/>
                  <a:gd name="T25" fmla="*/ 46 h 151"/>
                  <a:gd name="T26" fmla="*/ 81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6" y="0"/>
                      <a:pt x="87" y="5"/>
                      <a:pt x="96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6" y="78"/>
                    </a:cubicBezTo>
                    <a:cubicBezTo>
                      <a:pt x="87" y="87"/>
                      <a:pt x="76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8" y="75"/>
                      <a:pt x="75" y="72"/>
                      <a:pt x="81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1" y="25"/>
                    </a:cubicBezTo>
                    <a:cubicBezTo>
                      <a:pt x="75" y="20"/>
                      <a:pt x="68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" name="Freeform 28"/>
              <p:cNvSpPr>
                <a:spLocks/>
              </p:cNvSpPr>
              <p:nvPr/>
            </p:nvSpPr>
            <p:spPr bwMode="auto">
              <a:xfrm>
                <a:off x="8826047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20 w 121"/>
                  <a:gd name="T15" fmla="*/ 80 h 184"/>
                  <a:gd name="T16" fmla="*/ 120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20" y="80"/>
                    </a:lnTo>
                    <a:lnTo>
                      <a:pt x="120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Freeform 29"/>
              <p:cNvSpPr>
                <a:spLocks/>
              </p:cNvSpPr>
              <p:nvPr/>
            </p:nvSpPr>
            <p:spPr bwMode="auto">
              <a:xfrm>
                <a:off x="9086397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9" name="Freeform 30"/>
              <p:cNvSpPr>
                <a:spLocks/>
              </p:cNvSpPr>
              <p:nvPr/>
            </p:nvSpPr>
            <p:spPr bwMode="auto">
              <a:xfrm>
                <a:off x="9410247" y="2593068"/>
                <a:ext cx="269875" cy="347663"/>
              </a:xfrm>
              <a:custGeom>
                <a:avLst/>
                <a:gdLst>
                  <a:gd name="T0" fmla="*/ 148 w 170"/>
                  <a:gd name="T1" fmla="*/ 219 h 219"/>
                  <a:gd name="T2" fmla="*/ 148 w 170"/>
                  <a:gd name="T3" fmla="*/ 184 h 219"/>
                  <a:gd name="T4" fmla="*/ 0 w 170"/>
                  <a:gd name="T5" fmla="*/ 184 h 219"/>
                  <a:gd name="T6" fmla="*/ 0 w 170"/>
                  <a:gd name="T7" fmla="*/ 0 h 219"/>
                  <a:gd name="T8" fmla="*/ 22 w 170"/>
                  <a:gd name="T9" fmla="*/ 0 h 219"/>
                  <a:gd name="T10" fmla="*/ 22 w 170"/>
                  <a:gd name="T11" fmla="*/ 165 h 219"/>
                  <a:gd name="T12" fmla="*/ 130 w 170"/>
                  <a:gd name="T13" fmla="*/ 165 h 219"/>
                  <a:gd name="T14" fmla="*/ 130 w 170"/>
                  <a:gd name="T15" fmla="*/ 0 h 219"/>
                  <a:gd name="T16" fmla="*/ 154 w 170"/>
                  <a:gd name="T17" fmla="*/ 0 h 219"/>
                  <a:gd name="T18" fmla="*/ 154 w 170"/>
                  <a:gd name="T19" fmla="*/ 165 h 219"/>
                  <a:gd name="T20" fmla="*/ 170 w 170"/>
                  <a:gd name="T21" fmla="*/ 165 h 219"/>
                  <a:gd name="T22" fmla="*/ 170 w 170"/>
                  <a:gd name="T23" fmla="*/ 219 h 219"/>
                  <a:gd name="T24" fmla="*/ 148 w 170"/>
                  <a:gd name="T25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0" h="219">
                    <a:moveTo>
                      <a:pt x="148" y="219"/>
                    </a:moveTo>
                    <a:lnTo>
                      <a:pt x="148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65"/>
                    </a:lnTo>
                    <a:lnTo>
                      <a:pt x="130" y="165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65"/>
                    </a:lnTo>
                    <a:lnTo>
                      <a:pt x="170" y="165"/>
                    </a:lnTo>
                    <a:lnTo>
                      <a:pt x="170" y="219"/>
                    </a:lnTo>
                    <a:lnTo>
                      <a:pt x="148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Freeform 31"/>
              <p:cNvSpPr>
                <a:spLocks/>
              </p:cNvSpPr>
              <p:nvPr/>
            </p:nvSpPr>
            <p:spPr bwMode="auto">
              <a:xfrm>
                <a:off x="9735685" y="2593068"/>
                <a:ext cx="242887" cy="292100"/>
              </a:xfrm>
              <a:custGeom>
                <a:avLst/>
                <a:gdLst>
                  <a:gd name="T0" fmla="*/ 22 w 153"/>
                  <a:gd name="T1" fmla="*/ 184 h 184"/>
                  <a:gd name="T2" fmla="*/ 0 w 153"/>
                  <a:gd name="T3" fmla="*/ 184 h 184"/>
                  <a:gd name="T4" fmla="*/ 0 w 153"/>
                  <a:gd name="T5" fmla="*/ 0 h 184"/>
                  <a:gd name="T6" fmla="*/ 23 w 153"/>
                  <a:gd name="T7" fmla="*/ 0 h 184"/>
                  <a:gd name="T8" fmla="*/ 23 w 153"/>
                  <a:gd name="T9" fmla="*/ 144 h 184"/>
                  <a:gd name="T10" fmla="*/ 129 w 153"/>
                  <a:gd name="T11" fmla="*/ 0 h 184"/>
                  <a:gd name="T12" fmla="*/ 153 w 153"/>
                  <a:gd name="T13" fmla="*/ 0 h 184"/>
                  <a:gd name="T14" fmla="*/ 153 w 153"/>
                  <a:gd name="T15" fmla="*/ 184 h 184"/>
                  <a:gd name="T16" fmla="*/ 131 w 153"/>
                  <a:gd name="T17" fmla="*/ 184 h 184"/>
                  <a:gd name="T18" fmla="*/ 131 w 153"/>
                  <a:gd name="T19" fmla="*/ 38 h 184"/>
                  <a:gd name="T20" fmla="*/ 22 w 153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3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144"/>
                    </a:lnTo>
                    <a:lnTo>
                      <a:pt x="129" y="0"/>
                    </a:lnTo>
                    <a:lnTo>
                      <a:pt x="153" y="0"/>
                    </a:lnTo>
                    <a:lnTo>
                      <a:pt x="153" y="184"/>
                    </a:lnTo>
                    <a:lnTo>
                      <a:pt x="131" y="184"/>
                    </a:lnTo>
                    <a:lnTo>
                      <a:pt x="131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Freeform 32"/>
              <p:cNvSpPr>
                <a:spLocks noEditPoints="1"/>
              </p:cNvSpPr>
              <p:nvPr/>
            </p:nvSpPr>
            <p:spPr bwMode="auto">
              <a:xfrm>
                <a:off x="10043660" y="2593068"/>
                <a:ext cx="211137" cy="292100"/>
              </a:xfrm>
              <a:custGeom>
                <a:avLst/>
                <a:gdLst>
                  <a:gd name="T0" fmla="*/ 22 w 109"/>
                  <a:gd name="T1" fmla="*/ 151 h 151"/>
                  <a:gd name="T2" fmla="*/ 0 w 109"/>
                  <a:gd name="T3" fmla="*/ 151 h 151"/>
                  <a:gd name="T4" fmla="*/ 41 w 109"/>
                  <a:gd name="T5" fmla="*/ 90 h 151"/>
                  <a:gd name="T6" fmla="*/ 13 w 109"/>
                  <a:gd name="T7" fmla="*/ 77 h 151"/>
                  <a:gd name="T8" fmla="*/ 1 w 109"/>
                  <a:gd name="T9" fmla="*/ 46 h 151"/>
                  <a:gd name="T10" fmla="*/ 14 w 109"/>
                  <a:gd name="T11" fmla="*/ 13 h 151"/>
                  <a:gd name="T12" fmla="*/ 49 w 109"/>
                  <a:gd name="T13" fmla="*/ 0 h 151"/>
                  <a:gd name="T14" fmla="*/ 109 w 109"/>
                  <a:gd name="T15" fmla="*/ 0 h 151"/>
                  <a:gd name="T16" fmla="*/ 109 w 109"/>
                  <a:gd name="T17" fmla="*/ 151 h 151"/>
                  <a:gd name="T18" fmla="*/ 91 w 109"/>
                  <a:gd name="T19" fmla="*/ 151 h 151"/>
                  <a:gd name="T20" fmla="*/ 91 w 109"/>
                  <a:gd name="T21" fmla="*/ 91 h 151"/>
                  <a:gd name="T22" fmla="*/ 60 w 109"/>
                  <a:gd name="T23" fmla="*/ 91 h 151"/>
                  <a:gd name="T24" fmla="*/ 22 w 109"/>
                  <a:gd name="T25" fmla="*/ 151 h 151"/>
                  <a:gd name="T26" fmla="*/ 51 w 109"/>
                  <a:gd name="T27" fmla="*/ 75 h 151"/>
                  <a:gd name="T28" fmla="*/ 91 w 109"/>
                  <a:gd name="T29" fmla="*/ 75 h 151"/>
                  <a:gd name="T30" fmla="*/ 91 w 109"/>
                  <a:gd name="T31" fmla="*/ 17 h 151"/>
                  <a:gd name="T32" fmla="*/ 51 w 109"/>
                  <a:gd name="T33" fmla="*/ 17 h 151"/>
                  <a:gd name="T34" fmla="*/ 29 w 109"/>
                  <a:gd name="T35" fmla="*/ 25 h 151"/>
                  <a:gd name="T36" fmla="*/ 21 w 109"/>
                  <a:gd name="T37" fmla="*/ 46 h 151"/>
                  <a:gd name="T38" fmla="*/ 29 w 109"/>
                  <a:gd name="T39" fmla="*/ 67 h 151"/>
                  <a:gd name="T40" fmla="*/ 51 w 109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9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29" y="89"/>
                      <a:pt x="20" y="85"/>
                      <a:pt x="13" y="77"/>
                    </a:cubicBezTo>
                    <a:cubicBezTo>
                      <a:pt x="5" y="69"/>
                      <a:pt x="1" y="59"/>
                      <a:pt x="1" y="46"/>
                    </a:cubicBezTo>
                    <a:cubicBezTo>
                      <a:pt x="1" y="32"/>
                      <a:pt x="6" y="21"/>
                      <a:pt x="14" y="13"/>
                    </a:cubicBezTo>
                    <a:cubicBezTo>
                      <a:pt x="23" y="4"/>
                      <a:pt x="35" y="0"/>
                      <a:pt x="49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151"/>
                      <a:pt x="109" y="151"/>
                      <a:pt x="109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0" y="91"/>
                      <a:pt x="60" y="91"/>
                      <a:pt x="60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3" y="31"/>
                      <a:pt x="21" y="37"/>
                      <a:pt x="21" y="46"/>
                    </a:cubicBezTo>
                    <a:cubicBezTo>
                      <a:pt x="21" y="54"/>
                      <a:pt x="23" y="61"/>
                      <a:pt x="29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3307898" y="3107418"/>
              <a:ext cx="6951661" cy="1546225"/>
              <a:chOff x="3307898" y="3107418"/>
              <a:chExt cx="6951661" cy="1546225"/>
            </a:xfrm>
            <a:solidFill>
              <a:srgbClr val="F7921E"/>
            </a:solidFill>
          </p:grpSpPr>
          <p:sp>
            <p:nvSpPr>
              <p:cNvPr id="28" name="Freeform 33"/>
              <p:cNvSpPr>
                <a:spLocks/>
              </p:cNvSpPr>
              <p:nvPr/>
            </p:nvSpPr>
            <p:spPr bwMode="auto">
              <a:xfrm>
                <a:off x="3338060" y="3116943"/>
                <a:ext cx="568325" cy="631825"/>
              </a:xfrm>
              <a:custGeom>
                <a:avLst/>
                <a:gdLst>
                  <a:gd name="T0" fmla="*/ 358 w 358"/>
                  <a:gd name="T1" fmla="*/ 398 h 398"/>
                  <a:gd name="T2" fmla="*/ 273 w 358"/>
                  <a:gd name="T3" fmla="*/ 398 h 398"/>
                  <a:gd name="T4" fmla="*/ 273 w 358"/>
                  <a:gd name="T5" fmla="*/ 74 h 398"/>
                  <a:gd name="T6" fmla="*/ 85 w 358"/>
                  <a:gd name="T7" fmla="*/ 74 h 398"/>
                  <a:gd name="T8" fmla="*/ 85 w 358"/>
                  <a:gd name="T9" fmla="*/ 398 h 398"/>
                  <a:gd name="T10" fmla="*/ 0 w 358"/>
                  <a:gd name="T11" fmla="*/ 398 h 398"/>
                  <a:gd name="T12" fmla="*/ 0 w 358"/>
                  <a:gd name="T13" fmla="*/ 0 h 398"/>
                  <a:gd name="T14" fmla="*/ 358 w 358"/>
                  <a:gd name="T15" fmla="*/ 0 h 398"/>
                  <a:gd name="T16" fmla="*/ 358 w 358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8" h="398">
                    <a:moveTo>
                      <a:pt x="358" y="398"/>
                    </a:moveTo>
                    <a:lnTo>
                      <a:pt x="273" y="398"/>
                    </a:lnTo>
                    <a:lnTo>
                      <a:pt x="273" y="74"/>
                    </a:lnTo>
                    <a:lnTo>
                      <a:pt x="85" y="74"/>
                    </a:lnTo>
                    <a:lnTo>
                      <a:pt x="85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358" y="0"/>
                    </a:lnTo>
                    <a:lnTo>
                      <a:pt x="358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34"/>
              <p:cNvSpPr>
                <a:spLocks noEditPoints="1"/>
              </p:cNvSpPr>
              <p:nvPr/>
            </p:nvSpPr>
            <p:spPr bwMode="auto">
              <a:xfrm>
                <a:off x="4009572" y="3107418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199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199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35"/>
              <p:cNvSpPr>
                <a:spLocks/>
              </p:cNvSpPr>
              <p:nvPr/>
            </p:nvSpPr>
            <p:spPr bwMode="auto">
              <a:xfrm>
                <a:off x="5025572" y="3116943"/>
                <a:ext cx="541337" cy="631825"/>
              </a:xfrm>
              <a:custGeom>
                <a:avLst/>
                <a:gdLst>
                  <a:gd name="T0" fmla="*/ 341 w 341"/>
                  <a:gd name="T1" fmla="*/ 398 h 398"/>
                  <a:gd name="T2" fmla="*/ 236 w 341"/>
                  <a:gd name="T3" fmla="*/ 398 h 398"/>
                  <a:gd name="T4" fmla="*/ 116 w 341"/>
                  <a:gd name="T5" fmla="*/ 239 h 398"/>
                  <a:gd name="T6" fmla="*/ 84 w 341"/>
                  <a:gd name="T7" fmla="*/ 276 h 398"/>
                  <a:gd name="T8" fmla="*/ 84 w 341"/>
                  <a:gd name="T9" fmla="*/ 398 h 398"/>
                  <a:gd name="T10" fmla="*/ 0 w 341"/>
                  <a:gd name="T11" fmla="*/ 398 h 398"/>
                  <a:gd name="T12" fmla="*/ 0 w 341"/>
                  <a:gd name="T13" fmla="*/ 0 h 398"/>
                  <a:gd name="T14" fmla="*/ 84 w 341"/>
                  <a:gd name="T15" fmla="*/ 0 h 398"/>
                  <a:gd name="T16" fmla="*/ 84 w 341"/>
                  <a:gd name="T17" fmla="*/ 178 h 398"/>
                  <a:gd name="T18" fmla="*/ 225 w 341"/>
                  <a:gd name="T19" fmla="*/ 0 h 398"/>
                  <a:gd name="T20" fmla="*/ 330 w 341"/>
                  <a:gd name="T21" fmla="*/ 0 h 398"/>
                  <a:gd name="T22" fmla="*/ 171 w 341"/>
                  <a:gd name="T23" fmla="*/ 187 h 398"/>
                  <a:gd name="T24" fmla="*/ 341 w 34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1" h="398">
                    <a:moveTo>
                      <a:pt x="341" y="398"/>
                    </a:moveTo>
                    <a:lnTo>
                      <a:pt x="236" y="398"/>
                    </a:lnTo>
                    <a:lnTo>
                      <a:pt x="116" y="239"/>
                    </a:lnTo>
                    <a:lnTo>
                      <a:pt x="84" y="276"/>
                    </a:lnTo>
                    <a:lnTo>
                      <a:pt x="84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178"/>
                    </a:lnTo>
                    <a:lnTo>
                      <a:pt x="225" y="0"/>
                    </a:lnTo>
                    <a:lnTo>
                      <a:pt x="330" y="0"/>
                    </a:lnTo>
                    <a:lnTo>
                      <a:pt x="171" y="187"/>
                    </a:lnTo>
                    <a:lnTo>
                      <a:pt x="34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36"/>
              <p:cNvSpPr>
                <a:spLocks noEditPoints="1"/>
              </p:cNvSpPr>
              <p:nvPr/>
            </p:nvSpPr>
            <p:spPr bwMode="auto">
              <a:xfrm>
                <a:off x="5570085" y="3116943"/>
                <a:ext cx="655637" cy="631825"/>
              </a:xfrm>
              <a:custGeom>
                <a:avLst/>
                <a:gdLst>
                  <a:gd name="T0" fmla="*/ 413 w 413"/>
                  <a:gd name="T1" fmla="*/ 398 h 398"/>
                  <a:gd name="T2" fmla="*/ 317 w 413"/>
                  <a:gd name="T3" fmla="*/ 398 h 398"/>
                  <a:gd name="T4" fmla="*/ 292 w 413"/>
                  <a:gd name="T5" fmla="*/ 331 h 398"/>
                  <a:gd name="T6" fmla="*/ 121 w 413"/>
                  <a:gd name="T7" fmla="*/ 331 h 398"/>
                  <a:gd name="T8" fmla="*/ 97 w 413"/>
                  <a:gd name="T9" fmla="*/ 398 h 398"/>
                  <a:gd name="T10" fmla="*/ 0 w 413"/>
                  <a:gd name="T11" fmla="*/ 398 h 398"/>
                  <a:gd name="T12" fmla="*/ 154 w 413"/>
                  <a:gd name="T13" fmla="*/ 0 h 398"/>
                  <a:gd name="T14" fmla="*/ 260 w 413"/>
                  <a:gd name="T15" fmla="*/ 0 h 398"/>
                  <a:gd name="T16" fmla="*/ 413 w 413"/>
                  <a:gd name="T17" fmla="*/ 398 h 398"/>
                  <a:gd name="T18" fmla="*/ 269 w 413"/>
                  <a:gd name="T19" fmla="*/ 257 h 398"/>
                  <a:gd name="T20" fmla="*/ 207 w 413"/>
                  <a:gd name="T21" fmla="*/ 85 h 398"/>
                  <a:gd name="T22" fmla="*/ 144 w 413"/>
                  <a:gd name="T23" fmla="*/ 257 h 398"/>
                  <a:gd name="T24" fmla="*/ 269 w 413"/>
                  <a:gd name="T25" fmla="*/ 257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8">
                    <a:moveTo>
                      <a:pt x="413" y="398"/>
                    </a:moveTo>
                    <a:lnTo>
                      <a:pt x="317" y="398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8"/>
                    </a:lnTo>
                    <a:lnTo>
                      <a:pt x="0" y="398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8"/>
                    </a:lnTo>
                    <a:close/>
                    <a:moveTo>
                      <a:pt x="269" y="257"/>
                    </a:moveTo>
                    <a:lnTo>
                      <a:pt x="207" y="85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37"/>
              <p:cNvSpPr>
                <a:spLocks/>
              </p:cNvSpPr>
              <p:nvPr/>
            </p:nvSpPr>
            <p:spPr bwMode="auto">
              <a:xfrm>
                <a:off x="6217785" y="3116943"/>
                <a:ext cx="504825" cy="631825"/>
              </a:xfrm>
              <a:custGeom>
                <a:avLst/>
                <a:gdLst>
                  <a:gd name="T0" fmla="*/ 69 w 260"/>
                  <a:gd name="T1" fmla="*/ 0 h 326"/>
                  <a:gd name="T2" fmla="*/ 69 w 260"/>
                  <a:gd name="T3" fmla="*/ 92 h 326"/>
                  <a:gd name="T4" fmla="*/ 129 w 260"/>
                  <a:gd name="T5" fmla="*/ 151 h 326"/>
                  <a:gd name="T6" fmla="*/ 191 w 260"/>
                  <a:gd name="T7" fmla="*/ 140 h 326"/>
                  <a:gd name="T8" fmla="*/ 191 w 260"/>
                  <a:gd name="T9" fmla="*/ 0 h 326"/>
                  <a:gd name="T10" fmla="*/ 260 w 260"/>
                  <a:gd name="T11" fmla="*/ 0 h 326"/>
                  <a:gd name="T12" fmla="*/ 260 w 260"/>
                  <a:gd name="T13" fmla="*/ 326 h 326"/>
                  <a:gd name="T14" fmla="*/ 191 w 260"/>
                  <a:gd name="T15" fmla="*/ 326 h 326"/>
                  <a:gd name="T16" fmla="*/ 191 w 260"/>
                  <a:gd name="T17" fmla="*/ 201 h 326"/>
                  <a:gd name="T18" fmla="*/ 121 w 260"/>
                  <a:gd name="T19" fmla="*/ 212 h 326"/>
                  <a:gd name="T20" fmla="*/ 30 w 260"/>
                  <a:gd name="T21" fmla="*/ 180 h 326"/>
                  <a:gd name="T22" fmla="*/ 0 w 260"/>
                  <a:gd name="T23" fmla="*/ 92 h 326"/>
                  <a:gd name="T24" fmla="*/ 0 w 260"/>
                  <a:gd name="T25" fmla="*/ 0 h 326"/>
                  <a:gd name="T26" fmla="*/ 69 w 260"/>
                  <a:gd name="T27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" h="326">
                    <a:moveTo>
                      <a:pt x="69" y="0"/>
                    </a:move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31"/>
                      <a:pt x="89" y="151"/>
                      <a:pt x="129" y="151"/>
                    </a:cubicBezTo>
                    <a:cubicBezTo>
                      <a:pt x="152" y="151"/>
                      <a:pt x="173" y="147"/>
                      <a:pt x="191" y="14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260" y="0"/>
                      <a:pt x="260" y="0"/>
                      <a:pt x="260" y="0"/>
                    </a:cubicBezTo>
                    <a:cubicBezTo>
                      <a:pt x="260" y="326"/>
                      <a:pt x="260" y="326"/>
                      <a:pt x="260" y="326"/>
                    </a:cubicBezTo>
                    <a:cubicBezTo>
                      <a:pt x="191" y="326"/>
                      <a:pt x="191" y="326"/>
                      <a:pt x="191" y="326"/>
                    </a:cubicBezTo>
                    <a:cubicBezTo>
                      <a:pt x="191" y="201"/>
                      <a:pt x="191" y="201"/>
                      <a:pt x="191" y="201"/>
                    </a:cubicBezTo>
                    <a:cubicBezTo>
                      <a:pt x="167" y="208"/>
                      <a:pt x="144" y="212"/>
                      <a:pt x="121" y="212"/>
                    </a:cubicBezTo>
                    <a:cubicBezTo>
                      <a:pt x="80" y="212"/>
                      <a:pt x="50" y="201"/>
                      <a:pt x="30" y="180"/>
                    </a:cubicBezTo>
                    <a:cubicBezTo>
                      <a:pt x="10" y="158"/>
                      <a:pt x="0" y="129"/>
                      <a:pt x="0" y="9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38"/>
              <p:cNvSpPr>
                <a:spLocks/>
              </p:cNvSpPr>
              <p:nvPr/>
            </p:nvSpPr>
            <p:spPr bwMode="auto">
              <a:xfrm>
                <a:off x="6857547" y="3116943"/>
                <a:ext cx="446087" cy="631825"/>
              </a:xfrm>
              <a:custGeom>
                <a:avLst/>
                <a:gdLst>
                  <a:gd name="T0" fmla="*/ 281 w 281"/>
                  <a:gd name="T1" fmla="*/ 398 h 398"/>
                  <a:gd name="T2" fmla="*/ 0 w 281"/>
                  <a:gd name="T3" fmla="*/ 398 h 398"/>
                  <a:gd name="T4" fmla="*/ 0 w 281"/>
                  <a:gd name="T5" fmla="*/ 0 h 398"/>
                  <a:gd name="T6" fmla="*/ 281 w 281"/>
                  <a:gd name="T7" fmla="*/ 0 h 398"/>
                  <a:gd name="T8" fmla="*/ 281 w 281"/>
                  <a:gd name="T9" fmla="*/ 74 h 398"/>
                  <a:gd name="T10" fmla="*/ 85 w 281"/>
                  <a:gd name="T11" fmla="*/ 74 h 398"/>
                  <a:gd name="T12" fmla="*/ 85 w 281"/>
                  <a:gd name="T13" fmla="*/ 159 h 398"/>
                  <a:gd name="T14" fmla="*/ 278 w 281"/>
                  <a:gd name="T15" fmla="*/ 159 h 398"/>
                  <a:gd name="T16" fmla="*/ 278 w 281"/>
                  <a:gd name="T17" fmla="*/ 233 h 398"/>
                  <a:gd name="T18" fmla="*/ 85 w 281"/>
                  <a:gd name="T19" fmla="*/ 233 h 398"/>
                  <a:gd name="T20" fmla="*/ 85 w 281"/>
                  <a:gd name="T21" fmla="*/ 324 h 398"/>
                  <a:gd name="T22" fmla="*/ 281 w 281"/>
                  <a:gd name="T23" fmla="*/ 324 h 398"/>
                  <a:gd name="T24" fmla="*/ 281 w 28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1" h="398">
                    <a:moveTo>
                      <a:pt x="281" y="398"/>
                    </a:moveTo>
                    <a:lnTo>
                      <a:pt x="0" y="398"/>
                    </a:lnTo>
                    <a:lnTo>
                      <a:pt x="0" y="0"/>
                    </a:lnTo>
                    <a:lnTo>
                      <a:pt x="281" y="0"/>
                    </a:lnTo>
                    <a:lnTo>
                      <a:pt x="281" y="74"/>
                    </a:lnTo>
                    <a:lnTo>
                      <a:pt x="85" y="74"/>
                    </a:lnTo>
                    <a:lnTo>
                      <a:pt x="85" y="159"/>
                    </a:lnTo>
                    <a:lnTo>
                      <a:pt x="278" y="159"/>
                    </a:lnTo>
                    <a:lnTo>
                      <a:pt x="278" y="233"/>
                    </a:lnTo>
                    <a:lnTo>
                      <a:pt x="85" y="233"/>
                    </a:lnTo>
                    <a:lnTo>
                      <a:pt x="85" y="324"/>
                    </a:lnTo>
                    <a:lnTo>
                      <a:pt x="281" y="324"/>
                    </a:lnTo>
                    <a:lnTo>
                      <a:pt x="28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39"/>
              <p:cNvSpPr>
                <a:spLocks/>
              </p:cNvSpPr>
              <p:nvPr/>
            </p:nvSpPr>
            <p:spPr bwMode="auto">
              <a:xfrm>
                <a:off x="7389360" y="3107418"/>
                <a:ext cx="598487" cy="654050"/>
              </a:xfrm>
              <a:custGeom>
                <a:avLst/>
                <a:gdLst>
                  <a:gd name="T0" fmla="*/ 173 w 309"/>
                  <a:gd name="T1" fmla="*/ 337 h 337"/>
                  <a:gd name="T2" fmla="*/ 49 w 309"/>
                  <a:gd name="T3" fmla="*/ 290 h 337"/>
                  <a:gd name="T4" fmla="*/ 0 w 309"/>
                  <a:gd name="T5" fmla="*/ 168 h 337"/>
                  <a:gd name="T6" fmla="*/ 49 w 309"/>
                  <a:gd name="T7" fmla="*/ 47 h 337"/>
                  <a:gd name="T8" fmla="*/ 173 w 309"/>
                  <a:gd name="T9" fmla="*/ 0 h 337"/>
                  <a:gd name="T10" fmla="*/ 309 w 309"/>
                  <a:gd name="T11" fmla="*/ 79 h 337"/>
                  <a:gd name="T12" fmla="*/ 250 w 309"/>
                  <a:gd name="T13" fmla="*/ 109 h 337"/>
                  <a:gd name="T14" fmla="*/ 218 w 309"/>
                  <a:gd name="T15" fmla="*/ 75 h 337"/>
                  <a:gd name="T16" fmla="*/ 173 w 309"/>
                  <a:gd name="T17" fmla="*/ 61 h 337"/>
                  <a:gd name="T18" fmla="*/ 100 w 309"/>
                  <a:gd name="T19" fmla="*/ 92 h 337"/>
                  <a:gd name="T20" fmla="*/ 71 w 309"/>
                  <a:gd name="T21" fmla="*/ 168 h 337"/>
                  <a:gd name="T22" fmla="*/ 100 w 309"/>
                  <a:gd name="T23" fmla="*/ 245 h 337"/>
                  <a:gd name="T24" fmla="*/ 173 w 309"/>
                  <a:gd name="T25" fmla="*/ 275 h 337"/>
                  <a:gd name="T26" fmla="*/ 218 w 309"/>
                  <a:gd name="T27" fmla="*/ 262 h 337"/>
                  <a:gd name="T28" fmla="*/ 250 w 309"/>
                  <a:gd name="T29" fmla="*/ 228 h 337"/>
                  <a:gd name="T30" fmla="*/ 309 w 309"/>
                  <a:gd name="T31" fmla="*/ 257 h 337"/>
                  <a:gd name="T32" fmla="*/ 173 w 309"/>
                  <a:gd name="T33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9" h="337">
                    <a:moveTo>
                      <a:pt x="173" y="337"/>
                    </a:moveTo>
                    <a:cubicBezTo>
                      <a:pt x="124" y="337"/>
                      <a:pt x="82" y="321"/>
                      <a:pt x="49" y="290"/>
                    </a:cubicBezTo>
                    <a:cubicBezTo>
                      <a:pt x="16" y="258"/>
                      <a:pt x="0" y="218"/>
                      <a:pt x="0" y="168"/>
                    </a:cubicBezTo>
                    <a:cubicBezTo>
                      <a:pt x="0" y="119"/>
                      <a:pt x="16" y="78"/>
                      <a:pt x="49" y="47"/>
                    </a:cubicBezTo>
                    <a:cubicBezTo>
                      <a:pt x="82" y="16"/>
                      <a:pt x="124" y="0"/>
                      <a:pt x="173" y="0"/>
                    </a:cubicBezTo>
                    <a:cubicBezTo>
                      <a:pt x="234" y="0"/>
                      <a:pt x="279" y="26"/>
                      <a:pt x="309" y="79"/>
                    </a:cubicBezTo>
                    <a:cubicBezTo>
                      <a:pt x="250" y="109"/>
                      <a:pt x="250" y="109"/>
                      <a:pt x="250" y="109"/>
                    </a:cubicBezTo>
                    <a:cubicBezTo>
                      <a:pt x="243" y="95"/>
                      <a:pt x="232" y="84"/>
                      <a:pt x="218" y="75"/>
                    </a:cubicBezTo>
                    <a:cubicBezTo>
                      <a:pt x="204" y="66"/>
                      <a:pt x="189" y="61"/>
                      <a:pt x="173" y="61"/>
                    </a:cubicBezTo>
                    <a:cubicBezTo>
                      <a:pt x="143" y="61"/>
                      <a:pt x="119" y="72"/>
                      <a:pt x="100" y="92"/>
                    </a:cubicBezTo>
                    <a:cubicBezTo>
                      <a:pt x="81" y="112"/>
                      <a:pt x="71" y="137"/>
                      <a:pt x="71" y="168"/>
                    </a:cubicBezTo>
                    <a:cubicBezTo>
                      <a:pt x="71" y="199"/>
                      <a:pt x="81" y="225"/>
                      <a:pt x="100" y="245"/>
                    </a:cubicBezTo>
                    <a:cubicBezTo>
                      <a:pt x="119" y="265"/>
                      <a:pt x="143" y="275"/>
                      <a:pt x="173" y="275"/>
                    </a:cubicBezTo>
                    <a:cubicBezTo>
                      <a:pt x="189" y="275"/>
                      <a:pt x="204" y="271"/>
                      <a:pt x="218" y="262"/>
                    </a:cubicBezTo>
                    <a:cubicBezTo>
                      <a:pt x="232" y="253"/>
                      <a:pt x="243" y="242"/>
                      <a:pt x="250" y="228"/>
                    </a:cubicBezTo>
                    <a:cubicBezTo>
                      <a:pt x="309" y="257"/>
                      <a:pt x="309" y="257"/>
                      <a:pt x="309" y="257"/>
                    </a:cubicBezTo>
                    <a:cubicBezTo>
                      <a:pt x="278" y="310"/>
                      <a:pt x="233" y="337"/>
                      <a:pt x="173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8040235" y="3116943"/>
                <a:ext cx="503237" cy="631825"/>
              </a:xfrm>
              <a:custGeom>
                <a:avLst/>
                <a:gdLst>
                  <a:gd name="T0" fmla="*/ 202 w 317"/>
                  <a:gd name="T1" fmla="*/ 398 h 398"/>
                  <a:gd name="T2" fmla="*/ 116 w 317"/>
                  <a:gd name="T3" fmla="*/ 398 h 398"/>
                  <a:gd name="T4" fmla="*/ 116 w 317"/>
                  <a:gd name="T5" fmla="*/ 74 h 398"/>
                  <a:gd name="T6" fmla="*/ 0 w 317"/>
                  <a:gd name="T7" fmla="*/ 74 h 398"/>
                  <a:gd name="T8" fmla="*/ 0 w 317"/>
                  <a:gd name="T9" fmla="*/ 0 h 398"/>
                  <a:gd name="T10" fmla="*/ 317 w 317"/>
                  <a:gd name="T11" fmla="*/ 0 h 398"/>
                  <a:gd name="T12" fmla="*/ 317 w 317"/>
                  <a:gd name="T13" fmla="*/ 74 h 398"/>
                  <a:gd name="T14" fmla="*/ 202 w 317"/>
                  <a:gd name="T15" fmla="*/ 74 h 398"/>
                  <a:gd name="T16" fmla="*/ 202 w 317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7" h="398">
                    <a:moveTo>
                      <a:pt x="202" y="398"/>
                    </a:moveTo>
                    <a:lnTo>
                      <a:pt x="116" y="398"/>
                    </a:lnTo>
                    <a:lnTo>
                      <a:pt x="116" y="74"/>
                    </a:lnTo>
                    <a:lnTo>
                      <a:pt x="0" y="74"/>
                    </a:lnTo>
                    <a:lnTo>
                      <a:pt x="0" y="0"/>
                    </a:lnTo>
                    <a:lnTo>
                      <a:pt x="317" y="0"/>
                    </a:lnTo>
                    <a:lnTo>
                      <a:pt x="317" y="74"/>
                    </a:lnTo>
                    <a:lnTo>
                      <a:pt x="202" y="74"/>
                    </a:lnTo>
                    <a:lnTo>
                      <a:pt x="202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41"/>
              <p:cNvSpPr>
                <a:spLocks noEditPoints="1"/>
              </p:cNvSpPr>
              <p:nvPr/>
            </p:nvSpPr>
            <p:spPr bwMode="auto">
              <a:xfrm>
                <a:off x="8640310" y="3116943"/>
                <a:ext cx="525462" cy="631825"/>
              </a:xfrm>
              <a:custGeom>
                <a:avLst/>
                <a:gdLst>
                  <a:gd name="T0" fmla="*/ 177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7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4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7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7" y="41"/>
                      <a:pt x="265" y="60"/>
                      <a:pt x="265" y="83"/>
                    </a:cubicBezTo>
                    <a:cubicBezTo>
                      <a:pt x="265" y="103"/>
                      <a:pt x="260" y="120"/>
                      <a:pt x="249" y="133"/>
                    </a:cubicBezTo>
                    <a:cubicBezTo>
                      <a:pt x="238" y="146"/>
                      <a:pt x="225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7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1" y="114"/>
                      <a:pt x="194" y="106"/>
                      <a:pt x="194" y="95"/>
                    </a:cubicBezTo>
                    <a:cubicBezTo>
                      <a:pt x="194" y="85"/>
                      <a:pt x="191" y="77"/>
                      <a:pt x="184" y="70"/>
                    </a:cubicBezTo>
                    <a:cubicBezTo>
                      <a:pt x="177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2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2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9210222" y="3116943"/>
                <a:ext cx="619125" cy="644525"/>
              </a:xfrm>
              <a:custGeom>
                <a:avLst/>
                <a:gdLst>
                  <a:gd name="T0" fmla="*/ 78 w 319"/>
                  <a:gd name="T1" fmla="*/ 332 h 332"/>
                  <a:gd name="T2" fmla="*/ 36 w 319"/>
                  <a:gd name="T3" fmla="*/ 325 h 332"/>
                  <a:gd name="T4" fmla="*/ 5 w 319"/>
                  <a:gd name="T5" fmla="*/ 308 h 332"/>
                  <a:gd name="T6" fmla="*/ 31 w 319"/>
                  <a:gd name="T7" fmla="*/ 253 h 332"/>
                  <a:gd name="T8" fmla="*/ 73 w 319"/>
                  <a:gd name="T9" fmla="*/ 270 h 332"/>
                  <a:gd name="T10" fmla="*/ 101 w 319"/>
                  <a:gd name="T11" fmla="*/ 263 h 332"/>
                  <a:gd name="T12" fmla="*/ 120 w 319"/>
                  <a:gd name="T13" fmla="*/ 237 h 332"/>
                  <a:gd name="T14" fmla="*/ 0 w 319"/>
                  <a:gd name="T15" fmla="*/ 0 h 332"/>
                  <a:gd name="T16" fmla="*/ 79 w 319"/>
                  <a:gd name="T17" fmla="*/ 0 h 332"/>
                  <a:gd name="T18" fmla="*/ 159 w 319"/>
                  <a:gd name="T19" fmla="*/ 173 h 332"/>
                  <a:gd name="T20" fmla="*/ 240 w 319"/>
                  <a:gd name="T21" fmla="*/ 0 h 332"/>
                  <a:gd name="T22" fmla="*/ 319 w 319"/>
                  <a:gd name="T23" fmla="*/ 0 h 332"/>
                  <a:gd name="T24" fmla="*/ 185 w 319"/>
                  <a:gd name="T25" fmla="*/ 263 h 332"/>
                  <a:gd name="T26" fmla="*/ 144 w 319"/>
                  <a:gd name="T27" fmla="*/ 314 h 332"/>
                  <a:gd name="T28" fmla="*/ 78 w 319"/>
                  <a:gd name="T29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9" h="332">
                    <a:moveTo>
                      <a:pt x="78" y="332"/>
                    </a:moveTo>
                    <a:cubicBezTo>
                      <a:pt x="64" y="332"/>
                      <a:pt x="50" y="330"/>
                      <a:pt x="36" y="325"/>
                    </a:cubicBezTo>
                    <a:cubicBezTo>
                      <a:pt x="23" y="321"/>
                      <a:pt x="12" y="315"/>
                      <a:pt x="5" y="308"/>
                    </a:cubicBezTo>
                    <a:cubicBezTo>
                      <a:pt x="31" y="253"/>
                      <a:pt x="31" y="253"/>
                      <a:pt x="31" y="253"/>
                    </a:cubicBezTo>
                    <a:cubicBezTo>
                      <a:pt x="45" y="264"/>
                      <a:pt x="59" y="270"/>
                      <a:pt x="73" y="270"/>
                    </a:cubicBezTo>
                    <a:cubicBezTo>
                      <a:pt x="85" y="270"/>
                      <a:pt x="94" y="268"/>
                      <a:pt x="101" y="263"/>
                    </a:cubicBezTo>
                    <a:cubicBezTo>
                      <a:pt x="107" y="258"/>
                      <a:pt x="114" y="249"/>
                      <a:pt x="120" y="2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159" y="173"/>
                      <a:pt x="159" y="173"/>
                      <a:pt x="159" y="173"/>
                    </a:cubicBezTo>
                    <a:cubicBezTo>
                      <a:pt x="240" y="0"/>
                      <a:pt x="240" y="0"/>
                      <a:pt x="240" y="0"/>
                    </a:cubicBezTo>
                    <a:cubicBezTo>
                      <a:pt x="319" y="0"/>
                      <a:pt x="319" y="0"/>
                      <a:pt x="319" y="0"/>
                    </a:cubicBezTo>
                    <a:cubicBezTo>
                      <a:pt x="185" y="263"/>
                      <a:pt x="185" y="263"/>
                      <a:pt x="185" y="263"/>
                    </a:cubicBezTo>
                    <a:cubicBezTo>
                      <a:pt x="174" y="286"/>
                      <a:pt x="160" y="303"/>
                      <a:pt x="144" y="314"/>
                    </a:cubicBezTo>
                    <a:cubicBezTo>
                      <a:pt x="127" y="326"/>
                      <a:pt x="105" y="332"/>
                      <a:pt x="78" y="3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43"/>
              <p:cNvSpPr>
                <a:spLocks noEditPoints="1"/>
              </p:cNvSpPr>
              <p:nvPr/>
            </p:nvSpPr>
            <p:spPr bwMode="auto">
              <a:xfrm>
                <a:off x="3307898" y="3999593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200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200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44"/>
              <p:cNvSpPr>
                <a:spLocks noEditPoints="1"/>
              </p:cNvSpPr>
              <p:nvPr/>
            </p:nvSpPr>
            <p:spPr bwMode="auto">
              <a:xfrm>
                <a:off x="4061960" y="4009118"/>
                <a:ext cx="508000" cy="633413"/>
              </a:xfrm>
              <a:custGeom>
                <a:avLst/>
                <a:gdLst>
                  <a:gd name="T0" fmla="*/ 0 w 262"/>
                  <a:gd name="T1" fmla="*/ 0 h 326"/>
                  <a:gd name="T2" fmla="*/ 238 w 262"/>
                  <a:gd name="T3" fmla="*/ 0 h 326"/>
                  <a:gd name="T4" fmla="*/ 238 w 262"/>
                  <a:gd name="T5" fmla="*/ 61 h 326"/>
                  <a:gd name="T6" fmla="*/ 70 w 262"/>
                  <a:gd name="T7" fmla="*/ 61 h 326"/>
                  <a:gd name="T8" fmla="*/ 70 w 262"/>
                  <a:gd name="T9" fmla="*/ 119 h 326"/>
                  <a:gd name="T10" fmla="*/ 154 w 262"/>
                  <a:gd name="T11" fmla="*/ 119 h 326"/>
                  <a:gd name="T12" fmla="*/ 233 w 262"/>
                  <a:gd name="T13" fmla="*/ 149 h 326"/>
                  <a:gd name="T14" fmla="*/ 262 w 262"/>
                  <a:gd name="T15" fmla="*/ 222 h 326"/>
                  <a:gd name="T16" fmla="*/ 233 w 262"/>
                  <a:gd name="T17" fmla="*/ 296 h 326"/>
                  <a:gd name="T18" fmla="*/ 154 w 262"/>
                  <a:gd name="T19" fmla="*/ 326 h 326"/>
                  <a:gd name="T20" fmla="*/ 0 w 262"/>
                  <a:gd name="T21" fmla="*/ 326 h 326"/>
                  <a:gd name="T22" fmla="*/ 0 w 262"/>
                  <a:gd name="T23" fmla="*/ 0 h 326"/>
                  <a:gd name="T24" fmla="*/ 145 w 262"/>
                  <a:gd name="T25" fmla="*/ 180 h 326"/>
                  <a:gd name="T26" fmla="*/ 70 w 262"/>
                  <a:gd name="T27" fmla="*/ 180 h 326"/>
                  <a:gd name="T28" fmla="*/ 70 w 262"/>
                  <a:gd name="T29" fmla="*/ 265 h 326"/>
                  <a:gd name="T30" fmla="*/ 145 w 262"/>
                  <a:gd name="T31" fmla="*/ 265 h 326"/>
                  <a:gd name="T32" fmla="*/ 178 w 262"/>
                  <a:gd name="T33" fmla="*/ 253 h 326"/>
                  <a:gd name="T34" fmla="*/ 191 w 262"/>
                  <a:gd name="T35" fmla="*/ 222 h 326"/>
                  <a:gd name="T36" fmla="*/ 178 w 262"/>
                  <a:gd name="T37" fmla="*/ 191 h 326"/>
                  <a:gd name="T38" fmla="*/ 145 w 262"/>
                  <a:gd name="T39" fmla="*/ 18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2" h="326">
                    <a:moveTo>
                      <a:pt x="0" y="0"/>
                    </a:moveTo>
                    <a:cubicBezTo>
                      <a:pt x="238" y="0"/>
                      <a:pt x="238" y="0"/>
                      <a:pt x="238" y="0"/>
                    </a:cubicBezTo>
                    <a:cubicBezTo>
                      <a:pt x="238" y="61"/>
                      <a:pt x="238" y="61"/>
                      <a:pt x="238" y="61"/>
                    </a:cubicBezTo>
                    <a:cubicBezTo>
                      <a:pt x="70" y="61"/>
                      <a:pt x="70" y="61"/>
                      <a:pt x="70" y="61"/>
                    </a:cubicBezTo>
                    <a:cubicBezTo>
                      <a:pt x="70" y="119"/>
                      <a:pt x="70" y="119"/>
                      <a:pt x="70" y="119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88" y="119"/>
                      <a:pt x="214" y="129"/>
                      <a:pt x="233" y="149"/>
                    </a:cubicBezTo>
                    <a:cubicBezTo>
                      <a:pt x="252" y="169"/>
                      <a:pt x="262" y="193"/>
                      <a:pt x="262" y="222"/>
                    </a:cubicBezTo>
                    <a:cubicBezTo>
                      <a:pt x="262" y="252"/>
                      <a:pt x="252" y="276"/>
                      <a:pt x="233" y="296"/>
                    </a:cubicBezTo>
                    <a:cubicBezTo>
                      <a:pt x="214" y="316"/>
                      <a:pt x="188" y="326"/>
                      <a:pt x="154" y="326"/>
                    </a:cubicBezTo>
                    <a:cubicBezTo>
                      <a:pt x="0" y="326"/>
                      <a:pt x="0" y="326"/>
                      <a:pt x="0" y="326"/>
                    </a:cubicBezTo>
                    <a:lnTo>
                      <a:pt x="0" y="0"/>
                    </a:lnTo>
                    <a:close/>
                    <a:moveTo>
                      <a:pt x="145" y="180"/>
                    </a:moveTo>
                    <a:cubicBezTo>
                      <a:pt x="70" y="180"/>
                      <a:pt x="70" y="180"/>
                      <a:pt x="70" y="180"/>
                    </a:cubicBezTo>
                    <a:cubicBezTo>
                      <a:pt x="70" y="265"/>
                      <a:pt x="70" y="265"/>
                      <a:pt x="70" y="265"/>
                    </a:cubicBezTo>
                    <a:cubicBezTo>
                      <a:pt x="145" y="265"/>
                      <a:pt x="145" y="265"/>
                      <a:pt x="145" y="265"/>
                    </a:cubicBezTo>
                    <a:cubicBezTo>
                      <a:pt x="158" y="265"/>
                      <a:pt x="170" y="261"/>
                      <a:pt x="178" y="253"/>
                    </a:cubicBezTo>
                    <a:cubicBezTo>
                      <a:pt x="187" y="245"/>
                      <a:pt x="191" y="235"/>
                      <a:pt x="191" y="222"/>
                    </a:cubicBezTo>
                    <a:cubicBezTo>
                      <a:pt x="191" y="209"/>
                      <a:pt x="187" y="199"/>
                      <a:pt x="178" y="191"/>
                    </a:cubicBezTo>
                    <a:cubicBezTo>
                      <a:pt x="170" y="184"/>
                      <a:pt x="158" y="180"/>
                      <a:pt x="145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45"/>
              <p:cNvSpPr>
                <a:spLocks noEditPoints="1"/>
              </p:cNvSpPr>
              <p:nvPr/>
            </p:nvSpPr>
            <p:spPr bwMode="auto">
              <a:xfrm>
                <a:off x="4652510" y="4009118"/>
                <a:ext cx="508000" cy="633413"/>
              </a:xfrm>
              <a:custGeom>
                <a:avLst/>
                <a:gdLst>
                  <a:gd name="T0" fmla="*/ 69 w 262"/>
                  <a:gd name="T1" fmla="*/ 326 h 326"/>
                  <a:gd name="T2" fmla="*/ 0 w 262"/>
                  <a:gd name="T3" fmla="*/ 326 h 326"/>
                  <a:gd name="T4" fmla="*/ 0 w 262"/>
                  <a:gd name="T5" fmla="*/ 0 h 326"/>
                  <a:gd name="T6" fmla="*/ 152 w 262"/>
                  <a:gd name="T7" fmla="*/ 0 h 326"/>
                  <a:gd name="T8" fmla="*/ 233 w 262"/>
                  <a:gd name="T9" fmla="*/ 30 h 326"/>
                  <a:gd name="T10" fmla="*/ 262 w 262"/>
                  <a:gd name="T11" fmla="*/ 105 h 326"/>
                  <a:gd name="T12" fmla="*/ 232 w 262"/>
                  <a:gd name="T13" fmla="*/ 180 h 326"/>
                  <a:gd name="T14" fmla="*/ 152 w 262"/>
                  <a:gd name="T15" fmla="*/ 210 h 326"/>
                  <a:gd name="T16" fmla="*/ 69 w 262"/>
                  <a:gd name="T17" fmla="*/ 210 h 326"/>
                  <a:gd name="T18" fmla="*/ 69 w 262"/>
                  <a:gd name="T19" fmla="*/ 326 h 326"/>
                  <a:gd name="T20" fmla="*/ 143 w 262"/>
                  <a:gd name="T21" fmla="*/ 149 h 326"/>
                  <a:gd name="T22" fmla="*/ 177 w 262"/>
                  <a:gd name="T23" fmla="*/ 137 h 326"/>
                  <a:gd name="T24" fmla="*/ 191 w 262"/>
                  <a:gd name="T25" fmla="*/ 105 h 326"/>
                  <a:gd name="T26" fmla="*/ 177 w 262"/>
                  <a:gd name="T27" fmla="*/ 73 h 326"/>
                  <a:gd name="T28" fmla="*/ 143 w 262"/>
                  <a:gd name="T29" fmla="*/ 61 h 326"/>
                  <a:gd name="T30" fmla="*/ 69 w 262"/>
                  <a:gd name="T31" fmla="*/ 61 h 326"/>
                  <a:gd name="T32" fmla="*/ 69 w 262"/>
                  <a:gd name="T33" fmla="*/ 149 h 326"/>
                  <a:gd name="T34" fmla="*/ 143 w 262"/>
                  <a:gd name="T35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2" h="326">
                    <a:moveTo>
                      <a:pt x="69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86" y="0"/>
                      <a:pt x="213" y="10"/>
                      <a:pt x="233" y="30"/>
                    </a:cubicBezTo>
                    <a:cubicBezTo>
                      <a:pt x="252" y="50"/>
                      <a:pt x="262" y="75"/>
                      <a:pt x="262" y="105"/>
                    </a:cubicBezTo>
                    <a:cubicBezTo>
                      <a:pt x="262" y="135"/>
                      <a:pt x="252" y="160"/>
                      <a:pt x="232" y="180"/>
                    </a:cubicBezTo>
                    <a:cubicBezTo>
                      <a:pt x="213" y="200"/>
                      <a:pt x="186" y="210"/>
                      <a:pt x="152" y="210"/>
                    </a:cubicBezTo>
                    <a:cubicBezTo>
                      <a:pt x="69" y="210"/>
                      <a:pt x="69" y="210"/>
                      <a:pt x="69" y="210"/>
                    </a:cubicBezTo>
                    <a:lnTo>
                      <a:pt x="69" y="326"/>
                    </a:lnTo>
                    <a:close/>
                    <a:moveTo>
                      <a:pt x="143" y="149"/>
                    </a:moveTo>
                    <a:cubicBezTo>
                      <a:pt x="157" y="149"/>
                      <a:pt x="168" y="145"/>
                      <a:pt x="177" y="137"/>
                    </a:cubicBezTo>
                    <a:cubicBezTo>
                      <a:pt x="186" y="129"/>
                      <a:pt x="191" y="119"/>
                      <a:pt x="191" y="105"/>
                    </a:cubicBezTo>
                    <a:cubicBezTo>
                      <a:pt x="191" y="92"/>
                      <a:pt x="186" y="81"/>
                      <a:pt x="177" y="73"/>
                    </a:cubicBezTo>
                    <a:cubicBezTo>
                      <a:pt x="168" y="65"/>
                      <a:pt x="157" y="61"/>
                      <a:pt x="143" y="61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69" y="149"/>
                      <a:pt x="69" y="149"/>
                      <a:pt x="69" y="149"/>
                    </a:cubicBezTo>
                    <a:lnTo>
                      <a:pt x="143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46"/>
              <p:cNvSpPr>
                <a:spLocks noEditPoints="1"/>
              </p:cNvSpPr>
              <p:nvPr/>
            </p:nvSpPr>
            <p:spPr bwMode="auto">
              <a:xfrm>
                <a:off x="510653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7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7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7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7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7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5771697" y="3999593"/>
                <a:ext cx="520700" cy="654050"/>
              </a:xfrm>
              <a:custGeom>
                <a:avLst/>
                <a:gdLst>
                  <a:gd name="T0" fmla="*/ 134 w 268"/>
                  <a:gd name="T1" fmla="*/ 337 h 337"/>
                  <a:gd name="T2" fmla="*/ 54 w 268"/>
                  <a:gd name="T3" fmla="*/ 322 h 337"/>
                  <a:gd name="T4" fmla="*/ 0 w 268"/>
                  <a:gd name="T5" fmla="*/ 285 h 337"/>
                  <a:gd name="T6" fmla="*/ 36 w 268"/>
                  <a:gd name="T7" fmla="*/ 238 h 337"/>
                  <a:gd name="T8" fmla="*/ 79 w 268"/>
                  <a:gd name="T9" fmla="*/ 265 h 337"/>
                  <a:gd name="T10" fmla="*/ 131 w 268"/>
                  <a:gd name="T11" fmla="*/ 275 h 337"/>
                  <a:gd name="T12" fmla="*/ 181 w 268"/>
                  <a:gd name="T13" fmla="*/ 264 h 337"/>
                  <a:gd name="T14" fmla="*/ 199 w 268"/>
                  <a:gd name="T15" fmla="*/ 234 h 337"/>
                  <a:gd name="T16" fmla="*/ 127 w 268"/>
                  <a:gd name="T17" fmla="*/ 196 h 337"/>
                  <a:gd name="T18" fmla="*/ 61 w 268"/>
                  <a:gd name="T19" fmla="*/ 196 h 337"/>
                  <a:gd name="T20" fmla="*/ 61 w 268"/>
                  <a:gd name="T21" fmla="*/ 135 h 337"/>
                  <a:gd name="T22" fmla="*/ 127 w 268"/>
                  <a:gd name="T23" fmla="*/ 135 h 337"/>
                  <a:gd name="T24" fmla="*/ 175 w 268"/>
                  <a:gd name="T25" fmla="*/ 126 h 337"/>
                  <a:gd name="T26" fmla="*/ 193 w 268"/>
                  <a:gd name="T27" fmla="*/ 100 h 337"/>
                  <a:gd name="T28" fmla="*/ 175 w 268"/>
                  <a:gd name="T29" fmla="*/ 72 h 337"/>
                  <a:gd name="T30" fmla="*/ 127 w 268"/>
                  <a:gd name="T31" fmla="*/ 62 h 337"/>
                  <a:gd name="T32" fmla="*/ 39 w 268"/>
                  <a:gd name="T33" fmla="*/ 96 h 337"/>
                  <a:gd name="T34" fmla="*/ 4 w 268"/>
                  <a:gd name="T35" fmla="*/ 52 h 337"/>
                  <a:gd name="T36" fmla="*/ 58 w 268"/>
                  <a:gd name="T37" fmla="*/ 15 h 337"/>
                  <a:gd name="T38" fmla="*/ 134 w 268"/>
                  <a:gd name="T39" fmla="*/ 0 h 337"/>
                  <a:gd name="T40" fmla="*/ 227 w 268"/>
                  <a:gd name="T41" fmla="*/ 24 h 337"/>
                  <a:gd name="T42" fmla="*/ 263 w 268"/>
                  <a:gd name="T43" fmla="*/ 89 h 337"/>
                  <a:gd name="T44" fmla="*/ 242 w 268"/>
                  <a:gd name="T45" fmla="*/ 138 h 337"/>
                  <a:gd name="T46" fmla="*/ 192 w 268"/>
                  <a:gd name="T47" fmla="*/ 163 h 337"/>
                  <a:gd name="T48" fmla="*/ 244 w 268"/>
                  <a:gd name="T49" fmla="*/ 187 h 337"/>
                  <a:gd name="T50" fmla="*/ 268 w 268"/>
                  <a:gd name="T51" fmla="*/ 241 h 337"/>
                  <a:gd name="T52" fmla="*/ 230 w 268"/>
                  <a:gd name="T53" fmla="*/ 310 h 337"/>
                  <a:gd name="T54" fmla="*/ 134 w 268"/>
                  <a:gd name="T55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8" h="337">
                    <a:moveTo>
                      <a:pt x="134" y="337"/>
                    </a:moveTo>
                    <a:cubicBezTo>
                      <a:pt x="105" y="337"/>
                      <a:pt x="78" y="332"/>
                      <a:pt x="54" y="322"/>
                    </a:cubicBezTo>
                    <a:cubicBezTo>
                      <a:pt x="30" y="312"/>
                      <a:pt x="12" y="300"/>
                      <a:pt x="0" y="285"/>
                    </a:cubicBezTo>
                    <a:cubicBezTo>
                      <a:pt x="36" y="238"/>
                      <a:pt x="36" y="238"/>
                      <a:pt x="36" y="238"/>
                    </a:cubicBezTo>
                    <a:cubicBezTo>
                      <a:pt x="47" y="250"/>
                      <a:pt x="61" y="259"/>
                      <a:pt x="79" y="265"/>
                    </a:cubicBezTo>
                    <a:cubicBezTo>
                      <a:pt x="97" y="272"/>
                      <a:pt x="114" y="275"/>
                      <a:pt x="131" y="275"/>
                    </a:cubicBezTo>
                    <a:cubicBezTo>
                      <a:pt x="152" y="275"/>
                      <a:pt x="169" y="271"/>
                      <a:pt x="181" y="264"/>
                    </a:cubicBezTo>
                    <a:cubicBezTo>
                      <a:pt x="193" y="256"/>
                      <a:pt x="199" y="246"/>
                      <a:pt x="199" y="234"/>
                    </a:cubicBezTo>
                    <a:cubicBezTo>
                      <a:pt x="199" y="209"/>
                      <a:pt x="175" y="196"/>
                      <a:pt x="127" y="196"/>
                    </a:cubicBezTo>
                    <a:cubicBezTo>
                      <a:pt x="61" y="196"/>
                      <a:pt x="61" y="196"/>
                      <a:pt x="61" y="196"/>
                    </a:cubicBezTo>
                    <a:cubicBezTo>
                      <a:pt x="61" y="135"/>
                      <a:pt x="61" y="135"/>
                      <a:pt x="61" y="135"/>
                    </a:cubicBezTo>
                    <a:cubicBezTo>
                      <a:pt x="127" y="135"/>
                      <a:pt x="127" y="135"/>
                      <a:pt x="127" y="135"/>
                    </a:cubicBezTo>
                    <a:cubicBezTo>
                      <a:pt x="147" y="135"/>
                      <a:pt x="163" y="132"/>
                      <a:pt x="175" y="126"/>
                    </a:cubicBezTo>
                    <a:cubicBezTo>
                      <a:pt x="187" y="121"/>
                      <a:pt x="193" y="112"/>
                      <a:pt x="193" y="100"/>
                    </a:cubicBezTo>
                    <a:cubicBezTo>
                      <a:pt x="193" y="88"/>
                      <a:pt x="187" y="79"/>
                      <a:pt x="175" y="72"/>
                    </a:cubicBezTo>
                    <a:cubicBezTo>
                      <a:pt x="163" y="65"/>
                      <a:pt x="147" y="62"/>
                      <a:pt x="127" y="62"/>
                    </a:cubicBezTo>
                    <a:cubicBezTo>
                      <a:pt x="92" y="62"/>
                      <a:pt x="62" y="73"/>
                      <a:pt x="39" y="96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8" y="37"/>
                      <a:pt x="36" y="24"/>
                      <a:pt x="58" y="15"/>
                    </a:cubicBezTo>
                    <a:cubicBezTo>
                      <a:pt x="81" y="5"/>
                      <a:pt x="106" y="0"/>
                      <a:pt x="134" y="0"/>
                    </a:cubicBezTo>
                    <a:cubicBezTo>
                      <a:pt x="172" y="0"/>
                      <a:pt x="203" y="8"/>
                      <a:pt x="227" y="24"/>
                    </a:cubicBezTo>
                    <a:cubicBezTo>
                      <a:pt x="251" y="40"/>
                      <a:pt x="263" y="62"/>
                      <a:pt x="263" y="89"/>
                    </a:cubicBezTo>
                    <a:cubicBezTo>
                      <a:pt x="263" y="108"/>
                      <a:pt x="256" y="125"/>
                      <a:pt x="242" y="138"/>
                    </a:cubicBezTo>
                    <a:cubicBezTo>
                      <a:pt x="228" y="151"/>
                      <a:pt x="211" y="159"/>
                      <a:pt x="192" y="163"/>
                    </a:cubicBezTo>
                    <a:cubicBezTo>
                      <a:pt x="211" y="165"/>
                      <a:pt x="228" y="173"/>
                      <a:pt x="244" y="187"/>
                    </a:cubicBezTo>
                    <a:cubicBezTo>
                      <a:pt x="260" y="200"/>
                      <a:pt x="268" y="219"/>
                      <a:pt x="268" y="241"/>
                    </a:cubicBezTo>
                    <a:cubicBezTo>
                      <a:pt x="268" y="269"/>
                      <a:pt x="255" y="292"/>
                      <a:pt x="230" y="310"/>
                    </a:cubicBezTo>
                    <a:cubicBezTo>
                      <a:pt x="205" y="328"/>
                      <a:pt x="173" y="337"/>
                      <a:pt x="134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48"/>
              <p:cNvSpPr>
                <a:spLocks noEditPoints="1"/>
              </p:cNvSpPr>
              <p:nvPr/>
            </p:nvSpPr>
            <p:spPr bwMode="auto">
              <a:xfrm>
                <a:off x="6362247" y="3999593"/>
                <a:ext cx="660400" cy="654050"/>
              </a:xfrm>
              <a:custGeom>
                <a:avLst/>
                <a:gdLst>
                  <a:gd name="T0" fmla="*/ 170 w 341"/>
                  <a:gd name="T1" fmla="*/ 337 h 337"/>
                  <a:gd name="T2" fmla="*/ 48 w 341"/>
                  <a:gd name="T3" fmla="*/ 289 h 337"/>
                  <a:gd name="T4" fmla="*/ 0 w 341"/>
                  <a:gd name="T5" fmla="*/ 168 h 337"/>
                  <a:gd name="T6" fmla="*/ 48 w 341"/>
                  <a:gd name="T7" fmla="*/ 48 h 337"/>
                  <a:gd name="T8" fmla="*/ 170 w 341"/>
                  <a:gd name="T9" fmla="*/ 0 h 337"/>
                  <a:gd name="T10" fmla="*/ 293 w 341"/>
                  <a:gd name="T11" fmla="*/ 47 h 337"/>
                  <a:gd name="T12" fmla="*/ 341 w 341"/>
                  <a:gd name="T13" fmla="*/ 168 h 337"/>
                  <a:gd name="T14" fmla="*/ 293 w 341"/>
                  <a:gd name="T15" fmla="*/ 289 h 337"/>
                  <a:gd name="T16" fmla="*/ 170 w 341"/>
                  <a:gd name="T17" fmla="*/ 337 h 337"/>
                  <a:gd name="T18" fmla="*/ 99 w 341"/>
                  <a:gd name="T19" fmla="*/ 245 h 337"/>
                  <a:gd name="T20" fmla="*/ 170 w 341"/>
                  <a:gd name="T21" fmla="*/ 275 h 337"/>
                  <a:gd name="T22" fmla="*/ 242 w 341"/>
                  <a:gd name="T23" fmla="*/ 245 h 337"/>
                  <a:gd name="T24" fmla="*/ 269 w 341"/>
                  <a:gd name="T25" fmla="*/ 168 h 337"/>
                  <a:gd name="T26" fmla="*/ 242 w 341"/>
                  <a:gd name="T27" fmla="*/ 92 h 337"/>
                  <a:gd name="T28" fmla="*/ 170 w 341"/>
                  <a:gd name="T29" fmla="*/ 61 h 337"/>
                  <a:gd name="T30" fmla="*/ 99 w 341"/>
                  <a:gd name="T31" fmla="*/ 92 h 337"/>
                  <a:gd name="T32" fmla="*/ 72 w 341"/>
                  <a:gd name="T33" fmla="*/ 168 h 337"/>
                  <a:gd name="T34" fmla="*/ 99 w 341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1" h="337">
                    <a:moveTo>
                      <a:pt x="170" y="337"/>
                    </a:moveTo>
                    <a:cubicBezTo>
                      <a:pt x="121" y="337"/>
                      <a:pt x="81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1" y="16"/>
                      <a:pt x="121" y="0"/>
                      <a:pt x="170" y="0"/>
                    </a:cubicBezTo>
                    <a:cubicBezTo>
                      <a:pt x="220" y="0"/>
                      <a:pt x="261" y="16"/>
                      <a:pt x="293" y="47"/>
                    </a:cubicBezTo>
                    <a:cubicBezTo>
                      <a:pt x="325" y="79"/>
                      <a:pt x="341" y="119"/>
                      <a:pt x="341" y="168"/>
                    </a:cubicBezTo>
                    <a:cubicBezTo>
                      <a:pt x="341" y="218"/>
                      <a:pt x="325" y="258"/>
                      <a:pt x="293" y="289"/>
                    </a:cubicBezTo>
                    <a:cubicBezTo>
                      <a:pt x="261" y="321"/>
                      <a:pt x="220" y="337"/>
                      <a:pt x="170" y="337"/>
                    </a:cubicBezTo>
                    <a:close/>
                    <a:moveTo>
                      <a:pt x="99" y="245"/>
                    </a:moveTo>
                    <a:cubicBezTo>
                      <a:pt x="117" y="265"/>
                      <a:pt x="141" y="275"/>
                      <a:pt x="170" y="275"/>
                    </a:cubicBezTo>
                    <a:cubicBezTo>
                      <a:pt x="200" y="275"/>
                      <a:pt x="224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4" y="72"/>
                      <a:pt x="200" y="61"/>
                      <a:pt x="170" y="61"/>
                    </a:cubicBezTo>
                    <a:cubicBezTo>
                      <a:pt x="141" y="61"/>
                      <a:pt x="117" y="72"/>
                      <a:pt x="99" y="92"/>
                    </a:cubicBezTo>
                    <a:cubicBezTo>
                      <a:pt x="81" y="112"/>
                      <a:pt x="72" y="137"/>
                      <a:pt x="72" y="168"/>
                    </a:cubicBezTo>
                    <a:cubicBezTo>
                      <a:pt x="72" y="199"/>
                      <a:pt x="81" y="225"/>
                      <a:pt x="99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49"/>
              <p:cNvSpPr>
                <a:spLocks noEditPoints="1"/>
              </p:cNvSpPr>
              <p:nvPr/>
            </p:nvSpPr>
            <p:spPr bwMode="auto">
              <a:xfrm>
                <a:off x="7117897" y="4009118"/>
                <a:ext cx="525462" cy="633413"/>
              </a:xfrm>
              <a:custGeom>
                <a:avLst/>
                <a:gdLst>
                  <a:gd name="T0" fmla="*/ 176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6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3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6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6" y="41"/>
                      <a:pt x="265" y="60"/>
                      <a:pt x="265" y="83"/>
                    </a:cubicBezTo>
                    <a:cubicBezTo>
                      <a:pt x="265" y="103"/>
                      <a:pt x="259" y="120"/>
                      <a:pt x="249" y="133"/>
                    </a:cubicBezTo>
                    <a:cubicBezTo>
                      <a:pt x="238" y="146"/>
                      <a:pt x="224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6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0" y="114"/>
                      <a:pt x="194" y="106"/>
                      <a:pt x="194" y="95"/>
                    </a:cubicBezTo>
                    <a:cubicBezTo>
                      <a:pt x="194" y="85"/>
                      <a:pt x="190" y="77"/>
                      <a:pt x="183" y="70"/>
                    </a:cubicBezTo>
                    <a:cubicBezTo>
                      <a:pt x="176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1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1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50"/>
              <p:cNvSpPr>
                <a:spLocks noEditPoints="1"/>
              </p:cNvSpPr>
              <p:nvPr/>
            </p:nvSpPr>
            <p:spPr bwMode="auto">
              <a:xfrm>
                <a:off x="767828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6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6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6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6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6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6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51"/>
              <p:cNvSpPr>
                <a:spLocks/>
              </p:cNvSpPr>
              <p:nvPr/>
            </p:nvSpPr>
            <p:spPr bwMode="auto">
              <a:xfrm>
                <a:off x="8391072" y="4009118"/>
                <a:ext cx="568325" cy="633413"/>
              </a:xfrm>
              <a:custGeom>
                <a:avLst/>
                <a:gdLst>
                  <a:gd name="T0" fmla="*/ 358 w 358"/>
                  <a:gd name="T1" fmla="*/ 399 h 399"/>
                  <a:gd name="T2" fmla="*/ 274 w 358"/>
                  <a:gd name="T3" fmla="*/ 399 h 399"/>
                  <a:gd name="T4" fmla="*/ 274 w 358"/>
                  <a:gd name="T5" fmla="*/ 231 h 399"/>
                  <a:gd name="T6" fmla="*/ 86 w 358"/>
                  <a:gd name="T7" fmla="*/ 231 h 399"/>
                  <a:gd name="T8" fmla="*/ 86 w 358"/>
                  <a:gd name="T9" fmla="*/ 399 h 399"/>
                  <a:gd name="T10" fmla="*/ 0 w 358"/>
                  <a:gd name="T11" fmla="*/ 399 h 399"/>
                  <a:gd name="T12" fmla="*/ 0 w 358"/>
                  <a:gd name="T13" fmla="*/ 0 h 399"/>
                  <a:gd name="T14" fmla="*/ 86 w 358"/>
                  <a:gd name="T15" fmla="*/ 0 h 399"/>
                  <a:gd name="T16" fmla="*/ 86 w 358"/>
                  <a:gd name="T17" fmla="*/ 157 h 399"/>
                  <a:gd name="T18" fmla="*/ 274 w 358"/>
                  <a:gd name="T19" fmla="*/ 157 h 399"/>
                  <a:gd name="T20" fmla="*/ 274 w 358"/>
                  <a:gd name="T21" fmla="*/ 0 h 399"/>
                  <a:gd name="T22" fmla="*/ 358 w 358"/>
                  <a:gd name="T23" fmla="*/ 0 h 399"/>
                  <a:gd name="T24" fmla="*/ 358 w 358"/>
                  <a:gd name="T25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8" h="399">
                    <a:moveTo>
                      <a:pt x="358" y="399"/>
                    </a:moveTo>
                    <a:lnTo>
                      <a:pt x="274" y="399"/>
                    </a:lnTo>
                    <a:lnTo>
                      <a:pt x="274" y="231"/>
                    </a:lnTo>
                    <a:lnTo>
                      <a:pt x="86" y="231"/>
                    </a:lnTo>
                    <a:lnTo>
                      <a:pt x="86" y="399"/>
                    </a:lnTo>
                    <a:lnTo>
                      <a:pt x="0" y="399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157"/>
                    </a:lnTo>
                    <a:lnTo>
                      <a:pt x="274" y="157"/>
                    </a:lnTo>
                    <a:lnTo>
                      <a:pt x="274" y="0"/>
                    </a:lnTo>
                    <a:lnTo>
                      <a:pt x="358" y="0"/>
                    </a:lnTo>
                    <a:lnTo>
                      <a:pt x="358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52"/>
              <p:cNvSpPr>
                <a:spLocks/>
              </p:cNvSpPr>
              <p:nvPr/>
            </p:nvSpPr>
            <p:spPr bwMode="auto">
              <a:xfrm>
                <a:off x="9084810" y="4009118"/>
                <a:ext cx="565150" cy="633413"/>
              </a:xfrm>
              <a:custGeom>
                <a:avLst/>
                <a:gdLst>
                  <a:gd name="T0" fmla="*/ 81 w 356"/>
                  <a:gd name="T1" fmla="*/ 399 h 399"/>
                  <a:gd name="T2" fmla="*/ 0 w 356"/>
                  <a:gd name="T3" fmla="*/ 399 h 399"/>
                  <a:gd name="T4" fmla="*/ 0 w 356"/>
                  <a:gd name="T5" fmla="*/ 0 h 399"/>
                  <a:gd name="T6" fmla="*/ 85 w 356"/>
                  <a:gd name="T7" fmla="*/ 0 h 399"/>
                  <a:gd name="T8" fmla="*/ 85 w 356"/>
                  <a:gd name="T9" fmla="*/ 258 h 399"/>
                  <a:gd name="T10" fmla="*/ 269 w 356"/>
                  <a:gd name="T11" fmla="*/ 0 h 399"/>
                  <a:gd name="T12" fmla="*/ 356 w 356"/>
                  <a:gd name="T13" fmla="*/ 0 h 399"/>
                  <a:gd name="T14" fmla="*/ 356 w 356"/>
                  <a:gd name="T15" fmla="*/ 399 h 399"/>
                  <a:gd name="T16" fmla="*/ 271 w 356"/>
                  <a:gd name="T17" fmla="*/ 399 h 399"/>
                  <a:gd name="T18" fmla="*/ 271 w 356"/>
                  <a:gd name="T19" fmla="*/ 132 h 399"/>
                  <a:gd name="T20" fmla="*/ 81 w 356"/>
                  <a:gd name="T21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6" h="399">
                    <a:moveTo>
                      <a:pt x="81" y="399"/>
                    </a:moveTo>
                    <a:lnTo>
                      <a:pt x="0" y="399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5" y="258"/>
                    </a:lnTo>
                    <a:lnTo>
                      <a:pt x="269" y="0"/>
                    </a:lnTo>
                    <a:lnTo>
                      <a:pt x="356" y="0"/>
                    </a:lnTo>
                    <a:lnTo>
                      <a:pt x="356" y="399"/>
                    </a:lnTo>
                    <a:lnTo>
                      <a:pt x="271" y="399"/>
                    </a:lnTo>
                    <a:lnTo>
                      <a:pt x="271" y="132"/>
                    </a:lnTo>
                    <a:lnTo>
                      <a:pt x="81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53"/>
              <p:cNvSpPr>
                <a:spLocks noEditPoints="1"/>
              </p:cNvSpPr>
              <p:nvPr/>
            </p:nvSpPr>
            <p:spPr bwMode="auto">
              <a:xfrm>
                <a:off x="9746797" y="4009118"/>
                <a:ext cx="512762" cy="633413"/>
              </a:xfrm>
              <a:custGeom>
                <a:avLst/>
                <a:gdLst>
                  <a:gd name="T0" fmla="*/ 80 w 264"/>
                  <a:gd name="T1" fmla="*/ 326 h 326"/>
                  <a:gd name="T2" fmla="*/ 0 w 264"/>
                  <a:gd name="T3" fmla="*/ 326 h 326"/>
                  <a:gd name="T4" fmla="*/ 73 w 264"/>
                  <a:gd name="T5" fmla="*/ 202 h 326"/>
                  <a:gd name="T6" fmla="*/ 23 w 264"/>
                  <a:gd name="T7" fmla="*/ 170 h 326"/>
                  <a:gd name="T8" fmla="*/ 2 w 264"/>
                  <a:gd name="T9" fmla="*/ 105 h 326"/>
                  <a:gd name="T10" fmla="*/ 32 w 264"/>
                  <a:gd name="T11" fmla="*/ 30 h 326"/>
                  <a:gd name="T12" fmla="*/ 111 w 264"/>
                  <a:gd name="T13" fmla="*/ 0 h 326"/>
                  <a:gd name="T14" fmla="*/ 264 w 264"/>
                  <a:gd name="T15" fmla="*/ 0 h 326"/>
                  <a:gd name="T16" fmla="*/ 264 w 264"/>
                  <a:gd name="T17" fmla="*/ 326 h 326"/>
                  <a:gd name="T18" fmla="*/ 195 w 264"/>
                  <a:gd name="T19" fmla="*/ 326 h 326"/>
                  <a:gd name="T20" fmla="*/ 195 w 264"/>
                  <a:gd name="T21" fmla="*/ 210 h 326"/>
                  <a:gd name="T22" fmla="*/ 144 w 264"/>
                  <a:gd name="T23" fmla="*/ 210 h 326"/>
                  <a:gd name="T24" fmla="*/ 80 w 264"/>
                  <a:gd name="T25" fmla="*/ 326 h 326"/>
                  <a:gd name="T26" fmla="*/ 122 w 264"/>
                  <a:gd name="T27" fmla="*/ 149 h 326"/>
                  <a:gd name="T28" fmla="*/ 195 w 264"/>
                  <a:gd name="T29" fmla="*/ 149 h 326"/>
                  <a:gd name="T30" fmla="*/ 195 w 264"/>
                  <a:gd name="T31" fmla="*/ 61 h 326"/>
                  <a:gd name="T32" fmla="*/ 122 w 264"/>
                  <a:gd name="T33" fmla="*/ 61 h 326"/>
                  <a:gd name="T34" fmla="*/ 87 w 264"/>
                  <a:gd name="T35" fmla="*/ 73 h 326"/>
                  <a:gd name="T36" fmla="*/ 73 w 264"/>
                  <a:gd name="T37" fmla="*/ 105 h 326"/>
                  <a:gd name="T38" fmla="*/ 87 w 264"/>
                  <a:gd name="T39" fmla="*/ 137 h 326"/>
                  <a:gd name="T40" fmla="*/ 122 w 264"/>
                  <a:gd name="T41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4" h="326">
                    <a:moveTo>
                      <a:pt x="80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54" y="197"/>
                      <a:pt x="37" y="187"/>
                      <a:pt x="23" y="170"/>
                    </a:cubicBezTo>
                    <a:cubicBezTo>
                      <a:pt x="9" y="154"/>
                      <a:pt x="2" y="132"/>
                      <a:pt x="2" y="105"/>
                    </a:cubicBezTo>
                    <a:cubicBezTo>
                      <a:pt x="2" y="74"/>
                      <a:pt x="12" y="49"/>
                      <a:pt x="32" y="30"/>
                    </a:cubicBezTo>
                    <a:cubicBezTo>
                      <a:pt x="51" y="10"/>
                      <a:pt x="78" y="0"/>
                      <a:pt x="111" y="0"/>
                    </a:cubicBezTo>
                    <a:cubicBezTo>
                      <a:pt x="264" y="0"/>
                      <a:pt x="264" y="0"/>
                      <a:pt x="264" y="0"/>
                    </a:cubicBezTo>
                    <a:cubicBezTo>
                      <a:pt x="264" y="326"/>
                      <a:pt x="264" y="326"/>
                      <a:pt x="264" y="326"/>
                    </a:cubicBezTo>
                    <a:cubicBezTo>
                      <a:pt x="195" y="326"/>
                      <a:pt x="195" y="326"/>
                      <a:pt x="195" y="326"/>
                    </a:cubicBezTo>
                    <a:cubicBezTo>
                      <a:pt x="195" y="210"/>
                      <a:pt x="195" y="210"/>
                      <a:pt x="195" y="210"/>
                    </a:cubicBezTo>
                    <a:cubicBezTo>
                      <a:pt x="144" y="210"/>
                      <a:pt x="144" y="210"/>
                      <a:pt x="144" y="210"/>
                    </a:cubicBezTo>
                    <a:lnTo>
                      <a:pt x="80" y="326"/>
                    </a:lnTo>
                    <a:close/>
                    <a:moveTo>
                      <a:pt x="122" y="149"/>
                    </a:moveTo>
                    <a:cubicBezTo>
                      <a:pt x="195" y="149"/>
                      <a:pt x="195" y="149"/>
                      <a:pt x="195" y="149"/>
                    </a:cubicBezTo>
                    <a:cubicBezTo>
                      <a:pt x="195" y="61"/>
                      <a:pt x="195" y="61"/>
                      <a:pt x="195" y="61"/>
                    </a:cubicBezTo>
                    <a:cubicBezTo>
                      <a:pt x="122" y="61"/>
                      <a:pt x="122" y="61"/>
                      <a:pt x="122" y="61"/>
                    </a:cubicBezTo>
                    <a:cubicBezTo>
                      <a:pt x="107" y="61"/>
                      <a:pt x="96" y="65"/>
                      <a:pt x="87" y="73"/>
                    </a:cubicBezTo>
                    <a:cubicBezTo>
                      <a:pt x="77" y="81"/>
                      <a:pt x="73" y="92"/>
                      <a:pt x="73" y="105"/>
                    </a:cubicBezTo>
                    <a:cubicBezTo>
                      <a:pt x="73" y="119"/>
                      <a:pt x="77" y="129"/>
                      <a:pt x="87" y="137"/>
                    </a:cubicBezTo>
                    <a:cubicBezTo>
                      <a:pt x="96" y="145"/>
                      <a:pt x="107" y="149"/>
                      <a:pt x="122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2" name="Rectangle 5"/>
          <p:cNvSpPr>
            <a:spLocks noChangeArrowheads="1"/>
          </p:cNvSpPr>
          <p:nvPr userDrawn="1"/>
        </p:nvSpPr>
        <p:spPr bwMode="auto">
          <a:xfrm>
            <a:off x="4763" y="6032500"/>
            <a:ext cx="12195175" cy="825499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TextBox 72"/>
          <p:cNvSpPr txBox="1"/>
          <p:nvPr userDrawn="1"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90268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лайд с колонтитулом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 userDrawn="1"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26" name="TextBox 25"/>
          <p:cNvSpPr txBox="1"/>
          <p:nvPr userDrawn="1"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 descr="Герб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29" name="Рисунок 28" descr="Лого ТОИПКРО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0" name="Группа 29"/>
          <p:cNvGrpSpPr/>
          <p:nvPr userDrawn="1"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Rectangle 5"/>
          <p:cNvSpPr>
            <a:spLocks noChangeArrowheads="1"/>
          </p:cNvSpPr>
          <p:nvPr userDrawn="1"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‹#›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6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6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2138" y="2660073"/>
            <a:ext cx="11296995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ОСОБЕННОСТИ ОРГАНИЗАЦИИ ОБРАЗОВАТЕЛЬНОЙ ДЕЯТЕЛЬНОСТИ ДЛЯ ИНВАЛИДОВ И ЛИЦ С ОГРАНИЧЕННЫМИ ВОЗМОЖНОСТЯМИ ЗДОРОВЬЯ: ВОПРОСЫ ОЦЕНКИ ОБЯЗАТЕЛЬНЫХ ТРЕБОВАНИЙ И ПОВЫШЕНИЯ КАЧЕСТВА ОБРАЗОВАНИЯ</a:t>
            </a:r>
            <a:endParaRPr lang="ru-RU" sz="2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001" y="4635515"/>
            <a:ext cx="1086473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Осипова Оксана Александровна</a:t>
            </a:r>
            <a:endParaRPr lang="ru-RU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800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контроля и надзора комитета по контролю, надзору и лицензированию в сфере образования</a:t>
            </a:r>
          </a:p>
          <a:p>
            <a:pPr algn="ctr"/>
            <a:r>
              <a:rPr lang="ru-RU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Департамента образования Томской области</a:t>
            </a:r>
            <a:endParaRPr lang="ru-RU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3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2201776"/>
            <a:ext cx="12195175" cy="217228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91193" y="1243922"/>
            <a:ext cx="11762509" cy="830997"/>
          </a:xfrm>
          <a:prstGeom prst="rect">
            <a:avLst/>
          </a:prstGeom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 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п.105.1.1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91193" y="2662798"/>
            <a:ext cx="11762509" cy="2246769"/>
          </a:xfrm>
          <a:prstGeom prst="rect">
            <a:avLst/>
          </a:prstGeom>
          <a:noFill/>
          <a:ln w="28575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и проведение аттестационных мероприятий в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индивидуальной форме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времени</a:t>
            </a: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1,5 - 2 раза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техническая адаптация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отдельных видов предлагаемых работ 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обеспечение 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ассистивного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сопровождения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(создание 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мультимедийных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продуктов, макетов, конструкторов, проектов и др.)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специальная  психолого-педагогическая помощь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слабовидящему обучающемуся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(на этапах принятия, выполнения учебного задания и контроля результативности)</a:t>
            </a: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2426220"/>
            <a:ext cx="12195175" cy="150726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11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9641" y="1251245"/>
            <a:ext cx="11784061" cy="1077218"/>
          </a:xfrm>
          <a:prstGeom prst="rect">
            <a:avLst/>
          </a:prstGeom>
          <a:noFill/>
          <a:ln w="28575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22.03.2021 № 115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29.09.2023)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основного общего и среднего общего образования»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п.30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2565" y="3574285"/>
            <a:ext cx="10401224" cy="230832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адаптация официальных сайтов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размещение в доступных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местах и в адаптированной форме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справочной информации о расписании лекций, учебных занятий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(крупным (высота прописных букв не менее 7,5 см) рельефно-контрастным шрифтом (на белом или желтом фоне) и продублирована шрифтом Брайля)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присутствие ассистента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наличие альтернативных форматов печатных материалов (крупный шрифт) или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аудиофайлов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74567" y="2679207"/>
            <a:ext cx="1176250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«создаются специальные условия для получения образования обучающимися с ОВЗ: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а) для обучающихся с ОВЗ по зрению:</a:t>
            </a:r>
            <a:endParaRPr lang="ru-RU" dirty="0" smtClean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328458"/>
            <a:ext cx="907248" cy="892556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1258" t="8779" r="17337" b="2998"/>
          <a:stretch>
            <a:fillRect/>
          </a:stretch>
        </p:blipFill>
        <p:spPr bwMode="auto">
          <a:xfrm>
            <a:off x="3483034" y="5394960"/>
            <a:ext cx="1046553" cy="872834"/>
          </a:xfrm>
          <a:prstGeom prst="rect">
            <a:avLst/>
          </a:prstGeom>
          <a:noFill/>
        </p:spPr>
      </p:pic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1570007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390699" y="1218985"/>
            <a:ext cx="1154637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п.110.1, 111.1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6105699" y="5162203"/>
            <a:ext cx="220285" cy="290945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771505" y="5485749"/>
            <a:ext cx="305908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учебный план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расписание 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-3175" y="3616035"/>
            <a:ext cx="12195175" cy="241069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4567" y="2808853"/>
            <a:ext cx="11554690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времени на предметы «Русский язык»,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Математика»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предмет «Адаптивная физическая культура»</a:t>
            </a:r>
            <a:endParaRPr lang="ru-RU" dirty="0" smtClean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коррекционно-развивающие курсы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по программе коррекционной работы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дополнительные КРЗ в соответствии с «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Индивидуальным планом ККР» </a:t>
            </a:r>
            <a:r>
              <a:rPr kumimoji="0" lang="ru-RU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 необходимости) 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за  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счет часов ВУД (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 менее 5 часов в неделю)</a:t>
            </a:r>
            <a:endParaRPr lang="ru-RU" dirty="0" smtClean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индивидуальные консультации педагогов по обязательным учебным дисциплинам, 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 темам и разделам, требующим особого внимания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индивидуальной образовательной траектории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4" name="Rectangle 2"/>
          <p:cNvSpPr>
            <a:spLocks noChangeArrowheads="1"/>
          </p:cNvSpPr>
          <p:nvPr/>
        </p:nvSpPr>
        <p:spPr bwMode="auto">
          <a:xfrm>
            <a:off x="3873729" y="2248044"/>
            <a:ext cx="5062451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слабовидящие,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4.1 АООП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482139" y="1293799"/>
            <a:ext cx="1154637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п.132.1.1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6089075" y="2951018"/>
            <a:ext cx="403166" cy="498763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763192" y="2514052"/>
            <a:ext cx="3059084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ТНР,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5.1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7570" y="3359488"/>
            <a:ext cx="1142969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(в малой группе, индивидуальную) 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привычная обстановка в классе присутствие в начале работы этапа общей организации деятельности; 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адаптирование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инструкции: упрощение формулировок, деление на короткие смысловые единицы, в письменная инструкция к заданию дополнительно прочитывается педагогом вслух в медленном темпе с четкими смысловыми акцентами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времени в 1,5 - 2 раза </a:t>
            </a:r>
          </a:p>
          <a:p>
            <a:pPr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оценивании устных и письменных ответов и работ учитывается структура речевого дефекта</a:t>
            </a:r>
          </a:p>
          <a:p>
            <a:pPr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дифференцированная помощь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короткого перерыва (10 - 15 мин) </a:t>
            </a: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6131" y="3433156"/>
            <a:ext cx="16625" cy="2443942"/>
          </a:xfrm>
          <a:prstGeom prst="line">
            <a:avLst/>
          </a:prstGeom>
          <a:ln w="38100">
            <a:solidFill>
              <a:srgbClr val="0A5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482139" y="1293799"/>
            <a:ext cx="1154637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п.135.1, 137.1, 137.3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7169729" y="3067397"/>
            <a:ext cx="403166" cy="357447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527068" y="2640546"/>
            <a:ext cx="3316777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ТНР,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5.1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16131" y="3341716"/>
            <a:ext cx="16625" cy="2535382"/>
          </a:xfrm>
          <a:prstGeom prst="line">
            <a:avLst/>
          </a:prstGeom>
          <a:ln w="38100">
            <a:solidFill>
              <a:srgbClr val="0A5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6384174" y="2608263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Программа коррекционной работы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5600" y="3328902"/>
            <a:ext cx="11836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план диагностических и коррекционно-развивающих мероприятий</a:t>
            </a: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описание условий обучения и воспитания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методы их обучения и воспитания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специальные учебники, учебные пособия и дидактические материалы, специализированные 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компьютерные программы</a:t>
            </a:r>
            <a:endParaRPr lang="ru-RU" sz="1600" dirty="0" smtClean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технические средства обучения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600" b="1" i="0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ассистивные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технологии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особенности проведения групповых и индивидуальных коррекционно-развивающих занятий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описание основного 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содержания рабочих программ коррекционно-развивающих курсов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перечень дополнительных коррекционно-развивающих занятий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kumimoji="0" lang="ru-RU" sz="1600" b="1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планируемые результаты коррекционной работы и подходы к их оценке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>
            <a:off x="5893723" y="2668386"/>
            <a:ext cx="448887" cy="290946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55" name="Picture 3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4040" t="12555" r="8288"/>
          <a:stretch>
            <a:fillRect/>
          </a:stretch>
        </p:blipFill>
        <p:spPr bwMode="auto">
          <a:xfrm>
            <a:off x="382386" y="2416790"/>
            <a:ext cx="2011680" cy="974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482139" y="1293799"/>
            <a:ext cx="1154637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п.141.2.1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4523972" y="3083715"/>
            <a:ext cx="255538" cy="391005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335876" y="2640546"/>
            <a:ext cx="3507969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ТНР,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5.2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6384174" y="2608263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заключение </a:t>
            </a:r>
            <a:r>
              <a:rPr lang="ru-RU" sz="2000" b="1" dirty="0" err="1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ППк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>
            <a:off x="5893723" y="2668386"/>
            <a:ext cx="448887" cy="290946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3808" t="13298" r="10805" b="1219"/>
          <a:stretch>
            <a:fillRect/>
          </a:stretch>
        </p:blipFill>
        <p:spPr bwMode="auto">
          <a:xfrm>
            <a:off x="340822" y="2767447"/>
            <a:ext cx="1994734" cy="1330727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881149" y="4279869"/>
            <a:ext cx="966770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выраженная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дефицитарность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речевого развития, коммуникативных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навыков и (или) когнитивных функций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требует дальнейшей организации коррекционно-развивающего обучения 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 реализации коррекционно-развивающих курсов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7" name="Rectangle 2"/>
          <p:cNvSpPr>
            <a:spLocks noChangeArrowheads="1"/>
          </p:cNvSpPr>
          <p:nvPr/>
        </p:nvSpPr>
        <p:spPr bwMode="auto">
          <a:xfrm>
            <a:off x="2427317" y="3482968"/>
            <a:ext cx="6217920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Пролонгированные сроки</a:t>
            </a:r>
            <a:r>
              <a:rPr lang="ru-RU" sz="2000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обучения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>
          <a:xfrm>
            <a:off x="5324765" y="3934384"/>
            <a:ext cx="255538" cy="305107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482139" y="1293799"/>
            <a:ext cx="11546378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</a:t>
            </a:r>
          </a:p>
          <a:p>
            <a:pPr algn="ctr"/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п.145, 145.5.3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443942" y="3026636"/>
            <a:ext cx="3391590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ТНР,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5.2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6350923" y="3040525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учебный план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>
            <a:off x="5885410" y="3084022"/>
            <a:ext cx="448887" cy="290946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3808" t="13298" r="10805" b="1219"/>
          <a:stretch>
            <a:fillRect/>
          </a:stretch>
        </p:blipFill>
        <p:spPr bwMode="auto">
          <a:xfrm>
            <a:off x="108066" y="2892138"/>
            <a:ext cx="2318710" cy="1546858"/>
          </a:xfrm>
          <a:prstGeom prst="rect">
            <a:avLst/>
          </a:prstGeom>
          <a:noFill/>
        </p:spPr>
      </p:pic>
      <p:sp>
        <p:nvSpPr>
          <p:cNvPr id="58" name="Стрелка вниз 57"/>
          <p:cNvSpPr/>
          <p:nvPr/>
        </p:nvSpPr>
        <p:spPr>
          <a:xfrm>
            <a:off x="8998991" y="3582786"/>
            <a:ext cx="255538" cy="598516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410690" y="4477434"/>
            <a:ext cx="935182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Федеральная рабочая программа по учебному предмету «Развитие речи»</a:t>
            </a:r>
            <a:endParaRPr lang="ru-RU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9" name="Стрелка вниз 58"/>
          <p:cNvSpPr/>
          <p:nvPr/>
        </p:nvSpPr>
        <p:spPr>
          <a:xfrm>
            <a:off x="3789682" y="3577245"/>
            <a:ext cx="255538" cy="598516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Овал 62"/>
          <p:cNvSpPr/>
          <p:nvPr/>
        </p:nvSpPr>
        <p:spPr>
          <a:xfrm>
            <a:off x="3566160" y="5062451"/>
            <a:ext cx="615142" cy="498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4" cstate="print"/>
          <a:srcRect l="8761" t="22678" r="59400" b="33301"/>
          <a:stretch>
            <a:fillRect/>
          </a:stretch>
        </p:blipFill>
        <p:spPr bwMode="auto">
          <a:xfrm>
            <a:off x="108065" y="1288474"/>
            <a:ext cx="5735781" cy="4896196"/>
          </a:xfrm>
          <a:prstGeom prst="rect">
            <a:avLst/>
          </a:prstGeom>
          <a:solidFill>
            <a:srgbClr val="FF0000"/>
          </a:solidFill>
          <a:ln w="28575">
            <a:solidFill>
              <a:srgbClr val="0A5E6C"/>
            </a:solidFill>
            <a:miter lim="800000"/>
            <a:headEnd/>
            <a:tailEnd/>
          </a:ln>
        </p:spPr>
      </p:pic>
      <p:pic>
        <p:nvPicPr>
          <p:cNvPr id="54" name="Рисунок 53"/>
          <p:cNvPicPr/>
          <p:nvPr/>
        </p:nvPicPr>
        <p:blipFill>
          <a:blip r:embed="rId5" cstate="print"/>
          <a:srcRect l="8915" t="33060" r="59548" b="25109"/>
          <a:stretch>
            <a:fillRect/>
          </a:stretch>
        </p:blipFill>
        <p:spPr bwMode="auto">
          <a:xfrm>
            <a:off x="5935286" y="1280161"/>
            <a:ext cx="5926976" cy="4921134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</p:spPr>
      </p:pic>
      <p:sp>
        <p:nvSpPr>
          <p:cNvPr id="4" name="AutoShape 1"/>
          <p:cNvSpPr>
            <a:spLocks noChangeArrowheads="1"/>
          </p:cNvSpPr>
          <p:nvPr/>
        </p:nvSpPr>
        <p:spPr bwMode="auto">
          <a:xfrm rot="14078590">
            <a:off x="2278452" y="4550857"/>
            <a:ext cx="336550" cy="703263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2"/>
          <p:cNvSpPr>
            <a:spLocks noChangeArrowheads="1"/>
          </p:cNvSpPr>
          <p:nvPr/>
        </p:nvSpPr>
        <p:spPr bwMode="auto">
          <a:xfrm>
            <a:off x="5419897" y="404422"/>
            <a:ext cx="3507969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ТНР,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5.2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8" name="AutoShape 1"/>
          <p:cNvSpPr>
            <a:spLocks noChangeArrowheads="1"/>
          </p:cNvSpPr>
          <p:nvPr/>
        </p:nvSpPr>
        <p:spPr bwMode="auto">
          <a:xfrm rot="14078590">
            <a:off x="8133384" y="4154616"/>
            <a:ext cx="336550" cy="703263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AutoShape 1"/>
          <p:cNvSpPr>
            <a:spLocks noChangeArrowheads="1"/>
          </p:cNvSpPr>
          <p:nvPr/>
        </p:nvSpPr>
        <p:spPr bwMode="auto">
          <a:xfrm rot="14078590">
            <a:off x="8161092" y="3459118"/>
            <a:ext cx="336550" cy="703263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AutoShape 1"/>
          <p:cNvSpPr>
            <a:spLocks noChangeArrowheads="1"/>
          </p:cNvSpPr>
          <p:nvPr/>
        </p:nvSpPr>
        <p:spPr bwMode="auto">
          <a:xfrm rot="14078590">
            <a:off x="8108445" y="4852886"/>
            <a:ext cx="336550" cy="703263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>
            <a:off x="3690851" y="1047404"/>
            <a:ext cx="340821" cy="40732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низ 69"/>
          <p:cNvSpPr/>
          <p:nvPr/>
        </p:nvSpPr>
        <p:spPr>
          <a:xfrm>
            <a:off x="9587347" y="1030778"/>
            <a:ext cx="396238" cy="46551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174567" y="1293799"/>
            <a:ext cx="1185395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п.184.2, 196.4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624348" y="2494622"/>
            <a:ext cx="2169619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вариант  7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6284421" y="2483573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класс (пролонгирован)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>
            <a:off x="5827220" y="2585259"/>
            <a:ext cx="448887" cy="290946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1290" r="1796"/>
          <a:stretch>
            <a:fillRect/>
          </a:stretch>
        </p:blipFill>
        <p:spPr bwMode="auto">
          <a:xfrm>
            <a:off x="1030778" y="2527070"/>
            <a:ext cx="2053243" cy="1483042"/>
          </a:xfrm>
          <a:prstGeom prst="rect">
            <a:avLst/>
          </a:prstGeom>
          <a:noFill/>
        </p:spPr>
      </p:pic>
      <p:sp>
        <p:nvSpPr>
          <p:cNvPr id="57" name="Прямоугольник 56"/>
          <p:cNvSpPr/>
          <p:nvPr/>
        </p:nvSpPr>
        <p:spPr>
          <a:xfrm>
            <a:off x="4371072" y="3119643"/>
            <a:ext cx="361829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индивидуальный учебный план 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" name="Стрелка вниз 59"/>
          <p:cNvSpPr/>
          <p:nvPr/>
        </p:nvSpPr>
        <p:spPr>
          <a:xfrm>
            <a:off x="6799811" y="2901141"/>
            <a:ext cx="232756" cy="216131"/>
          </a:xfrm>
          <a:prstGeom prst="downArrow">
            <a:avLst/>
          </a:prstGeom>
          <a:solidFill>
            <a:srgbClr val="F792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06338" y="4052239"/>
            <a:ext cx="9752062" cy="1477328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усиление внимания к обязательным учебным дисциплинам</a:t>
            </a:r>
            <a:endParaRPr lang="ru-RU" dirty="0" smtClean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 коррекционных курсов по программе коррекционной работы</a:t>
            </a:r>
            <a:r>
              <a:rPr lang="ru-RU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ополнительных КРЗ в соответствии с «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Индивидуальным планом КРР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и проведение индивидуальных консультаций педагогов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индивидуальной образовательной траектории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1" name="Стрелка вниз 60"/>
          <p:cNvSpPr/>
          <p:nvPr/>
        </p:nvSpPr>
        <p:spPr>
          <a:xfrm>
            <a:off x="6835833" y="3560618"/>
            <a:ext cx="232756" cy="462742"/>
          </a:xfrm>
          <a:prstGeom prst="downArrow">
            <a:avLst/>
          </a:prstGeom>
          <a:solidFill>
            <a:srgbClr val="F792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1461942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174567" y="1293799"/>
            <a:ext cx="1181238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ФАОП ООО для обучающихся с ОВЗ»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п.п. 196.6.1, 196.6.4, 196.6.5, 196.6.6, 196.6.7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07817" y="2469682"/>
            <a:ext cx="2743201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ЗПР,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вариант  7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1188719" y="4067564"/>
            <a:ext cx="3142212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учебный план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право 55"/>
          <p:cNvSpPr/>
          <p:nvPr/>
        </p:nvSpPr>
        <p:spPr>
          <a:xfrm>
            <a:off x="3150521" y="2485504"/>
            <a:ext cx="1172097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1290" r="1796"/>
          <a:stretch>
            <a:fillRect/>
          </a:stretch>
        </p:blipFill>
        <p:spPr bwMode="auto">
          <a:xfrm>
            <a:off x="207819" y="4879572"/>
            <a:ext cx="1818390" cy="1313410"/>
          </a:xfrm>
          <a:prstGeom prst="rect">
            <a:avLst/>
          </a:prstGeom>
          <a:noFill/>
        </p:spPr>
      </p:pic>
      <p:sp>
        <p:nvSpPr>
          <p:cNvPr id="60" name="Стрелка вниз 59"/>
          <p:cNvSpPr/>
          <p:nvPr/>
        </p:nvSpPr>
        <p:spPr>
          <a:xfrm>
            <a:off x="2419004" y="3217024"/>
            <a:ext cx="448886" cy="773085"/>
          </a:xfrm>
          <a:prstGeom prst="downArrow">
            <a:avLst/>
          </a:prstGeom>
          <a:solidFill>
            <a:srgbClr val="F792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/>
          <p:nvPr/>
        </p:nvPicPr>
        <p:blipFill>
          <a:blip r:embed="rId6" cstate="print"/>
          <a:srcRect l="38007" t="36336" r="30906" b="17117"/>
          <a:stretch>
            <a:fillRect/>
          </a:stretch>
        </p:blipFill>
        <p:spPr bwMode="auto">
          <a:xfrm>
            <a:off x="4547062" y="1945178"/>
            <a:ext cx="5594465" cy="4788131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</p:spPr>
      </p:pic>
      <p:sp>
        <p:nvSpPr>
          <p:cNvPr id="55" name="AutoShape 1"/>
          <p:cNvSpPr>
            <a:spLocks noChangeArrowheads="1"/>
          </p:cNvSpPr>
          <p:nvPr/>
        </p:nvSpPr>
        <p:spPr bwMode="auto">
          <a:xfrm rot="13120986">
            <a:off x="10039768" y="3941257"/>
            <a:ext cx="336550" cy="855187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5644342"/>
            <a:ext cx="12195175" cy="981883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313413" y="3300153"/>
            <a:ext cx="2269373" cy="2232622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31178" y="3308156"/>
            <a:ext cx="7514706" cy="64633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Цель: </a:t>
            </a:r>
            <a:r>
              <a:rPr lang="ru-RU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познакомить с критериями оценки условий, созданных в ОО,  для обучающихся с ОВЗ и инвалидов, </a:t>
            </a:r>
            <a:r>
              <a:rPr lang="ru-RU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получающих ООО</a:t>
            </a:r>
            <a:endParaRPr lang="ru-RU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313739" y="2778822"/>
            <a:ext cx="2293985" cy="353943"/>
          </a:xfrm>
          <a:prstGeom prst="rect">
            <a:avLst/>
          </a:prstGeom>
          <a:ln w="19050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r>
              <a:rPr lang="ru-RU" sz="17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QR-код для вопросов</a:t>
            </a:r>
            <a:endParaRPr lang="ru-RU" sz="17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2138" y="1280073"/>
            <a:ext cx="11709861" cy="132959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СОЗДАННЫХ УСЛОВИЙ ДЛЯ ИНВАЛИДОВ И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 С ОГРАНИЧЕННЫМИ ВОЗМОЖНОСТЯМИ ЗДОРОВЬЯ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УРОВНЕ ОСНОВНОГО ОБЩЕГО ОБРАЗОВАНИЯ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ОБЯЗАТЕЛЬНЫМИ ТРЕБОВАНИЯМИ ЗАКОНОДАТЕЛЬСТВА</a:t>
            </a:r>
            <a:endParaRPr lang="ru-RU" sz="2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725EEF0C-232E-4D32-C2BF-00A7C862C1B7}"/>
              </a:ext>
            </a:extLst>
          </p:cNvPr>
          <p:cNvSpPr/>
          <p:nvPr/>
        </p:nvSpPr>
        <p:spPr>
          <a:xfrm>
            <a:off x="4015046" y="2917767"/>
            <a:ext cx="7872153" cy="1554479"/>
          </a:xfrm>
          <a:prstGeom prst="rect">
            <a:avLst/>
          </a:prstGeom>
          <a:noFill/>
          <a:ln w="28575">
            <a:solidFill>
              <a:srgbClr val="0A5E6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b="1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99259" y="5702531"/>
            <a:ext cx="990877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Осипова Оксана Александровна</a:t>
            </a:r>
          </a:p>
          <a:p>
            <a:pPr lvl="0" algn="ctr"/>
            <a:r>
              <a:rPr lang="ru-RU" sz="16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контроля и надзора комитета по контролю, надзору и лицензированию в сфере образования Департамента образования Томской области</a:t>
            </a:r>
            <a:endParaRPr lang="ru-RU" sz="16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1478567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174567" y="1293799"/>
            <a:ext cx="1171263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ФАОП ООО для обучающихся с ОВЗ»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п.п. 186.1.1, 186.1.2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659418" y="412283"/>
            <a:ext cx="2743201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ЗПР, вариант  7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1290" r="1796"/>
          <a:stretch>
            <a:fillRect/>
          </a:stretch>
        </p:blipFill>
        <p:spPr bwMode="auto">
          <a:xfrm>
            <a:off x="5468544" y="247536"/>
            <a:ext cx="923790" cy="667247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2397575"/>
            <a:ext cx="1190259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текущий контроль успеваемости и промежуточной аттестации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(в малой группе, индивидуальная)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мотивационный этап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психологический настрой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работу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организующую помощь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рационализации распределения времени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спользование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справочной информации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визуальной поддержки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(опорные схемы, алгоритмы учебных действий,  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смысловые опоры в виде ключевых слов, плана, образца)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гибкость подхода к выбору формы и вида диагностического инструментария и КИМ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большая вариативность оценочных процедур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адаптацию инструкции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упрощение формулировок по грамматическому и семантическому оформлению, 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i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собое </a:t>
            </a:r>
            <a:r>
              <a:rPr lang="ru-RU" sz="1600" i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остроение инструкции, отражающей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этапность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выполнения задания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отслеживание действий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обучающегося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оценки понимания им инструкции,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ее уточнение</a:t>
            </a:r>
          </a:p>
          <a:p>
            <a:pPr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короткий перерыв при нарастании </a:t>
            </a:r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поведении обучающегося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проявлений утомления, истощения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времени на выполнение заданий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615903" y="1944670"/>
            <a:ext cx="859366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Специальные условия при организации оценочных процедур</a:t>
            </a:r>
            <a:r>
              <a:rPr lang="ru-RU" dirty="0" smtClean="0">
                <a:latin typeface="Calibri" pitchFamily="34" charset="0"/>
                <a:ea typeface="Calibri" pitchFamily="34" charset="0"/>
                <a:cs typeface="PT Astra Serif" pitchFamily="18" charset="-5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67238" y="1837066"/>
            <a:ext cx="5360478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27.07.2022 № 629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"Об утверждении Порядка организации и осуществления образовательной деятельности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 дополнительным общеобразовательным программам«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п.24, 26, 27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236" y="3646300"/>
            <a:ext cx="5397731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 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18.09.2020 № 508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19.04.2023)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"Об утверждении Порядка допуска лиц, обучающихся по образовательным программам высшего образования, к занятию педагогической деятельностью по общеобразовательным программам»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п.2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702529" y="4231177"/>
            <a:ext cx="814649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672048" y="2313709"/>
            <a:ext cx="878381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00305" y="2030676"/>
            <a:ext cx="5295208" cy="1200329"/>
          </a:xfrm>
          <a:prstGeom prst="rect">
            <a:avLst/>
          </a:prstGeom>
          <a:ln w="28575">
            <a:solidFill>
              <a:srgbClr val="F3822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Адаптированная дополнительная образовательная программа художественной направленности «Хореография»</a:t>
            </a:r>
            <a:endParaRPr lang="ru-RU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7533" y="3682368"/>
            <a:ext cx="5306291" cy="1323439"/>
          </a:xfrm>
          <a:prstGeom prst="rect">
            <a:avLst/>
          </a:prstGeom>
          <a:ln w="28575">
            <a:solidFill>
              <a:srgbClr val="F3822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Обучающиеся по ОП высшего образования </a:t>
            </a:r>
          </a:p>
          <a:p>
            <a:pPr algn="ctr"/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 специальностям и направлениям подготовки "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Образование и педагогические науки</a:t>
            </a:r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 </a:t>
            </a:r>
          </a:p>
          <a:p>
            <a:pPr algn="ctr"/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(в том числе по специальностям и направлениям подготовки, соответствующим направленности ДОП)</a:t>
            </a:r>
            <a:endParaRPr lang="ru-RU" sz="1600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505" y="1268860"/>
            <a:ext cx="4804757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18.09.2020 № 508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19.04.2023)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"Об утверждении Порядка допуска лиц, обучающихся по образовательным программам высшего образования, к занятию педагогической деятельностью по общеобразовательным программам» 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п.п.3, 4, 6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151419" y="1870164"/>
            <a:ext cx="52317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характеристика обучающегося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справка о периоде обучения по образцу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07817" y="3652003"/>
            <a:ext cx="481307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Статья 331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"Трудовой кодекс Российской Федерации"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от 30.12.2001 N 197-ФЗ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594466" y="2737604"/>
            <a:ext cx="6425738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 педагогической деятельности </a:t>
            </a:r>
            <a:r>
              <a:rPr kumimoji="0" lang="ru-RU" sz="1700" b="1" i="0" u="sng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 допускаются</a:t>
            </a:r>
            <a:r>
              <a:rPr kumimoji="0" lang="ru-RU" sz="17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лица: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лишенные права заниматься педагогической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7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деятельностью в</a:t>
            </a:r>
            <a:r>
              <a:rPr kumimoji="0" lang="ru-RU" sz="1700" b="1" i="0" u="none" strike="noStrike" cap="none" normalizeH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соответствии с вступившим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7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 законную силу приговором суда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имеющие или имевшие судимость,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7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п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одвергавшиеся уголовному</a:t>
            </a:r>
            <a:r>
              <a:rPr lang="ru-RU" sz="17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преследованию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признанные недееспособными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имеющие заболевания, предусмотренные перечнем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07818" y="4509793"/>
            <a:ext cx="481306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Часть 4.1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статьи 46 Федерального закона от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г. №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273-ФЗ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"Об образовании в Российской Федерации"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5140034" y="1997826"/>
            <a:ext cx="878381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092930" y="4178532"/>
            <a:ext cx="468286" cy="38515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39905" y="5663338"/>
            <a:ext cx="2904590" cy="369332"/>
          </a:xfrm>
          <a:prstGeom prst="rect">
            <a:avLst/>
          </a:prstGeom>
          <a:solidFill>
            <a:srgbClr val="0A5E6C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собеседование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173884" y="5261956"/>
            <a:ext cx="399011" cy="324196"/>
          </a:xfrm>
          <a:prstGeom prst="downArrow">
            <a:avLst/>
          </a:prstGeom>
          <a:solidFill>
            <a:srgbClr val="F38221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46167" y="1110780"/>
            <a:ext cx="915231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Федеральный закон от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29.12.2012 N 273-ФЗ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08.08.2024)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"Об образовании в Российской Федерации"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990109" y="2370639"/>
            <a:ext cx="7822276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PT Astra Serif" pitchFamily="18" charset="-52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право на дополнительное профессиональное образование по профилю педагогической деятельности не реже чем один раз в 3 года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0650" y="1900066"/>
            <a:ext cx="14830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Статья 46</a:t>
            </a:r>
            <a:endParaRPr lang="ru-RU" sz="20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2107" y="2687381"/>
            <a:ext cx="36279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Пункт 2 части 5 статьи 47</a:t>
            </a:r>
            <a:endParaRPr lang="ru-RU" sz="20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5" name="Соединительная линия уступом 24"/>
          <p:cNvCxnSpPr/>
          <p:nvPr/>
        </p:nvCxnSpPr>
        <p:spPr>
          <a:xfrm>
            <a:off x="3241965" y="2626820"/>
            <a:ext cx="1263533" cy="548642"/>
          </a:xfrm>
          <a:prstGeom prst="bentConnector3">
            <a:avLst>
              <a:gd name="adj1" fmla="val 50000"/>
            </a:avLst>
          </a:prstGeom>
          <a:ln w="381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>
            <a:off x="1346662" y="1895302"/>
            <a:ext cx="1197033" cy="714894"/>
          </a:xfrm>
          <a:prstGeom prst="bentConnector3">
            <a:avLst>
              <a:gd name="adj1" fmla="val 50000"/>
            </a:avLst>
          </a:prstGeom>
          <a:ln w="381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042158" y="1773119"/>
            <a:ext cx="10149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среднее профессиональное или высшее образование и отвечающие квалификационным требованиям</a:t>
            </a:r>
            <a:r>
              <a:rPr lang="ru-RU" sz="16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указанным в квалификационных справочниках, и (или) профессиональным стандартам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2095" y="4584252"/>
            <a:ext cx="965938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4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31.05.2021 № 287 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22.01.2024)</a:t>
            </a:r>
          </a:p>
          <a:p>
            <a:pPr algn="ctr"/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"Об утверждении федерального государственного образовательного стандарта ООО« (</a:t>
            </a:r>
            <a:r>
              <a:rPr lang="ru-RU" sz="1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 39.2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72743" y="3155710"/>
            <a:ext cx="776408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условий и организация дополнительного профессионального образования работников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18130" y="3247104"/>
            <a:ext cx="36279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Пункт 5 части 3 статьи 28</a:t>
            </a:r>
            <a:endParaRPr lang="ru-RU" sz="20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9" name="Соединительная линия уступом 28"/>
          <p:cNvCxnSpPr/>
          <p:nvPr/>
        </p:nvCxnSpPr>
        <p:spPr>
          <a:xfrm>
            <a:off x="3394362" y="3036915"/>
            <a:ext cx="1271846" cy="781397"/>
          </a:xfrm>
          <a:prstGeom prst="bentConnector3">
            <a:avLst>
              <a:gd name="adj1" fmla="val 50000"/>
            </a:avLst>
          </a:prstGeom>
          <a:ln w="381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256117" y="3820730"/>
            <a:ext cx="7506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педагогические работники обязаны систематически повышать свой профессиональный уровень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174567" y="3898668"/>
            <a:ext cx="4" cy="515390"/>
          </a:xfrm>
          <a:prstGeom prst="line">
            <a:avLst/>
          </a:prstGeom>
          <a:ln w="5715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37525" y="3981395"/>
            <a:ext cx="36279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Пункт 7 части 1 статьи 48</a:t>
            </a:r>
            <a:endParaRPr lang="ru-RU" sz="20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38" name="Соединительная линия уступом 37"/>
          <p:cNvCxnSpPr/>
          <p:nvPr/>
        </p:nvCxnSpPr>
        <p:spPr>
          <a:xfrm>
            <a:off x="3422074" y="3638201"/>
            <a:ext cx="1640377" cy="775857"/>
          </a:xfrm>
          <a:prstGeom prst="bentConnector3">
            <a:avLst>
              <a:gd name="adj1" fmla="val 50000"/>
            </a:avLst>
          </a:prstGeom>
          <a:ln w="381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62159" y="5186802"/>
            <a:ext cx="11724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Квалификация педагогических работников должна отвечать квалификационным требованиям, </a:t>
            </a:r>
          </a:p>
          <a:p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указанным в квалификационных справочниках, и (или) профессиональных стандартах (при наличии)</a:t>
            </a:r>
          </a:p>
          <a:p>
            <a:pPr>
              <a:buFont typeface="Wingdings" pitchFamily="2" charset="2"/>
              <a:buChar char="q"/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Педагогические работники, привлекаемые к реализации программы ООО, должны получать </a:t>
            </a:r>
          </a:p>
          <a:p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дополнительное профессиональное образование по программам ПК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166255" y="5439293"/>
            <a:ext cx="11086" cy="778627"/>
          </a:xfrm>
          <a:prstGeom prst="line">
            <a:avLst/>
          </a:prstGeom>
          <a:ln w="5715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93963" y="1814945"/>
            <a:ext cx="4" cy="515390"/>
          </a:xfrm>
          <a:prstGeom prst="line">
            <a:avLst/>
          </a:prstGeom>
          <a:ln w="5715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185651" y="2596340"/>
            <a:ext cx="4" cy="515390"/>
          </a:xfrm>
          <a:prstGeom prst="line">
            <a:avLst/>
          </a:prstGeom>
          <a:ln w="5715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177337" y="3261359"/>
            <a:ext cx="4" cy="515390"/>
          </a:xfrm>
          <a:prstGeom prst="line">
            <a:avLst/>
          </a:prstGeom>
          <a:ln w="5715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482139" y="1293799"/>
            <a:ext cx="11546378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6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п.211.6</a:t>
            </a: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3237810" y="3142212"/>
            <a:ext cx="403166" cy="390698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07075" y="2680307"/>
            <a:ext cx="3059084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8.2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310938" y="5311833"/>
            <a:ext cx="8312" cy="706581"/>
          </a:xfrm>
          <a:prstGeom prst="line">
            <a:avLst/>
          </a:prstGeom>
          <a:ln w="38100">
            <a:solidFill>
              <a:srgbClr val="0A5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 l="18783" t="4402" r="9469" b="16368"/>
          <a:stretch>
            <a:fillRect/>
          </a:stretch>
        </p:blipFill>
        <p:spPr bwMode="auto">
          <a:xfrm>
            <a:off x="9401695" y="2601885"/>
            <a:ext cx="2225039" cy="1535686"/>
          </a:xfrm>
          <a:prstGeom prst="rect">
            <a:avLst/>
          </a:prstGeom>
          <a:noFill/>
        </p:spPr>
      </p:pic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3095104" y="3564227"/>
            <a:ext cx="3059084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ВАРИАНТ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8.2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543695" y="5344432"/>
            <a:ext cx="50332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Заключение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ППк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Заключение ПМПК </a:t>
            </a:r>
          </a:p>
        </p:txBody>
      </p:sp>
      <p:sp>
        <p:nvSpPr>
          <p:cNvPr id="54" name="Rectangle 2"/>
          <p:cNvSpPr>
            <a:spLocks noChangeArrowheads="1"/>
          </p:cNvSpPr>
          <p:nvPr/>
        </p:nvSpPr>
        <p:spPr bwMode="auto">
          <a:xfrm>
            <a:off x="4073236" y="4478628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класс (пролонгирован)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3822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низ 55"/>
          <p:cNvSpPr/>
          <p:nvPr/>
        </p:nvSpPr>
        <p:spPr>
          <a:xfrm>
            <a:off x="5717774" y="4017820"/>
            <a:ext cx="403166" cy="354676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низ 57"/>
          <p:cNvSpPr/>
          <p:nvPr/>
        </p:nvSpPr>
        <p:spPr>
          <a:xfrm>
            <a:off x="4373883" y="4993178"/>
            <a:ext cx="331121" cy="368531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3175" y="1493364"/>
            <a:ext cx="12195175" cy="241069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" y="5409021"/>
            <a:ext cx="12192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адаптация контрольно-измерительных материалов: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адаптацию бланка для выполнения работы (включение в бланк структурных элементов задания)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дублирование инструкции к заданию в виде перечисления последовательности действий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визуализацию слов в текстах заданий, вызывающих особые семантические трудности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замену выполнения по ряду предметов самостоятельных письменных работ (эссе, сочинение) проведением тестирования </a:t>
            </a: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8783" t="4402" r="9469" b="16368"/>
          <a:stretch>
            <a:fillRect/>
          </a:stretch>
        </p:blipFill>
        <p:spPr bwMode="auto">
          <a:xfrm>
            <a:off x="5303102" y="110530"/>
            <a:ext cx="1275498" cy="8803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6162" y="1226066"/>
            <a:ext cx="117708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2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2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r>
              <a:rPr lang="ru-RU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1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п.213.1.1</a:t>
            </a:r>
            <a:r>
              <a:rPr lang="ru-RU" sz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12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001" y="1932753"/>
            <a:ext cx="1176020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Специальные условия проведения оценочных процедур текущего контроля и промежуточной аттестации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302935"/>
            <a:ext cx="1194646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адаптация временной и пространственной организации среды</a:t>
            </a:r>
            <a:r>
              <a:rPr lang="ru-RU" sz="14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времени на выполнение заданий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выполнение заданий в привычной, эмоционально комфортной обстановке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индивидуальная форма выполнения заданий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визуальный план выполнения работы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присутствие педагога, постоянно осуществляющего учебно-воспитательный процесс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оказание педагогом организующей и направляющей помощи, осуществление поэтапного контроля педагогом общего хода выполнения  </a:t>
            </a: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проверочной работы, стимулирование деятельн</a:t>
            </a:r>
            <a:r>
              <a:rPr lang="ru-RU" sz="14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957319"/>
            <a:ext cx="11938000" cy="1508105"/>
          </a:xfrm>
          <a:prstGeom prst="rect">
            <a:avLst/>
          </a:prstGeom>
          <a:ln w="12700">
            <a:noFill/>
          </a:ln>
        </p:spPr>
        <p:txBody>
          <a:bodyPr wrap="square">
            <a:spAutoFit/>
          </a:bodyPr>
          <a:lstStyle/>
          <a:p>
            <a:pPr lvl="0" indent="342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адаптация подачи информации о содержании оценочных процедур: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дублирование инструкции (прочитывание педагогом с замедленном темпе со смысловыми акцентами, или замена устной инструкции письменной)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уточнение инструкции, контроль понимания инструкции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увеличение (при необходимости) шрифта в тестовых материалах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пространственное изменение размещения заданий (по одному на листе)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упрощение формулировок инструкции по грамматическому и семантическому оформлению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использование визуальной поддержки, опорных схем, справочных материалов, индивидуальных алгоритмов и вспомогательных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</p:spTree>
    <p:extLst>
      <p:ext uri="{BB962C8B-B14F-4D97-AF65-F5344CB8AC3E}">
        <p14:creationId xmlns:p14="http://schemas.microsoft.com/office/powerpoint/2010/main" val="2488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1636509"/>
            <a:ext cx="12195175" cy="225542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67" name="Прямоугольник 66"/>
          <p:cNvSpPr/>
          <p:nvPr/>
        </p:nvSpPr>
        <p:spPr>
          <a:xfrm>
            <a:off x="174567" y="1293799"/>
            <a:ext cx="11853950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400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sz="14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</a:t>
            </a:r>
          </a:p>
          <a:p>
            <a:pPr algn="ctr"/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федеральной адаптированной образовательной программы основного общего образования </a:t>
            </a:r>
          </a:p>
          <a:p>
            <a:pPr algn="ctr"/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обучающихся с ограниченными возможностями здоровья»</a:t>
            </a:r>
            <a:endParaRPr lang="ru-RU" sz="14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2315097" y="2527070"/>
            <a:ext cx="403166" cy="390698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45672" y="2090103"/>
            <a:ext cx="3059084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вариант 8.2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Rectangle 2"/>
          <p:cNvSpPr>
            <a:spLocks noChangeArrowheads="1"/>
          </p:cNvSpPr>
          <p:nvPr/>
        </p:nvSpPr>
        <p:spPr bwMode="auto">
          <a:xfrm>
            <a:off x="7135089" y="2084562"/>
            <a:ext cx="3059084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ЗПР, ВАРИАНТ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7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4" name="Rectangle 2"/>
          <p:cNvSpPr>
            <a:spLocks noChangeArrowheads="1"/>
          </p:cNvSpPr>
          <p:nvPr/>
        </p:nvSpPr>
        <p:spPr bwMode="auto">
          <a:xfrm>
            <a:off x="2917765" y="2529710"/>
            <a:ext cx="5536276" cy="400110"/>
          </a:xfrm>
          <a:prstGeom prst="rect">
            <a:avLst/>
          </a:prstGeom>
          <a:solidFill>
            <a:srgbClr val="0A5E6C"/>
          </a:solidFill>
          <a:ln w="952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класс (пролонгирован)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6" name="Стрелка вниз 55"/>
          <p:cNvSpPr/>
          <p:nvPr/>
        </p:nvSpPr>
        <p:spPr>
          <a:xfrm>
            <a:off x="8635541" y="2538155"/>
            <a:ext cx="403166" cy="354676"/>
          </a:xfrm>
          <a:prstGeom prst="downArrow">
            <a:avLst/>
          </a:prstGeom>
          <a:solidFill>
            <a:srgbClr val="F382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/>
          <p:cNvPicPr/>
          <p:nvPr/>
        </p:nvPicPr>
        <p:blipFill>
          <a:blip r:embed="rId5" cstate="print"/>
          <a:srcRect l="38007" t="36336" r="30906" b="17117"/>
          <a:stretch>
            <a:fillRect/>
          </a:stretch>
        </p:blipFill>
        <p:spPr bwMode="auto">
          <a:xfrm>
            <a:off x="6267796" y="3017519"/>
            <a:ext cx="3749040" cy="3167149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</p:spPr>
      </p:pic>
      <p:pic>
        <p:nvPicPr>
          <p:cNvPr id="59" name="Рисунок 58"/>
          <p:cNvPicPr/>
          <p:nvPr/>
        </p:nvPicPr>
        <p:blipFill>
          <a:blip r:embed="rId6" cstate="print"/>
          <a:srcRect l="8778" t="32432" r="59290" b="24024"/>
          <a:stretch>
            <a:fillRect/>
          </a:stretch>
        </p:blipFill>
        <p:spPr bwMode="auto">
          <a:xfrm>
            <a:off x="914400" y="3032362"/>
            <a:ext cx="3807229" cy="3135682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</p:spPr>
      </p:pic>
      <p:sp>
        <p:nvSpPr>
          <p:cNvPr id="60" name="AutoShape 1"/>
          <p:cNvSpPr>
            <a:spLocks noChangeArrowheads="1"/>
          </p:cNvSpPr>
          <p:nvPr/>
        </p:nvSpPr>
        <p:spPr bwMode="auto">
          <a:xfrm rot="14078590">
            <a:off x="4822403" y="4329950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AutoShape 1"/>
          <p:cNvSpPr>
            <a:spLocks noChangeArrowheads="1"/>
          </p:cNvSpPr>
          <p:nvPr/>
        </p:nvSpPr>
        <p:spPr bwMode="auto">
          <a:xfrm rot="14078590">
            <a:off x="10070506" y="4166467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AutoShape 1"/>
          <p:cNvSpPr>
            <a:spLocks noChangeArrowheads="1"/>
          </p:cNvSpPr>
          <p:nvPr/>
        </p:nvSpPr>
        <p:spPr bwMode="auto">
          <a:xfrm rot="14078590">
            <a:off x="4875049" y="3168940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AutoShape 1"/>
          <p:cNvSpPr>
            <a:spLocks noChangeArrowheads="1"/>
          </p:cNvSpPr>
          <p:nvPr/>
        </p:nvSpPr>
        <p:spPr bwMode="auto">
          <a:xfrm rot="14078590">
            <a:off x="10095445" y="3110749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AutoShape 1"/>
          <p:cNvSpPr>
            <a:spLocks noChangeArrowheads="1"/>
          </p:cNvSpPr>
          <p:nvPr/>
        </p:nvSpPr>
        <p:spPr bwMode="auto">
          <a:xfrm rot="14078590">
            <a:off x="4816862" y="4814861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AutoShape 1"/>
          <p:cNvSpPr>
            <a:spLocks noChangeArrowheads="1"/>
          </p:cNvSpPr>
          <p:nvPr/>
        </p:nvSpPr>
        <p:spPr bwMode="auto">
          <a:xfrm rot="14078590">
            <a:off x="10112069" y="4656918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utoShape 1"/>
          <p:cNvSpPr>
            <a:spLocks noChangeArrowheads="1"/>
          </p:cNvSpPr>
          <p:nvPr/>
        </p:nvSpPr>
        <p:spPr bwMode="auto">
          <a:xfrm rot="14078590">
            <a:off x="4841801" y="3501449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AutoShape 1"/>
          <p:cNvSpPr>
            <a:spLocks noChangeArrowheads="1"/>
          </p:cNvSpPr>
          <p:nvPr/>
        </p:nvSpPr>
        <p:spPr bwMode="auto">
          <a:xfrm rot="14078590">
            <a:off x="10045567" y="3501451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AutoShape 1"/>
          <p:cNvSpPr>
            <a:spLocks noChangeArrowheads="1"/>
          </p:cNvSpPr>
          <p:nvPr/>
        </p:nvSpPr>
        <p:spPr bwMode="auto">
          <a:xfrm rot="14078590">
            <a:off x="4841801" y="5280373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AutoShape 1"/>
          <p:cNvSpPr>
            <a:spLocks noChangeArrowheads="1"/>
          </p:cNvSpPr>
          <p:nvPr/>
        </p:nvSpPr>
        <p:spPr bwMode="auto">
          <a:xfrm rot="14078590">
            <a:off x="10087132" y="5114117"/>
            <a:ext cx="190168" cy="465186"/>
          </a:xfrm>
          <a:prstGeom prst="upArrow">
            <a:avLst>
              <a:gd name="adj1" fmla="val 50000"/>
              <a:gd name="adj2" fmla="val 52241"/>
            </a:avLst>
          </a:prstGeom>
          <a:solidFill>
            <a:srgbClr val="FFFFFF"/>
          </a:solidFill>
          <a:ln w="31750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16377" y="6217921"/>
            <a:ext cx="10914611" cy="492443"/>
          </a:xfrm>
          <a:prstGeom prst="rect">
            <a:avLst/>
          </a:prstGeom>
          <a:solidFill>
            <a:srgbClr val="0A5E6C"/>
          </a:solidFill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sz="1300" b="1" dirty="0" err="1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sz="13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</a:t>
            </a:r>
            <a:r>
              <a:rPr lang="ru-RU" sz="1300" b="1" dirty="0" smtClean="0">
                <a:solidFill>
                  <a:schemeClr val="bg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 22.03.2021 № 115 </a:t>
            </a:r>
            <a:r>
              <a:rPr lang="ru-RU" sz="13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– ОП НОО, ООО, СОО»</a:t>
            </a:r>
            <a:endParaRPr lang="ru-RU" sz="1300" b="1" dirty="0">
              <a:solidFill>
                <a:srgbClr val="F3822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54974" y="1142163"/>
            <a:ext cx="10681855" cy="523220"/>
          </a:xfrm>
          <a:prstGeom prst="rect">
            <a:avLst/>
          </a:prstGeom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Часть 6.1 статьи 12 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lang="ru-RU" sz="14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г. № 273-ФЗ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образовании в Российской Федерации»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80160" y="2828698"/>
            <a:ext cx="964277" cy="369332"/>
          </a:xfrm>
          <a:prstGeom prst="rect">
            <a:avLst/>
          </a:prstGeom>
          <a:solidFill>
            <a:srgbClr val="F7921E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п.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</a:t>
            </a:r>
            <a:endParaRPr lang="ru-RU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8755" y="2805916"/>
            <a:ext cx="57856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учебные курсы (в т.ч.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ВУД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), учебные модули</a:t>
            </a: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394488" y="4965223"/>
            <a:ext cx="997527" cy="369332"/>
          </a:xfrm>
          <a:prstGeom prst="rect">
            <a:avLst/>
          </a:prstGeom>
          <a:solidFill>
            <a:srgbClr val="F7921E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 32.1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7821046" y="4755601"/>
            <a:ext cx="21862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тематическое планирование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465022" y="3828379"/>
            <a:ext cx="1149004" cy="369332"/>
          </a:xfrm>
          <a:prstGeom prst="rect">
            <a:avLst/>
          </a:prstGeom>
          <a:solidFill>
            <a:srgbClr val="0A5E6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7921E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 32.4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4871565" y="3446261"/>
            <a:ext cx="6733002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план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индивидуально ориентированных диагностических и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коррекционных мероприятий;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рабочие программы коррекционных учебных курсов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9506" y="1756494"/>
            <a:ext cx="1185394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Министерства просвещения РФ от </a:t>
            </a:r>
            <a:r>
              <a:rPr lang="ru-RU" sz="16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31 мая 2021 г. № 287 </a:t>
            </a:r>
          </a:p>
          <a:p>
            <a:pPr algn="ctr"/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федерального государственного образовательного стандарта ООО»</a:t>
            </a:r>
            <a:endParaRPr lang="ru-RU" sz="16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7" name="Соединительная линия уступом 16"/>
          <p:cNvCxnSpPr/>
          <p:nvPr/>
        </p:nvCxnSpPr>
        <p:spPr>
          <a:xfrm>
            <a:off x="182880" y="2601884"/>
            <a:ext cx="4422371" cy="847898"/>
          </a:xfrm>
          <a:prstGeom prst="bentConnector3">
            <a:avLst>
              <a:gd name="adj1" fmla="val 50000"/>
            </a:avLst>
          </a:prstGeom>
          <a:ln w="28575">
            <a:solidFill>
              <a:srgbClr val="0A5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824327" y="3549996"/>
            <a:ext cx="3882043" cy="864524"/>
          </a:xfrm>
          <a:prstGeom prst="bentConnector3">
            <a:avLst>
              <a:gd name="adj1" fmla="val 50000"/>
            </a:avLst>
          </a:prstGeom>
          <a:ln w="28575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>
            <a:off x="5262264" y="4605096"/>
            <a:ext cx="4729942" cy="1014153"/>
          </a:xfrm>
          <a:prstGeom prst="bentConnector3">
            <a:avLst>
              <a:gd name="adj1" fmla="val 50000"/>
            </a:avLst>
          </a:prstGeom>
          <a:ln w="28575">
            <a:solidFill>
              <a:srgbClr val="0A5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232756" y="2696245"/>
            <a:ext cx="11463251" cy="2123658"/>
          </a:xfrm>
          <a:prstGeom prst="rect">
            <a:avLst/>
          </a:prstGeom>
          <a:ln w="28575">
            <a:solidFill>
              <a:srgbClr val="F7921E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«Обучающиеся с ОВЗ </a:t>
            </a:r>
            <a:r>
              <a:rPr lang="ru-RU" sz="2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подаче заявления об участии в ГИА </a:t>
            </a:r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предъявляют </a:t>
            </a:r>
            <a:r>
              <a:rPr lang="ru-RU" sz="2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оригинал</a:t>
            </a:r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или надлежащим образом </a:t>
            </a:r>
            <a:r>
              <a:rPr lang="ru-RU" sz="2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заверенную копию рекомендаций ПМПК</a:t>
            </a:r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а обучающиеся - дети-инвалиды и инвалиды, </a:t>
            </a:r>
            <a:r>
              <a:rPr lang="ru-RU" sz="2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оригинал</a:t>
            </a:r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или надлежащим образом заверенную </a:t>
            </a:r>
            <a:r>
              <a:rPr lang="ru-RU" sz="22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копию справки, подтверждающей факт установления инвалидности</a:t>
            </a:r>
            <a:r>
              <a:rPr lang="ru-RU" sz="22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выданной федеральным государственным учреждением медико-социальной экспертизы»</a:t>
            </a:r>
            <a:endParaRPr lang="ru-RU" sz="22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7696" y="1384013"/>
            <a:ext cx="11392438" cy="584775"/>
          </a:xfrm>
          <a:prstGeom prst="rect">
            <a:avLst/>
          </a:prstGeom>
          <a:noFill/>
          <a:ln w="28575">
            <a:solidFill>
              <a:srgbClr val="F7921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№ 232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Рособрнадзора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№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551 от 04.04.2023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Об утверждении Порядка проведения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государственной итоговой аттестации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ООО»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п.19, 51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076371" y="2180305"/>
            <a:ext cx="4642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копия рекомендаций ПМПК</a:t>
            </a:r>
            <a:endParaRPr lang="ru-RU" sz="24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29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66254" y="1279359"/>
            <a:ext cx="11904133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Минобрнауки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09.11.2015 № 1309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18.08.2016)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обеспечения условий доступности для инвалидов объектов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редоставляемых Услуг в сфере образования, а также оказания им при этом необходимой помощи» (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п.п. 3, 4, 7, 8, 11, 12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66254" y="2165260"/>
            <a:ext cx="3657601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условия доступности объектов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025" y="3099057"/>
            <a:ext cx="3657601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условия доступности услуг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269670" y="2712721"/>
            <a:ext cx="878381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206239" y="2289449"/>
            <a:ext cx="3765665" cy="1292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бследование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(распорядительный акт)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528858" y="2338043"/>
            <a:ext cx="3183774" cy="9848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аспорт доступности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8005156" y="2640678"/>
            <a:ext cx="493222" cy="473825"/>
          </a:xfrm>
          <a:prstGeom prst="rightArrow">
            <a:avLst/>
          </a:prstGeom>
          <a:solidFill>
            <a:schemeClr val="accent2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66254" y="4190184"/>
            <a:ext cx="116544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краткая 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характеристика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объекта и предоставляемых на нем услуг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оценка соответствия уровня доступности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для инвалидов объекта с использованием показателей (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пункт 11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оценка соответствия уровня доступности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для инвалидов предоставляемых услуг с использованием 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показателей (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F3822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пункт 12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управленческие решения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по срокам и объемам работ</a:t>
            </a:r>
            <a:r>
              <a:rPr kumimoji="0" lang="ru-RU" sz="1600" b="0" i="0" strike="noStrike" cap="none" normalizeH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для приведения объекта и услуг в соответствие с 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требованиями законодательства РФ.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8578736" y="3441469"/>
            <a:ext cx="307570" cy="897775"/>
          </a:xfrm>
          <a:prstGeom prst="downArrow">
            <a:avLst/>
          </a:prstGeom>
          <a:solidFill>
            <a:srgbClr val="F38221"/>
          </a:solidFill>
          <a:ln>
            <a:solidFill>
              <a:srgbClr val="0A5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6134793"/>
            <a:ext cx="12195175" cy="491432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089181" y="5237018"/>
            <a:ext cx="954800" cy="939338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 l="49026" t="30167" r="11496" b="31491"/>
          <a:stretch>
            <a:fillRect/>
          </a:stretch>
        </p:blipFill>
        <p:spPr bwMode="auto">
          <a:xfrm>
            <a:off x="415635" y="1221971"/>
            <a:ext cx="10103210" cy="5519651"/>
          </a:xfrm>
          <a:prstGeom prst="rect">
            <a:avLst/>
          </a:prstGeom>
          <a:noFill/>
          <a:ln w="9525">
            <a:solidFill>
              <a:srgbClr val="0A5E6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30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41427" t="46081" r="25749" b="20465"/>
          <a:stretch>
            <a:fillRect/>
          </a:stretch>
        </p:blipFill>
        <p:spPr bwMode="auto">
          <a:xfrm>
            <a:off x="481367" y="1305098"/>
            <a:ext cx="8337313" cy="4779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 descr="http://qrcoder.ru/code/?https%3A%2F%2Fforms.yandex.ru%2Fu%2F6749910902848fa6bc1ddff7%2F&amp;4&amp;0"/>
          <p:cNvPicPr>
            <a:picLocks noChangeAspect="1" noChangeArrowheads="1"/>
          </p:cNvPicPr>
          <p:nvPr/>
        </p:nvPicPr>
        <p:blipFill>
          <a:blip r:embed="rId3" cstate="print"/>
          <a:srcRect l="6689" t="7183" r="6238" b="7558"/>
          <a:stretch>
            <a:fillRect/>
          </a:stretch>
        </p:blipFill>
        <p:spPr bwMode="auto">
          <a:xfrm>
            <a:off x="8919553" y="1953491"/>
            <a:ext cx="3039275" cy="2975958"/>
          </a:xfrm>
          <a:prstGeom prst="rect">
            <a:avLst/>
          </a:prstGeom>
          <a:noFill/>
          <a:ln w="9525">
            <a:solidFill>
              <a:srgbClr val="0A5E6C"/>
            </a:solidFill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902931" y="1355964"/>
            <a:ext cx="3100647" cy="400110"/>
          </a:xfrm>
          <a:prstGeom prst="rect">
            <a:avLst/>
          </a:prstGeom>
          <a:noFill/>
          <a:ln w="28575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Рефлексия«Паучок»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-3175" y="3640975"/>
            <a:ext cx="12195175" cy="308552"/>
          </a:xfrm>
          <a:prstGeom prst="rect">
            <a:avLst/>
          </a:prstGeom>
          <a:solidFill>
            <a:srgbClr val="F7921E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169092" y="5336770"/>
            <a:ext cx="912553" cy="897775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725EEF0C-232E-4D32-C2BF-00A7C862C1B7}"/>
              </a:ext>
            </a:extLst>
          </p:cNvPr>
          <p:cNvSpPr/>
          <p:nvPr/>
        </p:nvSpPr>
        <p:spPr>
          <a:xfrm>
            <a:off x="382384" y="4114799"/>
            <a:ext cx="8636925" cy="1986742"/>
          </a:xfrm>
          <a:prstGeom prst="rect">
            <a:avLst/>
          </a:prstGeom>
          <a:noFill/>
          <a:ln w="28575">
            <a:solidFill>
              <a:srgbClr val="0A5E6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b="1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74567" y="1275166"/>
            <a:ext cx="11737571" cy="584775"/>
          </a:xfrm>
          <a:prstGeom prst="rect">
            <a:avLst/>
          </a:prstGeom>
          <a:ln w="38100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Часть 3 статьи 55 </a:t>
            </a: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г. № 273-ФЗ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образовании в Российской Федерации»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57941" y="1969757"/>
            <a:ext cx="11745883" cy="830997"/>
          </a:xfrm>
          <a:prstGeom prst="rect">
            <a:avLst/>
          </a:prstGeom>
          <a:noFill/>
          <a:ln w="38100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02.09.2020 </a:t>
            </a:r>
            <a:r>
              <a:rPr lang="ru-RU" sz="16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458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30.08.2023)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приема на обучение по образовательным программам начального общего,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основного общего и среднего общего образования» (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п.13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57942" y="2889703"/>
            <a:ext cx="11754196" cy="646331"/>
          </a:xfrm>
          <a:prstGeom prst="rect">
            <a:avLst/>
          </a:prstGeom>
          <a:noFill/>
          <a:ln w="38100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Статья 19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24.11.1995 № 181-ФЗ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29.05.2024)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 социальной защите инвалидов в Российской Федерации»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56706" y="4469097"/>
            <a:ext cx="8271163" cy="14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Согласие родителей (законных представителей)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Копия заключения с рекомендациями ПМПК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Индивидуальная программа реабилитации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абилитации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5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190097" y="5361709"/>
            <a:ext cx="881900" cy="867618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9630" y="1504517"/>
            <a:ext cx="11737570" cy="38779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endParaRPr lang="ru-RU" sz="28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725EEF0C-232E-4D32-C2BF-00A7C862C1B7}"/>
              </a:ext>
            </a:extLst>
          </p:cNvPr>
          <p:cNvSpPr/>
          <p:nvPr/>
        </p:nvSpPr>
        <p:spPr>
          <a:xfrm>
            <a:off x="216132" y="3233650"/>
            <a:ext cx="10764982" cy="2086496"/>
          </a:xfrm>
          <a:prstGeom prst="rect">
            <a:avLst/>
          </a:prstGeom>
          <a:noFill/>
          <a:ln w="28575">
            <a:solidFill>
              <a:srgbClr val="F7921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b="1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15884" y="1566112"/>
            <a:ext cx="1138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Часть 3.1 статьи 67 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lang="ru-RU" sz="14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г. № 273-ФЗ </a:t>
            </a:r>
            <a:r>
              <a:rPr lang="ru-RU" sz="1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образовании в Российской Федерации»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57942" y="2131408"/>
            <a:ext cx="11745883" cy="923330"/>
          </a:xfrm>
          <a:prstGeom prst="rect">
            <a:avLst/>
          </a:prstGeom>
          <a:noFill/>
          <a:ln w="38100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02.09.2020 № 458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30.08.2023)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приема на обучение по образовательным программам начального общего, основного общего и среднего общего образования»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 12,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90451" y="3297075"/>
            <a:ext cx="102911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копия документа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установление опеки)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копия свидетельства о рождении сестры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копия документов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право внеочередного, </a:t>
            </a: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ервоочередного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приема на обучение по ОП)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заявление о приеме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распорядительный акт (приказ)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6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156026" y="5361709"/>
            <a:ext cx="898798" cy="884243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91193" y="1300137"/>
            <a:ext cx="11820698" cy="923330"/>
          </a:xfrm>
          <a:prstGeom prst="rect">
            <a:avLst/>
          </a:prstGeom>
          <a:noFill/>
          <a:ln w="38100">
            <a:solidFill>
              <a:srgbClr val="0A5E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от 02.09.2020 № 458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30.08.2023)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«Об утверждении Порядка приема на обучение по образовательным программам начального общего, основного общего и среднего общего образования»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п. 26,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32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99011" y="2597650"/>
            <a:ext cx="1059041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личное дело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заявление о приеме на обучение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копия документа, подтверждающего установление опеки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копия документов, подтверждающих право внеочередного,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первоочередного приема на обучение по ОП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копия документа, удостоверяющего личность родителя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(законного представителя) ребенка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копия свидетельства о рождении ребенка или документа,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подтверждающего родство заявителя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копия документа (установление опеки)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копия заключения ПМПК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A5E6C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49630" y="1258540"/>
            <a:ext cx="11912138" cy="707886"/>
          </a:xfrm>
          <a:prstGeom prst="rect">
            <a:avLst/>
          </a:prstGeom>
          <a:ln w="28575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Часть 3 статьи 79 </a:t>
            </a: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lang="ru-RU" sz="20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г. № 273-ФЗ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образовании в Российской Федерации»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24691" y="2707161"/>
            <a:ext cx="11962015" cy="2585323"/>
          </a:xfrm>
          <a:prstGeom prst="rect">
            <a:avLst/>
          </a:prstGeom>
          <a:ln w="28575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условия обучения, воспитания и развития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таких обучающихся, включающие в себя использование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специальных образовательных программ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методов обучения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воспитания, специальных учебников, учебных пособий и дидактических материалов, специальных технических средств обучения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коллективного и индивидуального пользования, предоставление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услуг ассистента (помощника),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оказывающего обучающимся необходимую техническую помощь,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проведение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групповых и индивидуальных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коррекционных занятий, обеспечение доступа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здания организаций, осуществляющих образовательную деятельность, и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другие условия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без которых невозможно или затруднено освоение образовательных программ обучающимися с ОВЗ»</a:t>
            </a:r>
            <a:endParaRPr lang="ru-RU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951018" y="2061215"/>
            <a:ext cx="5985162" cy="523220"/>
          </a:xfrm>
          <a:prstGeom prst="rect">
            <a:avLst/>
          </a:prstGeom>
          <a:solidFill>
            <a:srgbClr val="F7921E"/>
          </a:solidFill>
          <a:ln w="38100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специальные условия</a:t>
            </a:r>
            <a:r>
              <a:rPr lang="ru-RU" sz="2800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800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8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1344297" y="1502192"/>
            <a:ext cx="2995612" cy="62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41069" y="1549486"/>
            <a:ext cx="11687695" cy="707886"/>
          </a:xfrm>
          <a:prstGeom prst="rect">
            <a:avLst/>
          </a:prstGeom>
          <a:ln w="28575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Часть 1 статьи 79 </a:t>
            </a: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Федерального закона от </a:t>
            </a:r>
            <a:r>
              <a:rPr lang="ru-RU" sz="2000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29 декабря 2012 г. № 273-ФЗ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 образовании в Российской Федерации»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884516" y="2510102"/>
            <a:ext cx="5985162" cy="523220"/>
          </a:xfrm>
          <a:prstGeom prst="rect">
            <a:avLst/>
          </a:prstGeom>
          <a:solidFill>
            <a:srgbClr val="F7921E"/>
          </a:solidFill>
          <a:ln w="38100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АООП</a:t>
            </a:r>
            <a:endParaRPr lang="ru-RU" sz="2800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6132" y="3421856"/>
            <a:ext cx="11679382" cy="1569660"/>
          </a:xfrm>
          <a:prstGeom prst="rect">
            <a:avLst/>
          </a:prstGeom>
          <a:ln w="28575">
            <a:solidFill>
              <a:srgbClr val="F3822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2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Содержание образования и условия </a:t>
            </a:r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организации обучения и воспитания обучающихся с ОВЗ определяются </a:t>
            </a:r>
            <a:r>
              <a:rPr lang="ru-RU" sz="2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адаптированной образовательной программой</a:t>
            </a:r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а для </a:t>
            </a:r>
            <a:r>
              <a:rPr lang="ru-RU" sz="2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инвалидов</a:t>
            </a:r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также в соответствии с </a:t>
            </a:r>
            <a:r>
              <a:rPr lang="ru-RU" sz="2400" b="1" dirty="0" smtClean="0">
                <a:solidFill>
                  <a:srgbClr val="F3822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индивидуальной программой реабилитации инвалида</a:t>
            </a:r>
            <a:r>
              <a:rPr lang="ru-RU" sz="2400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endParaRPr lang="ru-RU" sz="2400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</a:t>
            </a:r>
            <a:r>
              <a:rPr lang="ru-RU" sz="2000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КАЧЕСТВУ ОБРАЗОВАНИЯ</a:t>
            </a:r>
            <a:endParaRPr lang="ru-RU" sz="2000" dirty="0" smtClean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1603258"/>
            <a:ext cx="12195175" cy="342901"/>
          </a:xfrm>
          <a:prstGeom prst="rect">
            <a:avLst/>
          </a:prstGeom>
          <a:solidFill>
            <a:srgbClr val="0A5E6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422891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5807075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725EEF0C-232E-4D32-C2BF-00A7C862C1B7}"/>
              </a:ext>
            </a:extLst>
          </p:cNvPr>
          <p:cNvSpPr/>
          <p:nvPr/>
        </p:nvSpPr>
        <p:spPr>
          <a:xfrm>
            <a:off x="6051665" y="2777613"/>
            <a:ext cx="5827222" cy="2052081"/>
          </a:xfrm>
          <a:prstGeom prst="rect">
            <a:avLst/>
          </a:prstGeom>
          <a:noFill/>
          <a:ln w="28575">
            <a:solidFill>
              <a:srgbClr val="009CA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b="1" dirty="0" smtClean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sz="11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6131" y="2233139"/>
            <a:ext cx="5677593" cy="1477328"/>
          </a:xfrm>
          <a:prstGeom prst="rect">
            <a:avLst/>
          </a:prstGeom>
          <a:noFill/>
          <a:ln w="28575">
            <a:solidFill>
              <a:srgbClr val="F3822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31.05.2021 № 287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(ред. от 22.01.2024) «Об утверждении федерального государственного образовательного стандарта основного общего образования»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232757" y="4145064"/>
            <a:ext cx="5669280" cy="1754326"/>
          </a:xfrm>
          <a:prstGeom prst="rect">
            <a:avLst/>
          </a:prstGeom>
          <a:ln w="28575">
            <a:solidFill>
              <a:srgbClr val="0A5E6C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Приказ </a:t>
            </a:r>
            <a:r>
              <a:rPr lang="ru-RU" b="1" dirty="0" err="1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Минпросвещения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от </a:t>
            </a:r>
            <a:r>
              <a:rPr lang="ru-RU" b="1" dirty="0" smtClean="0">
                <a:solidFill>
                  <a:schemeClr val="accent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24.11.2022 № 1025 </a:t>
            </a:r>
            <a:r>
              <a:rPr lang="ru-RU" b="1" dirty="0" smtClean="0">
                <a:solidFill>
                  <a:srgbClr val="0A5E6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(ред. от 17.07.2024) «Об утверждении федеральной адаптированной образовательной программы основного общего образования для обучающихся с ограниченными возможностями здоровья»</a:t>
            </a:r>
            <a:endParaRPr lang="ru-RU" b="1" dirty="0">
              <a:solidFill>
                <a:srgbClr val="0A5E6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7632" r="6294" b="7403"/>
          <a:stretch>
            <a:fillRect/>
          </a:stretch>
        </p:blipFill>
        <p:spPr>
          <a:xfrm>
            <a:off x="11222182" y="5403204"/>
            <a:ext cx="831272" cy="817810"/>
          </a:xfrm>
          <a:prstGeom prst="rect">
            <a:avLst/>
          </a:prstGeom>
          <a:ln w="28575">
            <a:solidFill>
              <a:srgbClr val="0A5E6C"/>
            </a:solidFill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450676" y="2956344"/>
            <a:ext cx="52536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АООП ООО для слабовидящих обучающихся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АООП ООО для обучающихся с ТНР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АООП ООО для обучающихся с ЗПР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A5E6C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АООП ООО для обучающихся с РАС</a:t>
            </a:r>
          </a:p>
        </p:txBody>
      </p: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57617</TotalTime>
  <Words>2708</Words>
  <Application>Microsoft Office PowerPoint</Application>
  <PresentationFormat>Широкоэкранный</PresentationFormat>
  <Paragraphs>345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Proxima Nova Rg</vt:lpstr>
      <vt:lpstr>PT Astra Serif</vt:lpstr>
      <vt:lpstr>Tahoma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Воеводина Юлия Александровна</cp:lastModifiedBy>
  <cp:revision>984</cp:revision>
  <cp:lastPrinted>2021-07-16T05:59:00Z</cp:lastPrinted>
  <dcterms:created xsi:type="dcterms:W3CDTF">2019-08-15T10:09:47Z</dcterms:created>
  <dcterms:modified xsi:type="dcterms:W3CDTF">2024-12-09T07:26:44Z</dcterms:modified>
</cp:coreProperties>
</file>