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0"/>
  </p:notesMasterIdLst>
  <p:sldIdLst>
    <p:sldId id="256" r:id="rId4"/>
    <p:sldId id="258" r:id="rId5"/>
    <p:sldId id="259" r:id="rId6"/>
    <p:sldId id="260" r:id="rId7"/>
    <p:sldId id="263" r:id="rId8"/>
    <p:sldId id="264" r:id="rId9"/>
    <p:sldId id="269" r:id="rId10"/>
    <p:sldId id="270" r:id="rId11"/>
    <p:sldId id="262" r:id="rId12"/>
    <p:sldId id="273" r:id="rId13"/>
    <p:sldId id="266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9" r:id="rId27"/>
    <p:sldId id="290" r:id="rId28"/>
    <p:sldId id="292" r:id="rId29"/>
    <p:sldId id="293" r:id="rId30"/>
    <p:sldId id="295" r:id="rId31"/>
    <p:sldId id="296" r:id="rId32"/>
    <p:sldId id="297" r:id="rId33"/>
    <p:sldId id="298" r:id="rId34"/>
    <p:sldId id="299" r:id="rId35"/>
    <p:sldId id="305" r:id="rId36"/>
    <p:sldId id="313" r:id="rId37"/>
    <p:sldId id="300" r:id="rId38"/>
    <p:sldId id="304" r:id="rId39"/>
    <p:sldId id="306" r:id="rId40"/>
    <p:sldId id="301" r:id="rId41"/>
    <p:sldId id="307" r:id="rId42"/>
    <p:sldId id="308" r:id="rId43"/>
    <p:sldId id="309" r:id="rId44"/>
    <p:sldId id="310" r:id="rId45"/>
    <p:sldId id="311" r:id="rId46"/>
    <p:sldId id="312" r:id="rId47"/>
    <p:sldId id="315" r:id="rId48"/>
    <p:sldId id="314" r:id="rId4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7D31"/>
    <a:srgbClr val="574011"/>
    <a:srgbClr val="FFEAA7"/>
    <a:srgbClr val="385723"/>
    <a:srgbClr val="548235"/>
    <a:srgbClr val="FFE593"/>
    <a:srgbClr val="6D5015"/>
    <a:srgbClr val="854746"/>
    <a:srgbClr val="000000"/>
    <a:srgbClr val="A1761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41" autoAdjust="0"/>
  </p:normalViewPr>
  <p:slideViewPr>
    <p:cSldViewPr snapToGrid="0" showGuides="1">
      <p:cViewPr>
        <p:scale>
          <a:sx n="75" d="100"/>
          <a:sy n="75" d="100"/>
        </p:scale>
        <p:origin x="-234" y="-5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148" y="-108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9CCEF-3BD7-42C8-83A2-6B4A99AE7F1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B17BE-B5BB-4529-81A2-711353C6D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05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5909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06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15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235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17BE-B5BB-4529-81A2-711353C6D43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446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4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1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30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4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58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60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07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000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673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7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1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583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26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186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301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2E9D0C-B4A0-BF1B-BD9F-DE7D08BB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FC90-880A-4898-8332-636CF044B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846FD4-5EAB-2F56-7094-677B58BE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0817CF-1106-E9D8-523B-9756B4D5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CF1B-A526-4B28-BEB8-22D2725581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478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70B805-8DA6-7D16-37E2-FC01CF3B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F86E-B589-421D-8345-CDEAC344A1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23DBF7-E0C4-A1AF-98D7-C6CA2F46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43A571-8E7F-718C-D82A-FCE71D8E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A021-04D1-45C5-B73E-086101B69A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51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9B6A76-38AE-C171-CCA3-63707F77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3A45-10AC-4635-AC80-1F6B2B5E73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08FDF2-220C-6E39-E72D-D2AB93B0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A60D61-F640-CE57-1E6E-9EAA84F3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8DA9-CB41-466E-8872-ECF771D88F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249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347650B-B3EE-B295-F65B-A9704F4E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2888-6F00-44C3-946F-0640E4CD73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7D98421-8072-AF90-5E63-5C3C4FA1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5A1043A-A365-A13A-7BA5-2BCD4001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A4FF-8116-4A9F-8801-CF2E57BF84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242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C75037EA-1ACC-1394-E8E5-51E91F9B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85022-EDF9-4E2F-BFFF-50FA9294A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D3AE0C6B-8073-6FB3-C020-C36CF335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BA1CF32-15BC-A8D5-5FD9-448E3875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6B6F-5ED1-4056-B4CA-AF460A50D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940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5B85E7AD-5DCD-F030-48D3-FBCA4923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310E-01DA-4023-A27A-FE42936E5A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35EBCBA-649C-6A97-BEF2-18DEDFB2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5C0A6A6E-72FD-B0E1-9989-D037F518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24C6-6C68-489A-8640-9290340364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026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86DE46D2-C2F3-51BE-4A47-84D2686D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5FB6-AB8E-49C5-A45E-965E5FF4D3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038BB0C-F81A-CC69-E123-E0635051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B3E92B68-E3D8-5555-5AE0-55D1735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797F-0EED-4FB1-AEA1-88A0507F26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75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607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1E2F7B1D-04D4-256C-5E93-56AA36D3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159D-D863-48B1-B205-91D88E9869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8BB9E90-101A-5355-FA7F-7A1DE829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CC58315-ABF4-48F4-4B11-B1848731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5BF1-1D22-4103-96D1-38FC2AD2A8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985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1FAD5CE-03AE-8502-E16B-9703B66E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C4A2-EDB2-4AB4-BB1D-BFC7A84F3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605EB52-D037-1571-99E1-2D315797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51CDEE6-CAF8-5530-4F52-1C797C82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0738-6B2D-47C7-8C5C-169C6C238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810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89E1A9-4D43-77B7-0ED4-D244E196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D908-2B0E-4DFA-8B2A-D4A466F6A7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226022-E9C4-1D74-FFE9-27CB2D97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E77BDD-3461-F6B4-D96F-F58B4986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9728-1C6A-48C4-BA17-0CA1A3890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749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0190C0-ABEE-FBDB-0B11-CDA764CD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7F14-BB37-4BDA-9755-AC66F50F11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2786F0-EDCE-EB40-1817-799903D8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9AA292-F045-3581-45E2-25BC6DD9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709D-ADF4-4196-8B0E-03786B8EE7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71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90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0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36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0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1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5657-BB1B-4BAD-9FF2-EDE3451B7D0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A27-1922-48D6-BB14-AF1210E56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25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5657-BB1B-4BAD-9FF2-EDE3451B7D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A27-1922-48D6-BB14-AF1210E567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25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7B1A5F29-D80C-910E-EFA1-00F72A81C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21DF1AE7-31A7-502B-D531-CE0954673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C88D2-5118-69E6-6078-A7407B08D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6CE34-4ADF-4985-93A5-55E09DD589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AA58FD-FDAD-84F4-7DEB-A4E8511F7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8128B0-9566-B3B5-4DB9-F88006286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519B5F-23C2-4B74-8EAF-608135A232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Normativnie_dokumenti.ht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8356DECE5ABE9DF7AACDAD7244357790D389195FD5AF09417BA8E89AE53ABF9CEFE38908AAFDFD5FD28770C7196C84517DE89D0E4168FC1p1C4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255" y="4407126"/>
            <a:ext cx="16659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Воеводина Ю.А.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834511" y="4292267"/>
            <a:ext cx="596106" cy="794"/>
          </a:xfrm>
          <a:prstGeom prst="line">
            <a:avLst/>
          </a:prstGeom>
          <a:ln w="38100">
            <a:solidFill>
              <a:srgbClr val="BFA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7211" y="3914683"/>
            <a:ext cx="55615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общего образования Томской области</a:t>
            </a:r>
          </a:p>
          <a:p>
            <a:r>
              <a:rPr lang="ru-RU" sz="16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контролю, надзору и лицензированию </a:t>
            </a:r>
          </a:p>
          <a:p>
            <a:r>
              <a:rPr lang="ru-RU" sz="16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33299" y="3198499"/>
            <a:ext cx="3244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F252D"/>
                </a:solidFill>
              </a:rPr>
              <a:t>forum.toipkro.ru/</a:t>
            </a:r>
            <a:r>
              <a:rPr lang="en-US" sz="2000" dirty="0" err="1">
                <a:solidFill>
                  <a:srgbClr val="6F252D"/>
                </a:solidFill>
              </a:rPr>
              <a:t>avgustpro</a:t>
            </a:r>
            <a:endParaRPr lang="ru-RU" sz="2000" dirty="0">
              <a:solidFill>
                <a:srgbClr val="6F252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572" y="1929008"/>
            <a:ext cx="68266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разработки и реализации адаптированных образовательных программ </a:t>
            </a:r>
          </a:p>
          <a:p>
            <a:r>
              <a:rPr lang="ru-RU" sz="22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федеральными адаптированными образовательными программами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42474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УЧЕБНОГО ПЛАНА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4D689FD-0C60-8145-42CC-99060B5A478C}"/>
              </a:ext>
            </a:extLst>
          </p:cNvPr>
          <p:cNvSpPr/>
          <p:nvPr/>
        </p:nvSpPr>
        <p:spPr>
          <a:xfrm>
            <a:off x="8943662" y="1672648"/>
            <a:ext cx="3187378" cy="338554"/>
          </a:xfrm>
          <a:prstGeom prst="rect">
            <a:avLst/>
          </a:prstGeom>
          <a:solidFill>
            <a:srgbClr val="BFA25E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пункт 2.9.3 ФГОС НОО ОВЗ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9810241"/>
              </p:ext>
            </p:extLst>
          </p:nvPr>
        </p:nvGraphicFramePr>
        <p:xfrm>
          <a:off x="1880991" y="1996240"/>
          <a:ext cx="8430019" cy="4395373"/>
        </p:xfrm>
        <a:graphic>
          <a:graphicData uri="http://schemas.openxmlformats.org/drawingml/2006/table">
            <a:tbl>
              <a:tblPr/>
              <a:tblGrid>
                <a:gridCol w="4241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88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</a:rPr>
                        <a:t>Предметные области</a:t>
                      </a:r>
                    </a:p>
                  </a:txBody>
                  <a:tcPr marL="19415" marR="19415" marT="31941" marB="319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</a:rPr>
                        <a:t>Учебные предметы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</a:rPr>
                        <a:t>Классы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06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</a:rPr>
                        <a:t>Обязательная часть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Наименование предметной области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Наименование учебных предметов/дисциплин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0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Итого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6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</a:rPr>
                        <a:t>Часть, формируемая участниками образовательных отношений</a:t>
                      </a:r>
                    </a:p>
                  </a:txBody>
                  <a:tcPr marL="19415" marR="19415" marT="31941" marB="319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06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Наименование учебных предметов/дисциплин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2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Рекомендуемая недельная нагрузка при 5-дневной учебной неделе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90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Максимально допустимая недельная нагрузка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0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</a:rPr>
                        <a:t>Внеурочная деятельность: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90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</a:rPr>
                        <a:t>1. Коррекционно-развивающая область  (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не менее </a:t>
                      </a:r>
                      <a:r>
                        <a:rPr lang="ru-RU" sz="1400" b="1" dirty="0">
                          <a:latin typeface="Arial"/>
                          <a:ea typeface="Times New Roman"/>
                        </a:rPr>
                        <a:t>5 час.)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9064">
                <a:tc gridSpan="2">
                  <a:txBody>
                    <a:bodyPr/>
                    <a:lstStyle/>
                    <a:p>
                      <a:pPr marL="4763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Наименование</a:t>
                      </a:r>
                      <a:r>
                        <a:rPr lang="ru-RU" sz="1400" baseline="0" dirty="0">
                          <a:latin typeface="Arial"/>
                          <a:ea typeface="Times New Roman"/>
                        </a:rPr>
                        <a:t> коррекционно-развивающих курсов</a:t>
                      </a:r>
                      <a:endParaRPr lang="ru-RU" sz="1400" dirty="0">
                        <a:latin typeface="Arial"/>
                        <a:ea typeface="Times New Roman"/>
                      </a:endParaRP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782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</a:rPr>
                        <a:t>2. Другие направления внеурочной деятельности (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не более </a:t>
                      </a:r>
                      <a:r>
                        <a:rPr lang="ru-RU" sz="1400" b="1" dirty="0">
                          <a:latin typeface="Arial"/>
                          <a:ea typeface="Times New Roman"/>
                        </a:rPr>
                        <a:t>5 час.)</a:t>
                      </a:r>
                    </a:p>
                  </a:txBody>
                  <a:tcPr marL="19415" marR="19415" marT="31941" marB="319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90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Наименование курсов внеурочной</a:t>
                      </a:r>
                      <a:r>
                        <a:rPr lang="ru-RU" sz="1400" baseline="0" dirty="0">
                          <a:latin typeface="Arial"/>
                          <a:ea typeface="Times New Roman"/>
                        </a:rPr>
                        <a:t> деятельности</a:t>
                      </a:r>
                      <a:endParaRPr lang="ru-RU" sz="1400" dirty="0">
                        <a:latin typeface="Arial"/>
                        <a:ea typeface="Times New Roman"/>
                      </a:endParaRP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90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Всего</a:t>
                      </a:r>
                    </a:p>
                  </a:txBody>
                  <a:tcPr marL="19415" marR="19415" marT="31941" marB="319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7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15025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ГЛУХИХ ОБУЧАЮЩИХСЯ (варианты 1.1 – 1.4)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5574" y="1778696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1.1.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3574" y="2141951"/>
            <a:ext cx="5400000" cy="2272139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4 года</a:t>
            </a: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УП ОП НОО </a:t>
            </a:r>
          </a:p>
          <a:p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Учебный предмет «Музыка» - без оценивания</a:t>
            </a:r>
          </a:p>
          <a:p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Учебный предмет «Иностранный язык» - без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неаттестации</a:t>
            </a:r>
            <a:endParaRPr lang="ru-RU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(курсы определяем самостоятельно с учетом рекомендаций ПМПК)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59255" y="1805836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1.2.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67255" y="2169090"/>
            <a:ext cx="5400000" cy="4306865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–5 лет или 6 лет (за счет дополнительного первого класса</a:t>
            </a:r>
            <a:r>
              <a:rPr lang="ru-RU" sz="1500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15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Предметная область «Русский язык и литературное чтение»:</a:t>
            </a: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1. Русский язык</a:t>
            </a:r>
          </a:p>
          <a:p>
            <a:r>
              <a:rPr lang="ru-RU" sz="1500" i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2. Чтение и развитие речи</a:t>
            </a: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3. Литературное чтение</a:t>
            </a:r>
          </a:p>
          <a:p>
            <a:r>
              <a:rPr lang="ru-RU" sz="1500" i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4. Предметно-практическое обучение</a:t>
            </a:r>
          </a:p>
          <a:p>
            <a:r>
              <a:rPr lang="ru-RU" sz="1500" strike="dbl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Иностранный язык</a:t>
            </a:r>
          </a:p>
          <a:p>
            <a:r>
              <a:rPr lang="ru-RU" sz="1500" strike="dbl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</a:t>
            </a:r>
          </a:p>
          <a:p>
            <a:r>
              <a:rPr lang="ru-RU" sz="15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1. Формирование речевого слуха и произносительной стороны устной речи</a:t>
            </a: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2. Музыкально-ритмические занятия</a:t>
            </a: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3. Развитие слухового восприятия и техника речи</a:t>
            </a: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4. Социально-бытовая ориентировка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9163" y="4459266"/>
            <a:ext cx="5448822" cy="2054268"/>
          </a:xfrm>
          <a:prstGeom prst="roundRect">
            <a:avLst/>
          </a:prstGeom>
          <a:solidFill>
            <a:srgbClr val="D8A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ФАОП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НОО не содержит: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программы коррекционной работы;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системы условий реализации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latin typeface="Arial" pitchFamily="34" charset="0"/>
                <a:cs typeface="Arial" pitchFamily="34" charset="0"/>
              </a:rPr>
              <a:t>НОО;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программы оценки предметных результатов  (для варианта 1.2).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indent="363538"/>
            <a:r>
              <a:rPr lang="ru-RU" b="1" u="sng" dirty="0">
                <a:latin typeface="Arial" pitchFamily="34" charset="0"/>
                <a:cs typeface="Arial" pitchFamily="34" charset="0"/>
              </a:rPr>
              <a:t>Разрабатываются ОО самостоятельно</a:t>
            </a:r>
            <a:endParaRPr lang="ru-RU" b="1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685" y="5912378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15025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ГЛУХИХ ОБУЧАЮЩИХСЯ (варианты 1.1 – 1.4)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211" y="1656776"/>
            <a:ext cx="597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1.3.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211" y="2020032"/>
            <a:ext cx="5832000" cy="4464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Обучающиеся с легкой УО (интеллектуальными нарушениями) или с ЗПР (п. </a:t>
            </a:r>
            <a:r>
              <a:rPr lang="ru-RU" sz="130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29.4 </a:t>
            </a:r>
            <a:r>
              <a:rPr lang="ru-RU" sz="130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ФАОП </a:t>
            </a: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НОО ОВЗ).</a:t>
            </a:r>
          </a:p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 или 6 лет (за счет дополнительного первого класса).</a:t>
            </a:r>
          </a:p>
          <a:p>
            <a:endParaRPr lang="ru-RU" sz="3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Предметные области обязательной части УП: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Язык и речевая практика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Естествознание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</a:p>
          <a:p>
            <a:endParaRPr lang="ru-RU" sz="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Формирование речевого слуха и произносительной стороны речи (индивидуальные занятия)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Музыкально-ритмические занятия (фронтальные занятия)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слухового восприятия и техника речи (фронтальные занятия)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Социально-бытовая ориентировка (фронтальные занятия)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познавательной сферы (индивидуальные занятия)</a:t>
            </a:r>
          </a:p>
          <a:p>
            <a:endParaRPr lang="ru-RU" sz="12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i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1300" i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освоения </a:t>
            </a:r>
            <a:r>
              <a:rPr lang="ru-RU" sz="1300" i="1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ФАОП </a:t>
            </a:r>
            <a:r>
              <a:rPr lang="ru-RU" sz="1300" i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НОО оцениваются как итоговые на момент завершения общего образования.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54455" y="1681160"/>
            <a:ext cx="597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1.4.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6455" y="2032731"/>
            <a:ext cx="5832000" cy="4464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Обучающиеся с умеренной, тяжелой, глубокой УО (интеллектуальными нарушениями), ТНМР</a:t>
            </a:r>
          </a:p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6 лет (обязательная пролонгация).</a:t>
            </a:r>
          </a:p>
          <a:p>
            <a:endParaRPr lang="ru-RU" sz="7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Разработка специальной индивидуальной программы развития (на основе </a:t>
            </a:r>
            <a:r>
              <a:rPr lang="ru-RU" sz="1300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НОО) – на ограниченный период</a:t>
            </a:r>
          </a:p>
          <a:p>
            <a:endParaRPr lang="ru-RU" sz="5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Предметные области обязательной части УП: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Речь и альтернативная коммуникация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  <a:endParaRPr lang="ru-RU" sz="1300" b="1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endParaRPr lang="ru-RU" sz="6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Формирование слухового восприятия и произносительной стороны речи</a:t>
            </a:r>
          </a:p>
          <a:p>
            <a:pPr marL="87313" indent="-87313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Музыкально-ритмические занятия</a:t>
            </a:r>
          </a:p>
          <a:p>
            <a:pPr marL="87313" indent="-87313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Двигательное развитие</a:t>
            </a:r>
          </a:p>
          <a:p>
            <a:pPr marL="87313" indent="-87313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Познавательное развитие</a:t>
            </a:r>
          </a:p>
          <a:p>
            <a:pPr marL="87313" indent="-87313"/>
            <a:endParaRPr lang="ru-RU" sz="6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i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Результаты освоения </a:t>
            </a:r>
            <a:r>
              <a:rPr lang="ru-RU" sz="1300" i="1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ФАОП </a:t>
            </a:r>
            <a:r>
              <a:rPr lang="ru-RU" sz="1300" i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НОО оцениваются как итоговые на момент завершения общего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15025"/>
            <a:ext cx="11916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СЛАБОСЛЫШАЩИХ И ПОЗДНООГЛОХШИХ ОБУЧАЮЩИХСЯ (варианты 2.1 – 2.3)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9666" y="1849308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 2.1.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7666" y="2212564"/>
            <a:ext cx="5400000" cy="2271552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4 года</a:t>
            </a:r>
            <a:endParaRPr lang="ru-RU" sz="6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УП ОП НОО</a:t>
            </a:r>
          </a:p>
          <a:p>
            <a:endParaRPr lang="ru-RU" sz="5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Учебный предмет «Музыка» - без оценивания</a:t>
            </a:r>
          </a:p>
          <a:p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Учебный предмет «Иностранный язык» - без </a:t>
            </a:r>
            <a:r>
              <a:rPr lang="ru-RU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неаттестации</a:t>
            </a:r>
            <a:endParaRPr lang="ru-RU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7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(курсы определяем самостоятельно с учетом рекомендаций ПМПК)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64000" y="1854604"/>
            <a:ext cx="6228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 2.2.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84192" y="2217857"/>
            <a:ext cx="5961504" cy="4329247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Два варианта УП: 1) на 4 года; 2) на 5 или 6 лет</a:t>
            </a:r>
          </a:p>
          <a:p>
            <a:endParaRPr lang="ru-RU" sz="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Русский язык и литературное чтение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 и информатика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Обществознание и естествознание (Окружающий мир)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Основы религиозных культур и светской этики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	</a:t>
            </a:r>
          </a:p>
          <a:p>
            <a:endParaRPr lang="ru-RU" sz="4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Предметная область «Русский язык и литературное чтение»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Русский язык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Литературное чтение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речи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Предметно-практическое обучение </a:t>
            </a:r>
            <a:r>
              <a:rPr 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(только для 2го варианта УП)</a:t>
            </a:r>
          </a:p>
          <a:p>
            <a:r>
              <a:rPr lang="ru-RU" sz="1300" strike="dbl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Иностранный язык,  Музыка</a:t>
            </a: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Формирование речевого слуха и произносительной стороны речи (индивидуальные занятия)	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слухового восприятия и техника речи (фронтальные занятия)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Музыкально-ритмические занятия (фронтальные занятия)	</a:t>
            </a:r>
            <a:endParaRPr lang="ru-RU" sz="1300" strike="dblStrike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255" y="4572000"/>
            <a:ext cx="5448822" cy="2054268"/>
          </a:xfrm>
          <a:prstGeom prst="roundRect">
            <a:avLst/>
          </a:prstGeom>
          <a:solidFill>
            <a:srgbClr val="D8A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ФАОП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НОО не содержит: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программы коррекционной работы;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системы условий реализации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latin typeface="Arial" pitchFamily="34" charset="0"/>
                <a:cs typeface="Arial" pitchFamily="34" charset="0"/>
              </a:rPr>
              <a:t>НОО;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программы оценки предметных результатов  (для варианта 2.2).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indent="363538"/>
            <a:r>
              <a:rPr lang="ru-RU" b="1" u="sng" dirty="0">
                <a:latin typeface="Arial" pitchFamily="34" charset="0"/>
                <a:cs typeface="Arial" pitchFamily="34" charset="0"/>
              </a:rPr>
              <a:t>Разрабатываются ОО самостоятельно</a:t>
            </a:r>
            <a:endParaRPr lang="ru-RU" b="1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685" y="5912378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15025"/>
            <a:ext cx="11916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СЛАБОСЛЫШАЩИХ И ПОЗДНООГЛОХШИХ ОБУЧАЮЩИХСЯ (варианты 2.1 – 2.3)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688" y="1778696"/>
            <a:ext cx="6120384" cy="415863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2.3.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8224" y="2192752"/>
            <a:ext cx="5925312" cy="4347748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Обучающиеся с легкой умственной отсталостью (интеллектуальными нарушениями) или с ЗПР.</a:t>
            </a:r>
          </a:p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 или 6 лет (за счет 1-го дополнительного класса).</a:t>
            </a:r>
          </a:p>
          <a:p>
            <a:endParaRPr lang="ru-RU" sz="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Предметные области обязательной части УП: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Язык и речевая практика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Естествознание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</a:p>
          <a:p>
            <a:endParaRPr lang="ru-RU" sz="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Формирование речевого слуха и произносительной стороны речи (индивидуальные занятия)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Музыкально-ритмические занятия (фронтальные занятия)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слухового восприятия и техника речи (фронтальные занятия)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Социально-бытовая ориентировка (фронтальные занятия)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познавательной сферы (индивидуальные занятия)</a:t>
            </a:r>
          </a:p>
          <a:p>
            <a:endParaRPr lang="ru-RU" sz="12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i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1300" i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освоения </a:t>
            </a:r>
            <a:r>
              <a:rPr lang="ru-RU" sz="1300" i="1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ФАОП </a:t>
            </a:r>
            <a:r>
              <a:rPr lang="ru-RU" sz="1300" i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НОО оцениваются как итоговые на момент завершения общего образования.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39840" y="1909277"/>
            <a:ext cx="563637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sz="1400" dirty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НОО (вариант 2.3) предназначена </a:t>
            </a:r>
            <a:r>
              <a:rPr lang="ru-RU" sz="1400" b="1" u="sng" dirty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для обучающихся</a:t>
            </a:r>
            <a:r>
              <a:rPr lang="ru-RU" sz="1400" dirty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4625" indent="-174625">
              <a:buFont typeface="Arial" pitchFamily="34" charset="0"/>
              <a:buChar char="&gt;"/>
            </a:pPr>
            <a:r>
              <a:rPr lang="ru-RU" sz="1400" dirty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с ЗПР церебрально-органического происхождения, в результате которой длительное время отмечается функциональная незрелость ЦНС;</a:t>
            </a:r>
          </a:p>
          <a:p>
            <a:pPr marL="174625" indent="-174625">
              <a:buFont typeface="Arial" pitchFamily="34" charset="0"/>
              <a:buChar char="&gt;"/>
            </a:pPr>
            <a:r>
              <a:rPr lang="ru-RU" sz="1400" dirty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с легкой умственной отсталостью (интеллектуальными нарушениями);</a:t>
            </a:r>
          </a:p>
          <a:p>
            <a:pPr marL="174625" indent="-174625">
              <a:buFont typeface="Arial" pitchFamily="34" charset="0"/>
              <a:buChar char="&gt;"/>
            </a:pPr>
            <a:r>
              <a:rPr lang="ru-RU" sz="1400" dirty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с ЗПР или легкой умственной отсталостью (интеллектуальными нарушениями) и нарушениями зрения, с ДЦП;</a:t>
            </a:r>
          </a:p>
          <a:p>
            <a:pPr marL="174625" indent="-174625">
              <a:buFont typeface="Arial" pitchFamily="34" charset="0"/>
              <a:buChar char="&gt;"/>
            </a:pPr>
            <a:r>
              <a:rPr lang="ru-RU" sz="1400" dirty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с ЗПР или с легкой умственной отсталостью (интеллектуальными нарушениями) и соматическими заболеваниями.</a:t>
            </a:r>
          </a:p>
          <a:p>
            <a:pPr marL="174625" indent="-174625">
              <a:buFont typeface="Arial" pitchFamily="34" charset="0"/>
              <a:buChar char="&gt;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Для слабослышащих и позднооглохших обучающихся с умеренной, тяжелой, глубокой умственной отсталостью, возможно сочетающаяся с нарушениями зрения, опорно-двигательного аппарата, расстройствами аутистического спектра, эмоционально-волевой сферы, осложненная текущими соматическими заболеваниями и психическими расстройствами –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обучение по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НОО (вариант 1.4)</a:t>
            </a:r>
          </a:p>
          <a:p>
            <a:pPr marL="174625" indent="-174625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65493" y="6197135"/>
            <a:ext cx="2926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A1761F"/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ru-RU" sz="1600" b="1">
                <a:solidFill>
                  <a:srgbClr val="A1761F"/>
                </a:solidFill>
                <a:latin typeface="Arial" pitchFamily="34" charset="0"/>
                <a:cs typeface="Arial" pitchFamily="34" charset="0"/>
              </a:rPr>
              <a:t>53.5 </a:t>
            </a:r>
            <a:r>
              <a:rPr lang="ru-RU" sz="1600" b="1" smtClean="0">
                <a:solidFill>
                  <a:srgbClr val="A1761F"/>
                </a:solidFill>
                <a:latin typeface="Arial" pitchFamily="34" charset="0"/>
                <a:cs typeface="Arial" pitchFamily="34" charset="0"/>
              </a:rPr>
              <a:t>ФАОП </a:t>
            </a:r>
            <a:r>
              <a:rPr lang="ru-RU" sz="1600" b="1" dirty="0">
                <a:solidFill>
                  <a:srgbClr val="A1761F"/>
                </a:solidFill>
                <a:latin typeface="Arial" pitchFamily="34" charset="0"/>
                <a:cs typeface="Arial" pitchFamily="34" charset="0"/>
              </a:rPr>
              <a:t>НОО ОВЗ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15025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СЛЕПЫХ ОБУЧАЮЩИХСЯ (варианты 3.1 – 3.4)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5574" y="1778696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3.1.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8307" y="2141952"/>
            <a:ext cx="5400000" cy="1869216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4 года</a:t>
            </a:r>
          </a:p>
          <a:p>
            <a:endParaRPr lang="ru-RU" sz="15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УП ОП НОО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(курсы определяем самостоятельно с учетом рекомендаций ПМПК)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59255" y="1805836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3.2.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67255" y="2169089"/>
            <a:ext cx="5400000" cy="4464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Русский язык и литературное чтение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Иностранный язык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 и информатика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Обществознание и естествознание (Окружающий мир)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Основы религиозных культур и светской этики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	</a:t>
            </a:r>
          </a:p>
          <a:p>
            <a:endParaRPr lang="ru-RU" sz="10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Учебный предмет «Изобразительное искусство (</a:t>
            </a:r>
            <a:r>
              <a:rPr lang="ru-RU" sz="1300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тифлографика</a:t>
            </a: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)»</a:t>
            </a:r>
          </a:p>
          <a:p>
            <a:endParaRPr lang="ru-RU" sz="7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Социально-бытовая ориентировка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Предметно-пространственная ориентировка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осязания и мелкой моторики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Охрана, развитие остаточного зрения и зрительного восприятия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коммуникативной деятельности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Ритмика</a:t>
            </a:r>
          </a:p>
          <a:p>
            <a:pPr marL="228600" indent="-228600">
              <a:buAutoNum type="arabicPeriod"/>
            </a:pPr>
            <a:r>
              <a:rPr lang="ru-RU" sz="1300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Тифлотехника</a:t>
            </a:r>
            <a:endParaRPr lang="ru-RU" sz="13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5885" y="4171167"/>
            <a:ext cx="5448822" cy="2054268"/>
          </a:xfrm>
          <a:prstGeom prst="roundRect">
            <a:avLst/>
          </a:prstGeom>
          <a:solidFill>
            <a:srgbClr val="D8A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ФАОП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НОО не содержит: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программы коррекционной работы (для варианта 3.1);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системы условий реализации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latin typeface="Arial" pitchFamily="34" charset="0"/>
                <a:cs typeface="Arial" pitchFamily="34" charset="0"/>
              </a:rPr>
              <a:t>НОО;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программы оценки предметных результатов  (для варианта 3.2).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indent="363538"/>
            <a:r>
              <a:rPr lang="ru-RU" b="1" u="sng" dirty="0">
                <a:latin typeface="Arial" pitchFamily="34" charset="0"/>
                <a:cs typeface="Arial" pitchFamily="34" charset="0"/>
              </a:rPr>
              <a:t>Разрабатываются ОО самостоятельно</a:t>
            </a:r>
            <a:endParaRPr lang="ru-RU" b="1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6477" y="5699436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4D689FD-0C60-8145-42CC-99060B5A478C}"/>
              </a:ext>
            </a:extLst>
          </p:cNvPr>
          <p:cNvSpPr/>
          <p:nvPr/>
        </p:nvSpPr>
        <p:spPr>
          <a:xfrm>
            <a:off x="8179496" y="6119387"/>
            <a:ext cx="3787036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Нет наименований в ФУП </a:t>
            </a:r>
            <a:r>
              <a:rPr lang="ru-RU" sz="1200" dirty="0" smtClean="0"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ФАОП</a:t>
            </a:r>
            <a:endParaRPr lang="ru-RU" sz="1200" dirty="0">
              <a:latin typeface="Arial" panose="020B0604020202020204" pitchFamily="34" charset="0"/>
              <a:ea typeface="PT Astra Serif" pitchFamily="18" charset="-52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См. Программу формирования УУД (пункт 68.11.5)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15025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СЛЕПЫХ ОБУЧАЮЩИХСЯ (варианты 3.1 – 3.4)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5574" y="1778696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3.3.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8307" y="2122702"/>
            <a:ext cx="5400000" cy="4464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Обучающиеся с легкой умственной отсталостью (интеллектуальными нарушениями)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Предметные области обязательной части УП: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Язык и речевая практика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Естествознание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Учебный предмет «Изобразительное искусство (</a:t>
            </a:r>
            <a:r>
              <a:rPr lang="ru-RU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тифлографика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)»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Ритмика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Сенсорное развитие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Социально-бытовая ориентировка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Предметно-пространственная ориентировка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08192" y="1778696"/>
            <a:ext cx="5967063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3.4.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42304" y="2122701"/>
            <a:ext cx="5724951" cy="4464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Обучающиеся с умеренной, тяжелой, глубокой УО (интеллектуальными нарушениями), ТНМР</a:t>
            </a:r>
          </a:p>
          <a:p>
            <a:endParaRPr lang="ru-RU" sz="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5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Разработка специальной индивидуальной программы развития (на основе АООП НОО) – пункт 76.6.1 </a:t>
            </a:r>
            <a:r>
              <a:rPr lang="ru-RU" sz="1300" b="1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структура СИПР 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Предметные области обязательной части УП: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Язык и речевая практика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</a:p>
          <a:p>
            <a:endParaRPr lang="ru-RU" sz="3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Основы пространственной ориентировки</a:t>
            </a:r>
          </a:p>
          <a:p>
            <a:pPr marL="87313" indent="-87313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Социально-бытовая ориентировка</a:t>
            </a:r>
          </a:p>
          <a:p>
            <a:pPr marL="87313" indent="-87313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Ритмика</a:t>
            </a:r>
          </a:p>
          <a:p>
            <a:pPr marL="87313" indent="-87313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Сенсорное развитие</a:t>
            </a:r>
          </a:p>
          <a:p>
            <a:pPr marL="87313" indent="-87313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Предметно-практические действия.</a:t>
            </a:r>
          </a:p>
          <a:p>
            <a:pPr marL="87313" indent="-87313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Двигательное развитие.</a:t>
            </a:r>
          </a:p>
          <a:p>
            <a:pPr marL="87313" indent="-87313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Социально-коммуникативное развитие</a:t>
            </a: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15025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СЛАБОВИДЯЩИХ ОБУЧАЮЩИХСЯ (варианты 4.1 – 4.3)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225" y="1640910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4.1.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6225" y="2004166"/>
            <a:ext cx="5400000" cy="914399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4 года</a:t>
            </a:r>
          </a:p>
          <a:p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ФОП НОО </a:t>
            </a:r>
          </a:p>
          <a:p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(курсы определяем самостоятельно с учетом рекомендаций ПМПК)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225" y="2970758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4.2.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225" y="3334011"/>
            <a:ext cx="5400000" cy="3292259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Русский язык и литературное чтение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Иностранный язык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 и информатика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Обществознание и естествознание (Окружающий мир)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Основы религиозных культур и светской этики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	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  <a:r>
              <a:rPr lang="ru-RU" sz="11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ru-RU" sz="6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Социально-бытовая ориентировка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Пространственная ориентировка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зрительного восприятия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коммуникативной деятельности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Ритмика</a:t>
            </a:r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4D689FD-0C60-8145-42CC-99060B5A478C}"/>
              </a:ext>
            </a:extLst>
          </p:cNvPr>
          <p:cNvSpPr/>
          <p:nvPr/>
        </p:nvSpPr>
        <p:spPr>
          <a:xfrm>
            <a:off x="3822777" y="6121058"/>
            <a:ext cx="3269293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Нет наименований в ФУП </a:t>
            </a:r>
            <a:r>
              <a:rPr lang="ru-RU" sz="1200" dirty="0" smtClean="0"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ФАОП</a:t>
            </a:r>
            <a:endParaRPr lang="ru-RU" sz="1200" dirty="0">
              <a:latin typeface="Arial" panose="020B0604020202020204" pitchFamily="34" charset="0"/>
              <a:ea typeface="PT Astra Serif" pitchFamily="18" charset="-52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См. Содержательный раздел (пункт 88.4)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38166" y="1640910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4.3.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50899" y="2004164"/>
            <a:ext cx="5400000" cy="3983277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Обучающиеся с легкой умственной отсталостью (интеллектуальными нарушениями)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Предметные области обязательной части УП: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Язык и речевая практика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Естествознание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Ритмика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Социально-бытовая и пространственная ориентировка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Социально-коммуникативное развитие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ОБУЧАЮЩИХСЯ С ТЯЖЕЛЫМИ НАРУШЕНИЯМИ РЕЧИ </a:t>
            </a:r>
          </a:p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(варианты 5.1 – 5.2)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52" y="1994644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5.1.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5885" y="2357899"/>
            <a:ext cx="5400000" cy="1909301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4 года</a:t>
            </a: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УП ОП НОО </a:t>
            </a: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</a:t>
            </a:r>
          </a:p>
          <a:p>
            <a:endParaRPr lang="ru-RU" sz="15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Обязательный коррекционный курс «Индивидуальные и подгрупповые логопедические занятия» – 2 часа в неделю на каждого обучающегося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3244" y="1972350"/>
            <a:ext cx="5835876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5.2.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81244" y="2316481"/>
            <a:ext cx="5618148" cy="4309788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в первом отделении - 5 лет (за счет 1 доп.класса); </a:t>
            </a:r>
          </a:p>
          <a:p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во втором отделении – 4 года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Русский язык и литературное чтение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Иностранный язык (только во втором отделении)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 и информатика	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Обществознание и естествознание (Окружающий мир)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Основы религиозных культур и светской этики	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	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</a:p>
          <a:p>
            <a:endParaRPr lang="ru-RU" sz="6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речи 	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Логопедическая ритмика 	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Произношение 	</a:t>
            </a:r>
          </a:p>
          <a:p>
            <a:pPr marL="228600" indent="-228600">
              <a:buAutoNum type="arabicPeriod"/>
            </a:pP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Индивидуальные и подгрупповые логопедические занятия </a:t>
            </a:r>
          </a:p>
          <a:p>
            <a:pPr marL="228600" indent="-228600">
              <a:buAutoNum type="arabicPeriod"/>
            </a:pPr>
            <a:endParaRPr lang="ru-RU" sz="5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i="1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В первом отделении учебный предмет «Иностранный язык» может быть включен в часть УП, формируемую участниками образовательных отношений (при наличии заявлений родителей (законных представителей)).</a:t>
            </a:r>
            <a:r>
              <a:rPr lang="ru-RU" sz="12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8411" y="4471792"/>
            <a:ext cx="5448822" cy="2141950"/>
          </a:xfrm>
          <a:prstGeom prst="roundRect">
            <a:avLst/>
          </a:prstGeom>
          <a:solidFill>
            <a:srgbClr val="D8A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ФАОП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НОО не содержит: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программы коррекционной работы (для варианта 5.1);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системы условий реализации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latin typeface="Arial" pitchFamily="34" charset="0"/>
                <a:cs typeface="Arial" pitchFamily="34" charset="0"/>
              </a:rPr>
              <a:t>НОО;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программы оценки предметных результатов  (соответствует ФОП НОО).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indent="363538"/>
            <a:r>
              <a:rPr lang="ru-RU" b="1" u="sng" dirty="0">
                <a:latin typeface="Arial" pitchFamily="34" charset="0"/>
                <a:cs typeface="Arial" pitchFamily="34" charset="0"/>
              </a:rPr>
              <a:t>Разрабатываются ОО самостоятельно</a:t>
            </a:r>
            <a:endParaRPr lang="ru-RU" b="1" u="sng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4055" y="6075123"/>
            <a:ext cx="33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ОБУЧАЮЩИХСЯ С НОДА (варианты 6.1 – 6.4)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52" y="1828800"/>
            <a:ext cx="5616000" cy="374111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6.1.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5885" y="2192055"/>
            <a:ext cx="5400000" cy="4409161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4 года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УП ОП НОО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Коррекционно-развивающие курсы определяем самостоятельно с учетом рекомендаций ПМПК, ИПРА и обязательных направлений коррекционной работы: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1) медицинская коррекция и </a:t>
            </a:r>
            <a:r>
              <a:rPr lang="ru-RU" sz="1400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абилитация</a:t>
            </a: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(лечебно-воспитательные мероприятия, медикаментозное лечение, психотерапевтическое лечение);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2) психологическая коррекция познавательных процессов;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3) психологическая коррекция эмоциональных нарушений;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4) психологическая коррекция социально-психологических проявлений;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5) коррекция нарушений речи;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6) коррекция нарушений чтения и письма.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35666" y="1830889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6.2.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43666" y="2194142"/>
            <a:ext cx="5400000" cy="4407074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5 лет (за счет подготовительного класса)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Русский язык и литературное чтение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Иностранный язык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 и информатика	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Обществознание и естествознание (Окружающий мир)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Основы религиозных культур и светской этики	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	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 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(Предмет «Адаптивная физическая культура»)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7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«Речевая практика» или другой предмет из компонента ОО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«Основы коммуникации» или другой предмет из компонента ОО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Психомоторика и развитие деятельности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Двигательная коррекция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52603"/>
            <a:ext cx="11916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ОСНОВАНИЯ РАЗРАБОТКИ И РЕАЛИЗАЦИИ </a:t>
            </a:r>
          </a:p>
          <a:p>
            <a:pPr algn="ctr"/>
            <a:r>
              <a:rPr lang="ru-RU" sz="16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АДАПТИРОВАННЫХ </a:t>
            </a:r>
            <a:r>
              <a:rPr lang="ru-RU" sz="16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ОБРАЗОВАТЕЛЬНЫХ </a:t>
            </a:r>
            <a:r>
              <a:rPr lang="ru-RU" sz="16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16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(АООП) </a:t>
            </a:r>
            <a:r>
              <a:rPr lang="ru-RU" sz="16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УРОВНЯМ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243" y="1850954"/>
            <a:ext cx="117118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Федеральный закон от 29.12.2012 № 273-ФЗ «Об образовании в Российской Федерации»; </a:t>
            </a:r>
          </a:p>
          <a:p>
            <a:pPr algn="just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Порядок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22.03.2021 №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115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(п. 20, 26, 29, 30, 39);</a:t>
            </a:r>
          </a:p>
          <a:p>
            <a:pPr algn="just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Федеральный государственный образовательный стандарт начального общего образования обучающихся с ограниченными возможностями здоровья, утвержден приказом Министерства образования и науки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РФ от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19.12.2014 № 1598;</a:t>
            </a:r>
          </a:p>
          <a:p>
            <a:pPr algn="just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Федеральный государственный образовательный стандарт основного общего образования, утвержденный  приказом Министерства просвещения Российской Федерации от 31.05.2021 № 287; </a:t>
            </a:r>
          </a:p>
          <a:p>
            <a:pPr algn="just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Федеральный государственный образовательный стандарт среднего общего образования, утвержденный  приказом Министерства образования и науки Российской Федерации от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17.05.2012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№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413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Федеральная адаптированная образовательная программа начального общего образования для обучающихся с ограниченными возможностями здоровья, утверждена приказом Министерства просвещения Российской Федерации от 24.11.2022 № 1023;</a:t>
            </a:r>
          </a:p>
          <a:p>
            <a:pPr algn="just"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Федеральная адаптированная образовательная программа основного общего образования для обучающихся с ограниченными возможностями здоровья, утвержденная приказом Министерства просвещения Российской Федерации от 24.11.2022 №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1025.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950" y="5665898"/>
            <a:ext cx="11574050" cy="954107"/>
          </a:xfrm>
          <a:prstGeom prst="rect">
            <a:avLst/>
          </a:prstGeom>
          <a:solidFill>
            <a:srgbClr val="BFA25E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 образования обучающихся с умственной отсталостью (интеллектуальными нарушениями), утвержденный приказом Министерства образования и науки Российской Федерации от 19.12.2014 № 1599;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Федеральная адаптированная основная общеобразовательная программа обучающихся с умственной отсталостью (интеллектуальными нарушениями), утвержденная приказом Министерства просвещения Российской Федерации от 24.11.2022 № 1026</a:t>
            </a:r>
          </a:p>
        </p:txBody>
      </p:sp>
    </p:spTree>
    <p:extLst>
      <p:ext uri="{BB962C8B-B14F-4D97-AF65-F5344CB8AC3E}">
        <p14:creationId xmlns="" xmlns:p14="http://schemas.microsoft.com/office/powerpoint/2010/main" val="36037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ОБУЧАЮЩИХСЯ С НОДА (варианты 6.1 – 6.4)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52" y="1828800"/>
            <a:ext cx="5616000" cy="374111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6.3.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5885" y="2192055"/>
            <a:ext cx="5400000" cy="4409161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обучающихся с НОДА с легкой УО (интеллектуальными нарушениями)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обучения: 5 лет (за счет подготовительного класса)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Язык и речевая практика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Естествознание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(Предмет «Адаптивная физическая культура») 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Речевая практика (или другой предмет из компонента ОО)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Основы коммуникации (или другой из компонента ОО)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Психомоторика и развитие деятельности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Двигательная коррекция</a:t>
            </a:r>
          </a:p>
          <a:p>
            <a:endParaRPr lang="ru-RU" sz="7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5666" y="1830889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6.4.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43666" y="2194142"/>
            <a:ext cx="5400000" cy="4407074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обучающихся с НОДА с умеренной, тяжелой, глубокой УО (интеллектуальными нарушениями), ТНМР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5 лет (за счет подготовительного класса)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Язык и речевая практика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Окружающий мир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(Предмет «Адаптивная физическая культура») </a:t>
            </a:r>
          </a:p>
          <a:p>
            <a:endParaRPr lang="ru-RU" sz="7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Предметно-практические действия (</a:t>
            </a:r>
            <a:r>
              <a:rPr lang="ru-RU" sz="1400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психомотрика</a:t>
            </a: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и развитие деятельности)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Двигательная коррекция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Альтернативная коммуникация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ОБУЧАЮЩИХСЯ С ЗПР (варианты 7.1 – 7.2)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52" y="1828800"/>
            <a:ext cx="5616000" cy="374111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 7.1.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5885" y="2192056"/>
            <a:ext cx="5400000" cy="2029215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обучения: 4 года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УП ОП НОО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Коррекционно-развивающие курсы определяем самостоятельно с учетом рекомендаций ПМПК</a:t>
            </a:r>
            <a:endParaRPr lang="ru-RU" sz="7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5666" y="1830889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 7.2.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43666" y="2194142"/>
            <a:ext cx="5400000" cy="4407074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5 лет (за счет дополнительного первого класса)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Русский язык и литературное чтение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Иностранный язык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 и информатика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Обществознание и естествознание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Основы религиозных культур и светской этики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	</a:t>
            </a:r>
          </a:p>
          <a:p>
            <a:endParaRPr lang="ru-RU" sz="7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Коррекционно-развивающие занятия (логопедические и </a:t>
            </a:r>
            <a:r>
              <a:rPr lang="ru-RU" sz="1400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психокоррекционные</a:t>
            </a: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). Логопедические занятия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Коррекционно-развивающие занятия (логопедические и </a:t>
            </a:r>
            <a:r>
              <a:rPr lang="ru-RU" sz="1400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психокоррекционные</a:t>
            </a: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1400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Психокоррекционные</a:t>
            </a: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занятия.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Ритмика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451" y="4605402"/>
            <a:ext cx="5448822" cy="1703539"/>
          </a:xfrm>
          <a:prstGeom prst="roundRect">
            <a:avLst/>
          </a:prstGeom>
          <a:solidFill>
            <a:srgbClr val="D8A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ФАОП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НОО не содержит: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системы условий реализации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latin typeface="Arial" pitchFamily="34" charset="0"/>
                <a:cs typeface="Arial" pitchFamily="34" charset="0"/>
              </a:rPr>
              <a:t>НОО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indent="363538"/>
            <a:r>
              <a:rPr lang="ru-RU" b="1" u="sng" dirty="0">
                <a:latin typeface="Arial" pitchFamily="34" charset="0"/>
                <a:cs typeface="Arial" pitchFamily="34" charset="0"/>
              </a:rPr>
              <a:t>Разрабатывается ОО самостоятельно</a:t>
            </a:r>
            <a:endParaRPr lang="ru-RU" b="1" u="sng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377" y="5583744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ОБУЧАЮЩИХСЯ С РАС (варианты 8.1 – 8.4)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52" y="1828800"/>
            <a:ext cx="5616000" cy="374111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8.1.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5885" y="2192056"/>
            <a:ext cx="5400000" cy="2029215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4 года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УП ОП НОО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Коррекционно-развивающие курсы определяем самостоятельно с учетом рекомендаций ПМПК, ИПРА (при наличии)</a:t>
            </a:r>
            <a:endParaRPr lang="ru-RU" sz="7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5666" y="1830889"/>
            <a:ext cx="5616000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8.2.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43666" y="2194142"/>
            <a:ext cx="5400000" cy="4407074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5 или 6 лет (за счет одного первого или двух первых дополнительных классов)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Русский язык и литературное чтение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Иностранный язык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 и информатика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Обществознание и естествознание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Основы религиозных культур и светской этики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Технология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	</a:t>
            </a:r>
          </a:p>
          <a:p>
            <a:endParaRPr lang="ru-RU" sz="7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Формирование коммуникативного поведения (фронтальные и индивидуальные занятия)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Музыкально-ритмические занятия (фронтальные занятия)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Социально-бытовая ориентировка (фронтальные занятия)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Ритмика – нет в содержательном разделе  (есть в п. 184.6</a:t>
            </a:r>
          </a:p>
          <a:p>
            <a:pPr marL="174625" indent="-174625"/>
            <a:r>
              <a:rPr lang="ru-RU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ФАОП 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НОО ОВЗ и во ФГОС НОО ОВЗ)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027" y="4617594"/>
            <a:ext cx="5448822" cy="1703539"/>
          </a:xfrm>
          <a:prstGeom prst="roundRect">
            <a:avLst/>
          </a:prstGeom>
          <a:solidFill>
            <a:srgbClr val="D8A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ФАОП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НОО не содержит: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системы условий реализации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latin typeface="Arial" pitchFamily="34" charset="0"/>
                <a:cs typeface="Arial" pitchFamily="34" charset="0"/>
              </a:rPr>
              <a:t>НОО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indent="363538"/>
            <a:r>
              <a:rPr lang="ru-RU" b="1" u="sng" dirty="0">
                <a:latin typeface="Arial" pitchFamily="34" charset="0"/>
                <a:cs typeface="Arial" pitchFamily="34" charset="0"/>
              </a:rPr>
              <a:t>Разрабатывается ОО самостоятельно</a:t>
            </a:r>
            <a:endParaRPr lang="ru-RU" b="1" u="sng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377" y="5583744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ОБУЧАЮЩИХСЯ С РАС (варианты 8.1 – 8.4)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52" y="1828800"/>
            <a:ext cx="5616000" cy="374111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8.3.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5885" y="2192056"/>
            <a:ext cx="5400000" cy="4396634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обучающихся с РАС с легкой УО (интеллектуальными нарушениями)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6 лет (за счет двух первых дополнительных классов)</a:t>
            </a: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Язык и речевая практика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Естествознание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  <a:p>
            <a:pPr marL="174625" indent="-174625"/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Формирование коммуникативного поведения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Музыкально-ритмические занятия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Социально-бытовая ориентировка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познавательной деятельности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Ритмика – нет в содержательном разделе (есть в п. </a:t>
            </a:r>
            <a:r>
              <a:rPr lang="ru-RU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193.5 </a:t>
            </a:r>
            <a:r>
              <a:rPr lang="ru-RU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ФАОП 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НОО ОВЗ и во ФГОС НОО ОВЗ)</a:t>
            </a:r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9424" y="1830889"/>
            <a:ext cx="5949696" cy="350729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8.4.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69152" y="2194142"/>
            <a:ext cx="5754624" cy="4407074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обучающихся с РАС с умеренной, тяжелой и глубокой УО (интеллектуальными нарушениями), ТНМР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СИПР </a:t>
            </a:r>
          </a:p>
          <a:p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6 лет (за счет двух первых дополнительных классов)</a:t>
            </a:r>
          </a:p>
          <a:p>
            <a:endParaRPr lang="ru-RU" sz="1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Язык и речевая практика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Математика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Окружающий мир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Искусство	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Физическая культура (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 «Адаптивная физическая культура»</a:t>
            </a: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Технологии</a:t>
            </a:r>
            <a:r>
              <a:rPr lang="ru-RU" sz="13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ru-RU" sz="1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Эмоциональное и коммуникативно-речевое развитие  (фронтальные и индивидуальные занятия)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Сенсорное развитие (индивидуальные занятия)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Двигательное развитие (фронтальные занятия)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Предметно-практические действия (индивидуальные занятия)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Коррекционно-развивающие занятия (индивидуальные занятия).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4D689FD-0C60-8145-42CC-99060B5A478C}"/>
              </a:ext>
            </a:extLst>
          </p:cNvPr>
          <p:cNvSpPr/>
          <p:nvPr/>
        </p:nvSpPr>
        <p:spPr>
          <a:xfrm>
            <a:off x="139700" y="1948221"/>
            <a:ext cx="2844800" cy="584775"/>
          </a:xfrm>
          <a:prstGeom prst="rect">
            <a:avLst/>
          </a:prstGeom>
          <a:solidFill>
            <a:srgbClr val="BFA25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пункт 30 ФГОС 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ОО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пункт </a:t>
            </a:r>
            <a:r>
              <a:rPr lang="ru-RU" sz="1600" b="1">
                <a:solidFill>
                  <a:prstClr val="white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6 </a:t>
            </a:r>
            <a:r>
              <a:rPr lang="ru-RU" sz="1600" b="1" smtClean="0">
                <a:solidFill>
                  <a:prstClr val="white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ФАОП 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ООО ОВЗ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T Astra Serif" pitchFamily="18" charset="-52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7AADB2-CE91-AF82-1A71-F9D5561EB22B}"/>
              </a:ext>
            </a:extLst>
          </p:cNvPr>
          <p:cNvSpPr/>
          <p:nvPr/>
        </p:nvSpPr>
        <p:spPr>
          <a:xfrm>
            <a:off x="286910" y="2473345"/>
            <a:ext cx="430887" cy="2194853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vert="vert270"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Целевой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547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1C9DC50-10E2-3FCE-466F-7842174838C2}"/>
              </a:ext>
            </a:extLst>
          </p:cNvPr>
          <p:cNvSpPr>
            <a:spLocks/>
          </p:cNvSpPr>
          <p:nvPr/>
        </p:nvSpPr>
        <p:spPr>
          <a:xfrm>
            <a:off x="722601" y="2670771"/>
            <a:ext cx="4128972" cy="1800000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wrap="square" anchor="ctr" anchorCtr="1">
            <a:spAutoFit/>
          </a:bodyPr>
          <a:lstStyle/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пояснительная записка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планируемые результаты освоения обучающимися АООП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система оценки результатов освоения АООП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DF5E54C-AA22-F3AD-4CA2-236549F6976C}"/>
              </a:ext>
            </a:extLst>
          </p:cNvPr>
          <p:cNvSpPr/>
          <p:nvPr/>
        </p:nvSpPr>
        <p:spPr>
          <a:xfrm>
            <a:off x="6947636" y="2472771"/>
            <a:ext cx="430887" cy="2196000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Содержательный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547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D093F1A-C789-1406-E016-DA74A4238900}"/>
              </a:ext>
            </a:extLst>
          </p:cNvPr>
          <p:cNvSpPr/>
          <p:nvPr/>
        </p:nvSpPr>
        <p:spPr>
          <a:xfrm>
            <a:off x="7375425" y="2670771"/>
            <a:ext cx="4248001" cy="1800000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wrap="square" anchor="ctr" anchorCtr="0">
            <a:spAutoFit/>
          </a:bodyPr>
          <a:lstStyle/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программа формирования универсальных учебных действий у обучающихся 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рабочие программы учебных предметов, курсов внеурочной деятельности, коррекционно-развивающих курсов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рабочая программа воспитания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программа коррекционной работы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54AFF4-EB1F-06F8-17F9-CDDD61725BAA}"/>
              </a:ext>
            </a:extLst>
          </p:cNvPr>
          <p:cNvSpPr/>
          <p:nvPr/>
        </p:nvSpPr>
        <p:spPr>
          <a:xfrm rot="5400000">
            <a:off x="6027186" y="1244650"/>
            <a:ext cx="461665" cy="8100900"/>
          </a:xfrm>
          <a:prstGeom prst="rect">
            <a:avLst/>
          </a:prstGeom>
          <a:ln w="25400">
            <a:solidFill>
              <a:srgbClr val="854746"/>
            </a:solidFill>
          </a:ln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Организационный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547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898EF41-4488-E4C1-3202-B03E42BC0E7C}"/>
              </a:ext>
            </a:extLst>
          </p:cNvPr>
          <p:cNvSpPr/>
          <p:nvPr/>
        </p:nvSpPr>
        <p:spPr>
          <a:xfrm>
            <a:off x="2333582" y="5534000"/>
            <a:ext cx="7848872" cy="954107"/>
          </a:xfrm>
          <a:prstGeom prst="rect">
            <a:avLst/>
          </a:prstGeom>
          <a:ln w="25400">
            <a:solidFill>
              <a:srgbClr val="854746"/>
            </a:solidFill>
          </a:ln>
        </p:spPr>
        <p:txBody>
          <a:bodyPr wrap="square">
            <a:spAutoFit/>
          </a:bodyPr>
          <a:lstStyle/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учебный план 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календарный учебный график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календарный план воспитательной работы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система условий реализации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АООП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54746"/>
              </a:solidFill>
              <a:effectLst/>
              <a:uLnTx/>
              <a:uFillTx/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3CE4739-E422-3A7C-048B-83F2BD36F629}"/>
              </a:ext>
            </a:extLst>
          </p:cNvPr>
          <p:cNvSpPr/>
          <p:nvPr/>
        </p:nvSpPr>
        <p:spPr>
          <a:xfrm>
            <a:off x="7109792" y="6029920"/>
            <a:ext cx="2448272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Нет 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ФАОП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ООО ОВЗ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5CA4137-4BB5-41FE-D5F8-491BD08CBBD1}"/>
              </a:ext>
            </a:extLst>
          </p:cNvPr>
          <p:cNvSpPr/>
          <p:nvPr/>
        </p:nvSpPr>
        <p:spPr>
          <a:xfrm>
            <a:off x="3200400" y="2472690"/>
            <a:ext cx="2959100" cy="338554"/>
          </a:xfrm>
          <a:prstGeom prst="rect">
            <a:avLst/>
          </a:prstGeom>
          <a:solidFill>
            <a:srgbClr val="6F252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п.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8 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ФАОП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ООО ОВЗ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1981DDB-250D-A3D6-0EA6-81BFEF948745}"/>
              </a:ext>
            </a:extLst>
          </p:cNvPr>
          <p:cNvSpPr/>
          <p:nvPr/>
        </p:nvSpPr>
        <p:spPr>
          <a:xfrm>
            <a:off x="9156700" y="2472690"/>
            <a:ext cx="2844800" cy="338554"/>
          </a:xfrm>
          <a:prstGeom prst="rect">
            <a:avLst/>
          </a:prstGeom>
          <a:solidFill>
            <a:srgbClr val="6F252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п.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9 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ФАОП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ООО ОВЗ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EA0175A-6D0F-61F7-BB79-55626235BEC2}"/>
              </a:ext>
            </a:extLst>
          </p:cNvPr>
          <p:cNvSpPr/>
          <p:nvPr/>
        </p:nvSpPr>
        <p:spPr>
          <a:xfrm>
            <a:off x="1271463" y="4869160"/>
            <a:ext cx="2366471" cy="338554"/>
          </a:xfrm>
          <a:prstGeom prst="rect">
            <a:avLst/>
          </a:prstGeom>
          <a:solidFill>
            <a:srgbClr val="6F252D"/>
          </a:solidFill>
          <a:ln>
            <a:solidFill>
              <a:srgbClr val="6F252D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п.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16 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ФАОП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ООО ОВЗ</a:t>
            </a:r>
          </a:p>
        </p:txBody>
      </p:sp>
    </p:spTree>
    <p:extLst>
      <p:ext uri="{BB962C8B-B14F-4D97-AF65-F5344CB8AC3E}">
        <p14:creationId xmlns="" xmlns:p14="http://schemas.microsoft.com/office/powerpoint/2010/main" val="576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79325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УЧЕБНОГО ПЛАНА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12779"/>
            <a:ext cx="97028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96000" indent="342900"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Обязательная часть учебного плана</a:t>
            </a:r>
          </a:p>
          <a:p>
            <a:pPr marL="396000" indent="342900">
              <a:buFontTx/>
              <a:buAutoNum type="arabicPeriod"/>
            </a:pPr>
            <a:r>
              <a:rPr lang="ru-RU" sz="1600" kern="1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Часть, формируемая участниками образовательных отношений</a:t>
            </a:r>
          </a:p>
          <a:p>
            <a:pPr marL="396000" indent="342900">
              <a:buAutoNum type="arabicPeriod"/>
            </a:pPr>
            <a:r>
              <a:rPr lang="ru-RU" sz="1600" kern="1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Внеурочная деятельность</a:t>
            </a:r>
          </a:p>
          <a:p>
            <a:pPr marL="396000" indent="342900"/>
            <a:r>
              <a:rPr lang="ru-RU" sz="1600" kern="100" dirty="0">
                <a:latin typeface="Arial" pitchFamily="34" charset="0"/>
                <a:cs typeface="Arial" pitchFamily="34" charset="0"/>
              </a:rPr>
              <a:t>3.1. </a:t>
            </a:r>
            <a:r>
              <a:rPr lang="ru-RU" sz="1600" kern="1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Коррекционно-развивающие курсы по </a:t>
            </a:r>
            <a:r>
              <a:rPr lang="ru-RU" sz="1600" kern="1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«Программе </a:t>
            </a:r>
            <a:r>
              <a:rPr lang="ru-RU" sz="1600" kern="1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коррекционной </a:t>
            </a:r>
            <a:r>
              <a:rPr lang="ru-RU" sz="1600" kern="1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работы» </a:t>
            </a:r>
            <a:r>
              <a:rPr lang="ru-RU" sz="1600" kern="1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АООП </a:t>
            </a:r>
            <a:r>
              <a:rPr lang="ru-RU" sz="1600" kern="1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ООО</a:t>
            </a:r>
          </a:p>
          <a:p>
            <a:pPr marL="396000" indent="342900"/>
            <a:r>
              <a:rPr lang="ru-RU" sz="1600" kern="1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3.2.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Занятия по различным направлениям внеурочной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6300" y="3320996"/>
            <a:ext cx="11315700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1168400"/>
            <a:r>
              <a:rPr lang="ru-RU" sz="1400" dirty="0">
                <a:latin typeface="Arial" pitchFamily="34" charset="0"/>
                <a:cs typeface="Arial" pitchFamily="34" charset="0"/>
              </a:rPr>
              <a:t>пункт 3.4.16 санитарных правил СП 2.4.3648-20 «Санитарно-эпидемиологические требования к организациям </a:t>
            </a:r>
          </a:p>
          <a:p>
            <a:pPr marL="1168400"/>
            <a:r>
              <a:rPr lang="ru-RU" sz="1400" dirty="0">
                <a:latin typeface="Arial" pitchFamily="34" charset="0"/>
                <a:cs typeface="Arial" pitchFamily="34" charset="0"/>
              </a:rPr>
              <a:t>воспитания и обучения, отдыха и оздоровления детей и молодежи» (утв. постановлением Главного государственного санитарного врача РФ от 28.09.2020 № 28):</a:t>
            </a:r>
          </a:p>
          <a:p>
            <a:pPr marL="1524000" indent="-3556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менее 5 часов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обязательные занятия коррекционной направленности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0FD6A47-CEAB-F038-66C1-DEA937719A39}"/>
              </a:ext>
            </a:extLst>
          </p:cNvPr>
          <p:cNvSpPr/>
          <p:nvPr/>
        </p:nvSpPr>
        <p:spPr>
          <a:xfrm>
            <a:off x="137786" y="4596972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РАБОЧЕЙ ПРОГРАММЫ КОРРЕКЦИОННО-РАЗВИВАЮЩЕГО КУРСА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5603CB9-0C17-79C3-9ECC-1ECB11606B89}"/>
              </a:ext>
            </a:extLst>
          </p:cNvPr>
          <p:cNvSpPr/>
          <p:nvPr/>
        </p:nvSpPr>
        <p:spPr>
          <a:xfrm>
            <a:off x="137786" y="4938474"/>
            <a:ext cx="101991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пояснительная записка;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коррекционно-развивающего курса;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цели изучения коррекционно-развивающего курса;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место коррекционно-развивающего курса в учебном плане;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основные содержательные линии программы коррекционно-развивающего курса;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коррекционно-развивающего курса (по классам);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освоения коррекционно-развивающего курса.</a:t>
            </a:r>
          </a:p>
        </p:txBody>
      </p:sp>
    </p:spTree>
    <p:extLst>
      <p:ext uri="{BB962C8B-B14F-4D97-AF65-F5344CB8AC3E}">
        <p14:creationId xmlns="" xmlns:p14="http://schemas.microsoft.com/office/powerpoint/2010/main" val="28128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ДЛЯ ОБУЧАЮЩИХСЯ С НАРУШЕНИЯМИ СЛУХА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318" y="1828800"/>
            <a:ext cx="3960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1.1.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8051" y="2192056"/>
            <a:ext cx="3744000" cy="4320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освоивших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НОО (варианты 1.1, 2.1)</a:t>
            </a: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УП ОП ООО</a:t>
            </a: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Учебные предметы «Иностранный язык», «Музыка» – программы адаптируются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(курсы определяем самостоятельно, руководствуясь рекомендациями ПМПК, ИПРА)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00874" y="1830888"/>
            <a:ext cx="3960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1.2./Вариант 2.2.2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22885" y="2194142"/>
            <a:ext cx="3744000" cy="4320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6 лет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r>
              <a:rPr lang="ru-RU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Предметная область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«Русский язык и литература» включает предмет «Развитие речи»	</a:t>
            </a:r>
          </a:p>
          <a:p>
            <a:endParaRPr lang="ru-RU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Учебный предмет </a:t>
            </a:r>
            <a:r>
              <a:rPr lang="ru-RU" strike="dblStrike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«Музыка»</a:t>
            </a:r>
          </a:p>
          <a:p>
            <a:endParaRPr lang="ru-RU" sz="9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учебно-познавательной деятельности</a:t>
            </a:r>
          </a:p>
          <a:p>
            <a:pPr marL="174625" indent="-174625">
              <a:buFont typeface="+mj-lt"/>
              <a:buAutoNum type="arabicPeriod"/>
            </a:pP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восприятия и воспроизведения устной речи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07426" y="1829464"/>
            <a:ext cx="3960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2.2.1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29437" y="2192718"/>
            <a:ext cx="3744000" cy="4320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5 лет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УП:</a:t>
            </a:r>
          </a:p>
          <a:p>
            <a:r>
              <a:rPr lang="ru-RU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Предметная область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«Русский язык и литература» включает предмет «Развитие речи»	</a:t>
            </a:r>
          </a:p>
          <a:p>
            <a:endParaRPr lang="ru-RU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Учебный предмет </a:t>
            </a:r>
            <a:r>
              <a:rPr lang="ru-RU" strike="dblStrike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«Музыка»</a:t>
            </a:r>
          </a:p>
          <a:p>
            <a:endParaRPr lang="ru-RU" sz="9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УП:</a:t>
            </a:r>
          </a:p>
          <a:p>
            <a:pPr marL="174625" indent="-174625">
              <a:buFont typeface="+mj-lt"/>
              <a:buAutoNum type="arabicPeriod"/>
            </a:pP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учебно-познавательной деятельности</a:t>
            </a:r>
          </a:p>
          <a:p>
            <a:pPr marL="174625" indent="-174625">
              <a:buFont typeface="+mj-lt"/>
              <a:buAutoNum type="arabicPeriod"/>
            </a:pP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восприятия и воспроизведения устной речи</a:t>
            </a:r>
          </a:p>
        </p:txBody>
      </p:sp>
    </p:spTree>
    <p:extLst>
      <p:ext uri="{BB962C8B-B14F-4D97-AF65-F5344CB8AC3E}">
        <p14:creationId xmlns="" xmlns:p14="http://schemas.microsoft.com/office/powerpoint/2010/main" val="33036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ДЛЯ СЛЕПЫХ ОБУЧАЮЩИХСЯ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516" y="1830891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3.1.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612" y="2185596"/>
            <a:ext cx="5400000" cy="4320000"/>
          </a:xfrm>
          <a:prstGeom prst="rect">
            <a:avLst/>
          </a:prstGeom>
          <a:solidFill>
            <a:srgbClr val="FFE593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освоивших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НОО (варианты 3.1, 3.2)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= Обязательная часть УП ООП ООО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Учебный предмет «Информатика» включает специальный (коррекционный) курс «</a:t>
            </a:r>
            <a:r>
              <a:rPr lang="ru-RU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Тифлотехника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(курсы определяем самостоятельно, руководствуясь рекомендациями ПМПК, ИПРА).</a:t>
            </a: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Рекомендованные курсы: «Пространственное ориентирование и мобильность» и «Социально-бытовая ориентировка»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64278" y="1830891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3.2.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60652" y="2185596"/>
            <a:ext cx="5400000" cy="4320000"/>
          </a:xfrm>
          <a:prstGeom prst="rect">
            <a:avLst/>
          </a:prstGeom>
          <a:solidFill>
            <a:srgbClr val="FFE593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6 лет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Учебный предмет «Информатика» включает специальный (коррекционный) курс «</a:t>
            </a:r>
            <a:r>
              <a:rPr lang="ru-RU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Тифлотехника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Адаптируется учебный предмет «Изобразительное искусство (</a:t>
            </a:r>
            <a:r>
              <a:rPr lang="ru-RU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Тифлографика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)»</a:t>
            </a:r>
          </a:p>
          <a:p>
            <a:endParaRPr lang="ru-RU" sz="9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(курсы определяем самостоятельно, руководствуясь рекомендациями ПМПК, ИПРА).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Рекомендованные курсы: «Пространственное ориентирование и мобильность» и «Социально-бытовая ориентировка» </a:t>
            </a:r>
          </a:p>
        </p:txBody>
      </p:sp>
    </p:spTree>
    <p:extLst>
      <p:ext uri="{BB962C8B-B14F-4D97-AF65-F5344CB8AC3E}">
        <p14:creationId xmlns="" xmlns:p14="http://schemas.microsoft.com/office/powerpoint/2010/main" val="32452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ДЛЯ СЛАБОВИДЯЩИХ ОБУЧАЮЩИХСЯ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2283" y="1825595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4.1.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612" y="2185595"/>
            <a:ext cx="5400000" cy="4343392"/>
          </a:xfrm>
          <a:prstGeom prst="rect">
            <a:avLst/>
          </a:prstGeom>
          <a:solidFill>
            <a:srgbClr val="FFE593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освоивших АООП НОО (варианты 4.1, 4.2)</a:t>
            </a: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ООО = Обязательная часть УП ООП ООО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Учебный предмет «Информатика» включает специальный (коррекционный) курс </a:t>
            </a:r>
            <a:r>
              <a:rPr lang="ru-RU" b="1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u="sng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Тифлотехника</a:t>
            </a:r>
            <a:r>
              <a:rPr lang="ru-RU" b="1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000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(курсы определяем самостоятельно, руководствуясь рекомендациями ПМПК, ИПРА).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Рекомендованные курсы: «Пространственное ориентирование и мобильность» и «Социально-бытовая ориентировка»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62678" y="1830891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4.2.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59052" y="2185596"/>
            <a:ext cx="5400000" cy="4443804"/>
          </a:xfrm>
          <a:prstGeom prst="rect">
            <a:avLst/>
          </a:prstGeom>
          <a:solidFill>
            <a:srgbClr val="FFE593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6 лет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ООО = Обязательная часть УП ООП ООО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Учебный предмет «Информатика» включает специальный (коррекционный) курс </a:t>
            </a:r>
            <a:r>
              <a:rPr lang="ru-RU" b="1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u="sng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Тифлотехника</a:t>
            </a:r>
            <a:r>
              <a:rPr lang="ru-RU" b="1" u="sng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endParaRPr lang="ru-RU" sz="9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(курсы определяем самостоятельно, руководствуясь рекомендациями ПМПК, ИПРА).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Рекомендованные курсы: «Пространственное ориентирование и мобильность» и «Социально-бытовая ориентировка» </a:t>
            </a:r>
          </a:p>
        </p:txBody>
      </p:sp>
    </p:spTree>
    <p:extLst>
      <p:ext uri="{BB962C8B-B14F-4D97-AF65-F5344CB8AC3E}">
        <p14:creationId xmlns="" xmlns:p14="http://schemas.microsoft.com/office/powerpoint/2010/main" val="2797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АООП ООО ДЛЯ ОБУЧАЮЩИХСЯ С ТЯЖЕЛЫМИ НАРУШЕНИЯМИ РЕЧИ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516" y="1830891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5.1.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612" y="2185595"/>
            <a:ext cx="5400000" cy="4320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освоивших АООП НОО (варианты 5.1, 5.2)</a:t>
            </a: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ООО = Обязательная часть УП ООП ООО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Учебный предмет «Информатика» включает специальный (коррекционный) курс «</a:t>
            </a:r>
            <a:r>
              <a:rPr lang="ru-RU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Тифлотехника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область – не менее 5 ч. 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Обязательный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коррекционно-развивающий курс «Индивидуальные и групповые логопедические занятия»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13478" y="1830891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5.2.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09852" y="2185596"/>
            <a:ext cx="5400000" cy="4320000"/>
          </a:xfrm>
          <a:prstGeom prst="rect">
            <a:avLst/>
          </a:prstGeom>
          <a:solidFill>
            <a:srgbClr val="FFE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5 лет. </a:t>
            </a:r>
          </a:p>
          <a:p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Возможная </a:t>
            </a:r>
            <a:r>
              <a:rPr lang="ru-RU" b="1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пролонгация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на один год (решение о пролонгации необходимо принять не позднее окончания первого полугодия 9 класса)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ООО = Обязательная часть УП ООП ООО</a:t>
            </a:r>
          </a:p>
          <a:p>
            <a:endParaRPr lang="ru-RU" sz="9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Предметная область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«Русский язык и литература» включает </a:t>
            </a:r>
            <a:r>
              <a:rPr lang="ru-RU" b="1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предмет «Развитие речи»</a:t>
            </a:r>
          </a:p>
          <a:p>
            <a:endParaRPr lang="ru-RU" sz="900" u="sng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</a:t>
            </a:r>
          </a:p>
          <a:p>
            <a:r>
              <a:rPr lang="ru-RU" b="1" u="sng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Обязательный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коррекционно-развивающий курс «Индивидуальные и групповые логопедические занятия»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9241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организации обучения детей с ОВЗ и детей-инвалидов также руководствуемся: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469" y="1927675"/>
            <a:ext cx="117118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Федеральным законом от 24.06.1998 № 124-ФЗ «Об основных гарантиях прав ребенка в Российской Федерации» (часть 1 статьи 9);</a:t>
            </a:r>
          </a:p>
          <a:p>
            <a:pPr algn="just"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Федеральным законом от 24.11.1995 № 181-ФЗ «О социальной защите инвалидов в Российской Федерации» (статья 19);</a:t>
            </a:r>
          </a:p>
          <a:p>
            <a:pPr algn="just"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Номенклатурой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организаций, утвержденной постановлением Правительства Российской Федерации от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21.02.2022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№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225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Порядком обеспечения условий доступности для инвалидов объектов и предоставляемых услуг в сфере образования, а также оказания им при этом необходимой помощи, утвержденным приказом Министерством образования и науки Российской Федерации от 09.11.2015 № 1309 (п. 2 - 10);</a:t>
            </a:r>
          </a:p>
          <a:p>
            <a:pPr algn="just"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СП 2.4.3648-20 «Санитарно-эпидемиологические требования к организациям воспитания и обучения, отдыха и оздоровления детей и молодежи», утвержденные постановлением Главного государственного санитарного врача РФ от 28.09.2020 № 28;</a:t>
            </a:r>
          </a:p>
          <a:p>
            <a:pPr algn="just"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Постановлением Главного государственного санитарного врача РФ от 28.01.2021 № 2 «Об утверждении санитарных правил и норм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 (раздел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VI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36037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252603"/>
            <a:ext cx="11916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ДЛЯ ОБУЧАЮЩИХСЯ С НАРУШЕНИЯМИ</a:t>
            </a:r>
          </a:p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ОПОРНО-ДВИГАТЕЛЬНОГО АППАРАТА</a:t>
            </a:r>
          </a:p>
          <a:p>
            <a:pPr algn="ctr"/>
            <a:endParaRPr lang="ru-RU" b="1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516" y="2018903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6.1.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612" y="2373607"/>
            <a:ext cx="5400000" cy="4215200"/>
          </a:xfrm>
          <a:prstGeom prst="rect">
            <a:avLst/>
          </a:prstGeom>
          <a:solidFill>
            <a:srgbClr val="FFE593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освоивших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НОО (варианты 6.1, 6.2)</a:t>
            </a:r>
          </a:p>
          <a:p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обучения: 5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лет</a:t>
            </a:r>
          </a:p>
          <a:p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часть УП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ООО = Обязательная часть УП ООП ООО</a:t>
            </a:r>
          </a:p>
          <a:p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область – не менее 5 ч. </a:t>
            </a:r>
            <a:endParaRPr lang="ru-RU" sz="1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Рекомендованные коррекционно-развивающие курсы: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логопедические занятия (по рекомендации ПМПК);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занятия с психологом (по рекомендации ПМПК);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специальные коррекционные занятия по предметам, направленные на ликвидацию пробелов в знаниях.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67032" y="2018903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6.2.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75032" y="2365062"/>
            <a:ext cx="5400000" cy="4215200"/>
          </a:xfrm>
          <a:prstGeom prst="rect">
            <a:avLst/>
          </a:prstGeom>
          <a:solidFill>
            <a:srgbClr val="FFE593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обучения: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dirty="0" smtClean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часть УП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ООО = Обязательная часть УП ООП ООО</a:t>
            </a:r>
          </a:p>
          <a:p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область – не менее 5 ч. </a:t>
            </a:r>
            <a:endParaRPr lang="ru-RU" dirty="0" smtClean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Рекомендованные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коррекционно-развивающие курсы:</a:t>
            </a: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логопедические занятия (по рекомендации ПМПК);</a:t>
            </a: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занятия с психологом (по рекомендации ПМПК);</a:t>
            </a: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специальные коррекционные занятия по предметам, направленные на ликвидацию пробелов в знаниях.</a:t>
            </a:r>
          </a:p>
        </p:txBody>
      </p:sp>
    </p:spTree>
    <p:extLst>
      <p:ext uri="{BB962C8B-B14F-4D97-AF65-F5344CB8AC3E}">
        <p14:creationId xmlns="" xmlns:p14="http://schemas.microsoft.com/office/powerpoint/2010/main" val="14152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261749"/>
            <a:ext cx="11916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ДЛЯ ОБУЧАЮЩИХСЯ С ЗАДЕРЖКОЙ ПСИХИЧЕСКОГО РАЗВИТИЯ</a:t>
            </a:r>
          </a:p>
          <a:p>
            <a:pPr algn="ctr"/>
            <a:endParaRPr lang="ru-RU" sz="2000" b="1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5776" y="1986244"/>
            <a:ext cx="9424416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Вариант 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6464" y="2352650"/>
            <a:ext cx="9083040" cy="3705250"/>
          </a:xfrm>
          <a:prstGeom prst="rect">
            <a:avLst/>
          </a:prstGeom>
          <a:solidFill>
            <a:srgbClr val="FFE59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Для освоивших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НОО (варианты 7.1, 7.2)</a:t>
            </a:r>
          </a:p>
          <a:p>
            <a:endParaRPr lang="ru-RU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ООО = Обязательная часть УП ООП ООО</a:t>
            </a:r>
          </a:p>
          <a:p>
            <a:endParaRPr lang="ru-RU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область – не менее 5 ч. </a:t>
            </a:r>
          </a:p>
          <a:p>
            <a:endParaRPr lang="ru-RU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Обязательные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коррекционно-развивающие курсы: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Коррекционно-развивающие 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занятия: </a:t>
            </a:r>
            <a:r>
              <a:rPr lang="ru-RU" dirty="0" err="1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психокоррекционные</a:t>
            </a:r>
            <a:r>
              <a:rPr lang="ru-RU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(психологические и дефектологические</a:t>
            </a: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Логопедические занятия</a:t>
            </a:r>
            <a:endParaRPr lang="ru-RU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5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786" y="1325755"/>
            <a:ext cx="119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ДЛЯ ОБУЧАЮЩИХСЯ С РАС</a:t>
            </a:r>
          </a:p>
          <a:p>
            <a:pPr algn="ctr"/>
            <a:endParaRPr lang="ru-RU" sz="2000" b="1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516" y="1942701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8.1.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9516" y="2310578"/>
            <a:ext cx="5400000" cy="4090222"/>
          </a:xfrm>
          <a:prstGeom prst="rect">
            <a:avLst/>
          </a:prstGeom>
          <a:solidFill>
            <a:srgbClr val="FFE593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– 5 лет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</a:t>
            </a:r>
            <a:r>
              <a:rPr lang="ru-RU" sz="2000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ООО = Обязательная часть УП ООП ООО</a:t>
            </a:r>
          </a:p>
          <a:p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Адаптируются программы учебных предметов «Иностранный язык», «Музыка»</a:t>
            </a:r>
            <a:r>
              <a:rPr lang="ru-RU" sz="105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05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– не менее 5 ч. </a:t>
            </a:r>
          </a:p>
          <a:p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Рекомендованные коррекционно-развивающие курсы: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коммуникативного поведения;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познавательной деятельности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52032" y="1942701"/>
            <a:ext cx="5616000" cy="360000"/>
          </a:xfrm>
          <a:prstGeom prst="rect">
            <a:avLst/>
          </a:prstGeom>
          <a:solidFill>
            <a:srgbClr val="854746"/>
          </a:solidFill>
          <a:ln>
            <a:solidFill>
              <a:srgbClr val="6F2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Вариант 8.2.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60032" y="2321518"/>
            <a:ext cx="5400000" cy="4142782"/>
          </a:xfrm>
          <a:prstGeom prst="rect">
            <a:avLst/>
          </a:prstGeom>
          <a:solidFill>
            <a:srgbClr val="FFE593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Срок обучения : 6 лет. </a:t>
            </a:r>
          </a:p>
          <a:p>
            <a:endParaRPr lang="ru-RU" sz="20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Обязательная часть УП </a:t>
            </a:r>
            <a:r>
              <a:rPr lang="ru-RU" sz="2000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АООП </a:t>
            </a:r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ООО = Обязательная часть УП ООП ООО</a:t>
            </a:r>
          </a:p>
          <a:p>
            <a:endParaRPr lang="ru-RU" sz="2000" dirty="0" smtClean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Коррекционно-развивающая </a:t>
            </a:r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область – не менее 5 ч</a:t>
            </a:r>
            <a:r>
              <a:rPr lang="ru-RU" sz="2000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77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Рекомендованные коррекционно-развивающие курсы: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коммуникативного поведения;</a:t>
            </a:r>
          </a:p>
          <a:p>
            <a:pPr marL="285750" indent="-285750">
              <a:buFont typeface="Arial" panose="020B0604020202020204" pitchFamily="34" charset="0"/>
              <a:buChar char="―"/>
            </a:pPr>
            <a:r>
              <a:rPr lang="ru-RU" sz="2000" dirty="0">
                <a:solidFill>
                  <a:srgbClr val="854746"/>
                </a:solidFill>
                <a:latin typeface="Arial" pitchFamily="34" charset="0"/>
                <a:cs typeface="Arial" pitchFamily="34" charset="0"/>
              </a:rPr>
              <a:t>Развитие познавательной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3141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1362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ПРОДОЛЖИТЕЛЬНОСТЬ УРОКА ПРИ ОРГАНИЗАЦИИ </a:t>
            </a:r>
          </a:p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ПО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</a:t>
            </a:r>
          </a:p>
        </p:txBody>
      </p:sp>
      <p:sp>
        <p:nvSpPr>
          <p:cNvPr id="2" name="Левая фигурная скобка 1">
            <a:extLst>
              <a:ext uri="{FF2B5EF4-FFF2-40B4-BE49-F238E27FC236}">
                <a16:creationId xmlns="" xmlns:a16="http://schemas.microsoft.com/office/drawing/2014/main" id="{6E9F9667-6A37-A839-5FA3-3F362AB7543E}"/>
              </a:ext>
            </a:extLst>
          </p:cNvPr>
          <p:cNvSpPr/>
          <p:nvPr/>
        </p:nvSpPr>
        <p:spPr>
          <a:xfrm>
            <a:off x="2481942" y="2046513"/>
            <a:ext cx="511629" cy="2264229"/>
          </a:xfrm>
          <a:prstGeom prst="leftBrace">
            <a:avLst/>
          </a:prstGeom>
          <a:noFill/>
          <a:ln w="19050">
            <a:solidFill>
              <a:srgbClr val="854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CF198F-AC16-C16D-AFA5-B7183D932B6E}"/>
              </a:ext>
            </a:extLst>
          </p:cNvPr>
          <p:cNvSpPr txBox="1"/>
          <p:nvPr/>
        </p:nvSpPr>
        <p:spPr>
          <a:xfrm>
            <a:off x="2980870" y="2194486"/>
            <a:ext cx="89371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обучающихся с нарушениями слуха (вариант 1.2)</a:t>
            </a:r>
          </a:p>
          <a:p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обучающихся с нарушениями слуха (вариант 2.2.1)</a:t>
            </a:r>
          </a:p>
          <a:p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обучающихся с нарушениями слуха (вариант 2.2.2)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слепых обучающихся (вариант 3.2)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слабовидящих обучающихся (вариант 4.2)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обучающихся с ТНР (вариант 5.2)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обучающихся с НОДА (вариант 6.2)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обучающихся с РАС (вариант 8.2)</a:t>
            </a:r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="" xmlns:a16="http://schemas.microsoft.com/office/drawing/2014/main" id="{25023320-A567-7BD2-0EF7-CF6F31A98BB3}"/>
              </a:ext>
            </a:extLst>
          </p:cNvPr>
          <p:cNvSpPr/>
          <p:nvPr/>
        </p:nvSpPr>
        <p:spPr>
          <a:xfrm>
            <a:off x="9089571" y="4278086"/>
            <a:ext cx="511629" cy="2155371"/>
          </a:xfrm>
          <a:prstGeom prst="rightBrace">
            <a:avLst/>
          </a:prstGeom>
          <a:ln w="19050">
            <a:solidFill>
              <a:srgbClr val="854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8C2350-377E-8571-37AB-38884554D7EA}"/>
              </a:ext>
            </a:extLst>
          </p:cNvPr>
          <p:cNvSpPr txBox="1"/>
          <p:nvPr/>
        </p:nvSpPr>
        <p:spPr>
          <a:xfrm>
            <a:off x="3479801" y="4554304"/>
            <a:ext cx="611777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ООО для обучающихся с нарушениями слуха (вариант 1.1)</a:t>
            </a:r>
            <a:endParaRPr lang="ru-RU" sz="1500" b="0" dirty="0"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ООО для слепых обучающихся (вариант 3.1)</a:t>
            </a:r>
            <a:endParaRPr lang="ru-RU" sz="1500" b="0" dirty="0"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ООО для слабовидящих обучающихся (вариант 4.1)</a:t>
            </a:r>
            <a:endParaRPr lang="ru-RU" sz="1500" b="0" dirty="0"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ООО для обучающихся с ТНР (вариант 5.1)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ООО для обучающихся с НОДА (вариант 6.1)</a:t>
            </a:r>
            <a:endParaRPr lang="ru-RU" sz="1500" b="0" dirty="0"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обучающихся с ЗПР (варианты 7.1, 7.2)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lang="ru-RU" sz="15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для обучающихся с РАС (вариант 8.1)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2A67A14-E84B-FBB7-13EE-C24BE4C80ADD}"/>
              </a:ext>
            </a:extLst>
          </p:cNvPr>
          <p:cNvSpPr/>
          <p:nvPr/>
        </p:nvSpPr>
        <p:spPr>
          <a:xfrm>
            <a:off x="-119743" y="2787847"/>
            <a:ext cx="2536371" cy="781559"/>
          </a:xfrm>
          <a:prstGeom prst="rect">
            <a:avLst/>
          </a:prstGeom>
          <a:solidFill>
            <a:srgbClr val="54823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5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40 минут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9B2AE0A-237D-A501-8FFD-AFB23477F7FD}"/>
              </a:ext>
            </a:extLst>
          </p:cNvPr>
          <p:cNvSpPr/>
          <p:nvPr/>
        </p:nvSpPr>
        <p:spPr>
          <a:xfrm>
            <a:off x="9655629" y="4964991"/>
            <a:ext cx="2536371" cy="781559"/>
          </a:xfrm>
          <a:prstGeom prst="rect">
            <a:avLst/>
          </a:prstGeom>
          <a:solidFill>
            <a:srgbClr val="54823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5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45 минут</a:t>
            </a:r>
          </a:p>
        </p:txBody>
      </p:sp>
    </p:spTree>
    <p:extLst>
      <p:ext uri="{BB962C8B-B14F-4D97-AF65-F5344CB8AC3E}">
        <p14:creationId xmlns="" xmlns:p14="http://schemas.microsoft.com/office/powerpoint/2010/main" val="25871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9A2F11-600D-44D7-A0E2-CE2D3B9D58E9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34</a:t>
            </a:fld>
            <a:endParaRPr lang="ru-RU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9A2F11-600D-44D7-A0E2-CE2D3B9D58E9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34</a:t>
            </a:fld>
            <a:endParaRPr lang="ru-RU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69A2F11-600D-44D7-A0E2-CE2D3B9D58E9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34</a:t>
            </a:fld>
            <a:endParaRPr lang="ru-RU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52812"/>
            <a:ext cx="1191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ВОСПИТАНИЯ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84548" y="3209099"/>
            <a:ext cx="5047989" cy="526093"/>
          </a:xfrm>
          <a:prstGeom prst="rect">
            <a:avLst/>
          </a:prstGeom>
          <a:solidFill>
            <a:srgbClr val="BFA2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Составляется </a:t>
            </a:r>
            <a:r>
              <a:rPr lang="ru-RU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самостоятельно ОО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47160" y="5519420"/>
            <a:ext cx="8244840" cy="868680"/>
          </a:xfrm>
          <a:prstGeom prst="rect">
            <a:avLst/>
          </a:prstGeom>
          <a:solidFill>
            <a:srgbClr val="FFDE7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AutoNum type="arabicPeriod"/>
            </a:pPr>
            <a:r>
              <a:rPr lang="ru-RU" sz="1400" dirty="0">
                <a:solidFill>
                  <a:srgbClr val="6F252D"/>
                </a:solidFill>
                <a:latin typeface="Arial" pitchFamily="34" charset="0"/>
                <a:cs typeface="Arial" pitchFamily="34" charset="0"/>
              </a:rPr>
              <a:t>Включить в календарный план воспитательной работы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6F252D"/>
                </a:solidFill>
                <a:latin typeface="Arial" pitchFamily="34" charset="0"/>
                <a:cs typeface="Arial" pitchFamily="34" charset="0"/>
              </a:rPr>
              <a:t>Составляет зам.директора по воспитательной работе + советник по воспитанию в конце года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6F252D"/>
                </a:solidFill>
                <a:latin typeface="Arial" pitchFamily="34" charset="0"/>
                <a:cs typeface="Arial" pitchFamily="34" charset="0"/>
              </a:rPr>
              <a:t>Рассматривает и утверждает </a:t>
            </a:r>
            <a:r>
              <a:rPr lang="ru-RU" sz="1400" dirty="0" err="1">
                <a:solidFill>
                  <a:srgbClr val="6F252D"/>
                </a:solidFill>
                <a:latin typeface="Arial" pitchFamily="34" charset="0"/>
                <a:cs typeface="Arial" pitchFamily="34" charset="0"/>
              </a:rPr>
              <a:t>пед.совет</a:t>
            </a:r>
            <a:r>
              <a:rPr lang="ru-RU" sz="1400" dirty="0">
                <a:solidFill>
                  <a:srgbClr val="6F252D"/>
                </a:solidFill>
                <a:latin typeface="Arial" pitchFamily="34" charset="0"/>
                <a:cs typeface="Arial" pitchFamily="34" charset="0"/>
              </a:rPr>
              <a:t> / коллегиальный орган управления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0478" y="3425155"/>
            <a:ext cx="1143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Организационный раздел:</a:t>
            </a:r>
          </a:p>
          <a:p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Кадровое обеспечение</a:t>
            </a:r>
          </a:p>
          <a:p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Нормативно-методическое  обеспечение</a:t>
            </a:r>
          </a:p>
          <a:p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Требования к условиям работы с обучающимися</a:t>
            </a:r>
          </a:p>
          <a:p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поощрения социальной успешности и проявлений активной жизненной позиции обучающихся</a:t>
            </a:r>
          </a:p>
          <a:p>
            <a:pPr>
              <a:defRPr/>
            </a:pPr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Анализ воспитательного 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процесса (НОО)  / Основные направления анализа воспитательного процесса (ООО)         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378" y="1788462"/>
            <a:ext cx="1168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Пояснительная записка</a:t>
            </a:r>
          </a:p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Целевой раздел (п.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206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ФАОП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НОО / Приложение № 2 ФАОП ООО)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Содержательный раздел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Уклад образовательной организации (основные и дополнительные характеристики)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2378" y="2917944"/>
            <a:ext cx="9540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Виды, формы и содержание воспитательной деятельности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9258" y="2924294"/>
            <a:ext cx="4933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Последовательность модулей определяем сами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84548" y="3962609"/>
            <a:ext cx="5047989" cy="526093"/>
          </a:xfrm>
          <a:prstGeom prst="rect">
            <a:avLst/>
          </a:prstGeom>
          <a:solidFill>
            <a:srgbClr val="BFA2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Составляется самостоятельно ОО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17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38685"/>
            <a:ext cx="11916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9974D8-E750-C9AC-2212-DD8FA48F73FE}"/>
              </a:ext>
            </a:extLst>
          </p:cNvPr>
          <p:cNvSpPr/>
          <p:nvPr/>
        </p:nvSpPr>
        <p:spPr>
          <a:xfrm>
            <a:off x="527720" y="1790655"/>
            <a:ext cx="11136560" cy="646331"/>
          </a:xfrm>
          <a:prstGeom prst="rect">
            <a:avLst/>
          </a:prstGeom>
          <a:solidFill>
            <a:srgbClr val="385723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пункт 14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федерального государственного образовательного стандарта среднего общего образования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(утв. приказом Минобрнауки России от 17.05.2012 № 413)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пункт 5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 федеральной образовательной программы среднего общего образования  (утв. приказом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Минпросвещения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 России от 18.05.2023 № 371)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A8879D38-0D3B-56CF-DD9F-CF99523BB8EB}"/>
              </a:ext>
            </a:extLst>
          </p:cNvPr>
          <p:cNvGrpSpPr/>
          <p:nvPr/>
        </p:nvGrpSpPr>
        <p:grpSpPr>
          <a:xfrm>
            <a:off x="480394" y="2531344"/>
            <a:ext cx="4700787" cy="2160000"/>
            <a:chOff x="1091981" y="1916832"/>
            <a:chExt cx="4700787" cy="2160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CFBA91C-80B4-03F1-E7BE-AE8EAAE17F9F}"/>
                </a:ext>
              </a:extLst>
            </p:cNvPr>
            <p:cNvSpPr/>
            <p:nvPr/>
          </p:nvSpPr>
          <p:spPr>
            <a:xfrm>
              <a:off x="1091981" y="1916832"/>
              <a:ext cx="430887" cy="2160000"/>
            </a:xfrm>
            <a:prstGeom prst="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vert="vert270" wrap="square" anchor="ctr" anchorCtr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6D5015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Целевой</a:t>
              </a:r>
              <a:endParaRPr lang="ru-RU" sz="1400" dirty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0DBD903-74F4-3196-E5C6-9EC8A0388109}"/>
                </a:ext>
              </a:extLst>
            </p:cNvPr>
            <p:cNvSpPr/>
            <p:nvPr/>
          </p:nvSpPr>
          <p:spPr>
            <a:xfrm>
              <a:off x="1508773" y="2101447"/>
              <a:ext cx="4283995" cy="1800000"/>
            </a:xfrm>
            <a:prstGeom prst="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anchor="ctr" anchorCtr="1">
              <a:spAutoFit/>
            </a:bodyPr>
            <a:lstStyle/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пояснительная записка</a:t>
              </a:r>
            </a:p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планируемые результаты освоения обучающимися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АООП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endParaRPr>
            </a:p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система оценки результатов освоения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АООП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5B45BB8-516F-E2E4-10C9-41E5EC81B802}"/>
              </a:ext>
            </a:extLst>
          </p:cNvPr>
          <p:cNvGrpSpPr/>
          <p:nvPr/>
        </p:nvGrpSpPr>
        <p:grpSpPr>
          <a:xfrm>
            <a:off x="6955608" y="2531344"/>
            <a:ext cx="4678888" cy="2160000"/>
            <a:chOff x="5591897" y="2810909"/>
            <a:chExt cx="4678888" cy="216000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F91564E7-BD81-39CA-90D8-DEF05D08856C}"/>
                </a:ext>
              </a:extLst>
            </p:cNvPr>
            <p:cNvSpPr/>
            <p:nvPr/>
          </p:nvSpPr>
          <p:spPr>
            <a:xfrm>
              <a:off x="5591897" y="2810909"/>
              <a:ext cx="430887" cy="2160000"/>
            </a:xfrm>
            <a:prstGeom prst="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vert="vert270"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6D5015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Содержательный</a:t>
              </a:r>
              <a:endParaRPr lang="ru-RU" sz="800" dirty="0">
                <a:solidFill>
                  <a:srgbClr val="6D5015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8A61A928-AB26-E143-BD96-2463270E9170}"/>
                </a:ext>
              </a:extLst>
            </p:cNvPr>
            <p:cNvSpPr/>
            <p:nvPr/>
          </p:nvSpPr>
          <p:spPr>
            <a:xfrm>
              <a:off x="6022784" y="3002180"/>
              <a:ext cx="4248001" cy="1800000"/>
            </a:xfrm>
            <a:prstGeom prst="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anchor="ctr" anchorCtr="0">
              <a:spAutoFit/>
            </a:bodyPr>
            <a:lstStyle/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программа формирования универсальных учебных действий у обучающихся </a:t>
              </a:r>
            </a:p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рабочие программы учебных предметов, курсов и курсов внеурочной деятельности</a:t>
              </a:r>
            </a:p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рабочая программа воспитания</a:t>
              </a:r>
            </a:p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программа коррекционной работы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2237A61-5D6E-8FB6-D9F5-8BCDAECDF1EA}"/>
              </a:ext>
            </a:extLst>
          </p:cNvPr>
          <p:cNvGrpSpPr/>
          <p:nvPr/>
        </p:nvGrpSpPr>
        <p:grpSpPr>
          <a:xfrm>
            <a:off x="2082000" y="4858380"/>
            <a:ext cx="8028000" cy="1753526"/>
            <a:chOff x="2280468" y="4705979"/>
            <a:chExt cx="8028000" cy="1753526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BA8478FE-89F1-4D0F-4CC2-EF4D5599BDA4}"/>
                </a:ext>
              </a:extLst>
            </p:cNvPr>
            <p:cNvSpPr/>
            <p:nvPr/>
          </p:nvSpPr>
          <p:spPr>
            <a:xfrm rot="5400000">
              <a:off x="6078468" y="907979"/>
              <a:ext cx="432000" cy="8028000"/>
            </a:xfrm>
            <a:prstGeom prst="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vert="vert270"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6D5015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Организационный</a:t>
              </a:r>
              <a:endParaRPr lang="ru-RU" dirty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F9E4D1AD-78BE-3F97-24E6-7093B315907D}"/>
                </a:ext>
              </a:extLst>
            </p:cNvPr>
            <p:cNvSpPr/>
            <p:nvPr/>
          </p:nvSpPr>
          <p:spPr>
            <a:xfrm>
              <a:off x="2351584" y="5136066"/>
              <a:ext cx="7848872" cy="1323439"/>
            </a:xfrm>
            <a:prstGeom prst="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учебный план </a:t>
              </a:r>
            </a:p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план внеурочной деятельности</a:t>
              </a:r>
            </a:p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календарный учебный график</a:t>
              </a:r>
            </a:p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календарный план воспитательной работы</a:t>
              </a:r>
            </a:p>
            <a:p>
              <a:pPr marL="468313" indent="-285750">
                <a:buFont typeface="Arial Narrow" panose="020B0606020202030204" pitchFamily="34" charset="0"/>
                <a:buChar char="―"/>
                <a:tabLst>
                  <a:tab pos="176213" algn="l"/>
                  <a:tab pos="360363" algn="l"/>
                </a:tabLst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система условий реализации основной образовательной программы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АООП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04865" y="5517715"/>
            <a:ext cx="9449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Организация, осуществляющая образовательную деятельность и реализующая адаптированную основную образовательную программу, должна быть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укомплектована педагогическими работниками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владеющими специальными педагогическими подходами и методами обучения и воспитания обучающихся с ограниченными возможностями здоровья.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96398" y="2064010"/>
            <a:ext cx="6081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может быть увеличен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 более, чем на 1 год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C64F94D0-7A5A-61F2-C29A-D33A26AA2462}"/>
              </a:ext>
            </a:extLst>
          </p:cNvPr>
          <p:cNvCxnSpPr>
            <a:cxnSpLocks/>
          </p:cNvCxnSpPr>
          <p:nvPr/>
        </p:nvCxnSpPr>
        <p:spPr>
          <a:xfrm>
            <a:off x="2308535" y="1911898"/>
            <a:ext cx="0" cy="612000"/>
          </a:xfrm>
          <a:prstGeom prst="line">
            <a:avLst/>
          </a:prstGeom>
          <a:ln w="38100">
            <a:solidFill>
              <a:srgbClr val="57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1712277-39CE-E6D4-50C9-E25D3D499CEE}"/>
              </a:ext>
            </a:extLst>
          </p:cNvPr>
          <p:cNvSpPr/>
          <p:nvPr/>
        </p:nvSpPr>
        <p:spPr>
          <a:xfrm>
            <a:off x="244023" y="1946356"/>
            <a:ext cx="1930401" cy="543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 ФГОС СОО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E76CFE-27FE-09A9-3DD0-E50ACAE162F4}"/>
              </a:ext>
            </a:extLst>
          </p:cNvPr>
          <p:cNvSpPr/>
          <p:nvPr/>
        </p:nvSpPr>
        <p:spPr>
          <a:xfrm>
            <a:off x="2575231" y="2753371"/>
            <a:ext cx="9316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1)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замена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учебного предмета "Физическая культура" на учебный предмет 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Адаптивная физическая культура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</a:p>
          <a:p>
            <a:pPr>
              <a:tabLst>
                <a:tab pos="360363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обязательное включение во внеурочную деятельность занятий по Программе коррекционной работы;</a:t>
            </a:r>
          </a:p>
          <a:p>
            <a:pPr>
              <a:tabLst>
                <a:tab pos="360363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СОО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предусматривать изучение всех учебных предметов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базовом уровне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F66B004-2424-8286-4CE6-8D848E1B5454}"/>
              </a:ext>
            </a:extLst>
          </p:cNvPr>
          <p:cNvSpPr/>
          <p:nvPr/>
        </p:nvSpPr>
        <p:spPr>
          <a:xfrm>
            <a:off x="0" y="3261296"/>
            <a:ext cx="2322597" cy="466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18.3.1 ФГОС СОО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838C2AA-6711-28ED-6637-CDC7F90E1F44}"/>
              </a:ext>
            </a:extLst>
          </p:cNvPr>
          <p:cNvCxnSpPr/>
          <p:nvPr/>
        </p:nvCxnSpPr>
        <p:spPr>
          <a:xfrm>
            <a:off x="2322597" y="2815148"/>
            <a:ext cx="0" cy="1332000"/>
          </a:xfrm>
          <a:prstGeom prst="line">
            <a:avLst/>
          </a:prstGeom>
          <a:ln w="38100">
            <a:solidFill>
              <a:srgbClr val="57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DCFE26-63BE-7DFA-C670-13EA4B4C5A57}"/>
              </a:ext>
            </a:extLst>
          </p:cNvPr>
          <p:cNvSpPr/>
          <p:nvPr/>
        </p:nvSpPr>
        <p:spPr>
          <a:xfrm>
            <a:off x="2575231" y="4524327"/>
            <a:ext cx="9079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личностным результатам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дополняются специальными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результатами коррекционно-развивающей работы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развитию жизненной компетенции обучающихся с ограниченными возможностями здоровья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5C48D69-3E47-FADC-479A-E679D14AF4B3}"/>
              </a:ext>
            </a:extLst>
          </p:cNvPr>
          <p:cNvSpPr/>
          <p:nvPr/>
        </p:nvSpPr>
        <p:spPr>
          <a:xfrm>
            <a:off x="244023" y="4646407"/>
            <a:ext cx="1919064" cy="466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7 ФГОС СОО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2ED98740-63AD-B384-74B6-E3D4987D7323}"/>
              </a:ext>
            </a:extLst>
          </p:cNvPr>
          <p:cNvCxnSpPr>
            <a:cxnSpLocks/>
          </p:cNvCxnSpPr>
          <p:nvPr/>
        </p:nvCxnSpPr>
        <p:spPr>
          <a:xfrm>
            <a:off x="2322597" y="4519850"/>
            <a:ext cx="0" cy="720000"/>
          </a:xfrm>
          <a:prstGeom prst="line">
            <a:avLst/>
          </a:prstGeom>
          <a:ln w="38100">
            <a:solidFill>
              <a:srgbClr val="57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D8A494F-04E1-13C5-44FA-6BBD442538FC}"/>
              </a:ext>
            </a:extLst>
          </p:cNvPr>
          <p:cNvSpPr/>
          <p:nvPr/>
        </p:nvSpPr>
        <p:spPr>
          <a:xfrm>
            <a:off x="244023" y="5659612"/>
            <a:ext cx="1930401" cy="543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22 ФГОС СОО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8B25DBD7-F5CF-47CE-714E-F8FBEE3FD651}"/>
              </a:ext>
            </a:extLst>
          </p:cNvPr>
          <p:cNvCxnSpPr>
            <a:cxnSpLocks/>
          </p:cNvCxnSpPr>
          <p:nvPr/>
        </p:nvCxnSpPr>
        <p:spPr>
          <a:xfrm>
            <a:off x="2322597" y="5558011"/>
            <a:ext cx="0" cy="900000"/>
          </a:xfrm>
          <a:prstGeom prst="line">
            <a:avLst/>
          </a:prstGeom>
          <a:ln w="38100">
            <a:solidFill>
              <a:srgbClr val="57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18.05.2023 № 371</a:t>
            </a:r>
            <a:b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федеральной образовательной программы среднего общего образования»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F25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96398" y="2330710"/>
            <a:ext cx="9379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 поставленных целей реализации ФОП СОО предусматривает решение следующих основных задач: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 планируемых результатов освоения ФОП СОО всеми обучающимися, в том числе обучающимися с ограниченными возможностями здоровья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C64F94D0-7A5A-61F2-C29A-D33A26AA2462}"/>
              </a:ext>
            </a:extLst>
          </p:cNvPr>
          <p:cNvCxnSpPr>
            <a:cxnSpLocks/>
          </p:cNvCxnSpPr>
          <p:nvPr/>
        </p:nvCxnSpPr>
        <p:spPr>
          <a:xfrm>
            <a:off x="2308535" y="2470698"/>
            <a:ext cx="0" cy="612000"/>
          </a:xfrm>
          <a:prstGeom prst="line">
            <a:avLst/>
          </a:prstGeom>
          <a:ln w="38100">
            <a:solidFill>
              <a:srgbClr val="57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1712277-39CE-E6D4-50C9-E25D3D499CEE}"/>
              </a:ext>
            </a:extLst>
          </p:cNvPr>
          <p:cNvSpPr/>
          <p:nvPr/>
        </p:nvSpPr>
        <p:spPr>
          <a:xfrm>
            <a:off x="190501" y="2568656"/>
            <a:ext cx="2009324" cy="543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1400" dirty="0" smtClean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16.3 ФОП СОО</a:t>
            </a:r>
            <a:endParaRPr lang="ru-RU" sz="1400" dirty="0">
              <a:solidFill>
                <a:srgbClr val="6D50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E76CFE-27FE-09A9-3DD0-E50ACAE162F4}"/>
              </a:ext>
            </a:extLst>
          </p:cNvPr>
          <p:cNvSpPr/>
          <p:nvPr/>
        </p:nvSpPr>
        <p:spPr>
          <a:xfrm>
            <a:off x="2697995" y="3477271"/>
            <a:ext cx="93162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К концу обучения в 10 классе предметные результаты освоения курса «Органическая химия» отражают:</a:t>
            </a:r>
          </a:p>
          <a:p>
            <a:pPr>
              <a:tabLst>
                <a:tab pos="360363" algn="l"/>
              </a:tabLs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- для обучающихся с ограниченными возможностями здоровья: умение применять знания об основных доступных методах познания веществ и химических явлений;</a:t>
            </a:r>
          </a:p>
          <a:p>
            <a:pPr>
              <a:tabLst>
                <a:tab pos="360363" algn="l"/>
              </a:tabLs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- для слепых и слабовидящих обучающихся: умение использовать рельефно точечную систему обозначений Л. Брайля для записи химических формул.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F66B004-2424-8286-4CE6-8D848E1B5454}"/>
              </a:ext>
            </a:extLst>
          </p:cNvPr>
          <p:cNvSpPr/>
          <p:nvPr/>
        </p:nvSpPr>
        <p:spPr>
          <a:xfrm>
            <a:off x="0" y="3756596"/>
            <a:ext cx="2322597" cy="466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1400" dirty="0" smtClean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117.8.8 ФОП СОО</a:t>
            </a:r>
            <a:endParaRPr lang="ru-RU" sz="1400" dirty="0">
              <a:solidFill>
                <a:srgbClr val="6D50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838C2AA-6711-28ED-6637-CDC7F90E1F44}"/>
              </a:ext>
            </a:extLst>
          </p:cNvPr>
          <p:cNvCxnSpPr/>
          <p:nvPr/>
        </p:nvCxnSpPr>
        <p:spPr>
          <a:xfrm flipH="1">
            <a:off x="2322597" y="3517900"/>
            <a:ext cx="1503" cy="895948"/>
          </a:xfrm>
          <a:prstGeom prst="line">
            <a:avLst/>
          </a:prstGeom>
          <a:ln w="38100">
            <a:solidFill>
              <a:srgbClr val="57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BDCFE26-63BE-7DFA-C670-13EA4B4C5A57}"/>
              </a:ext>
            </a:extLst>
          </p:cNvPr>
          <p:cNvSpPr/>
          <p:nvPr/>
        </p:nvSpPr>
        <p:spPr>
          <a:xfrm>
            <a:off x="2575231" y="4791027"/>
            <a:ext cx="9079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перемены между урочной и внеурочной деятельностью должна составлять не менее 20 - 30 минут, за исключением обучающихся с ограниченными возможностями здоровья, обучение которых осуществляется по специальной индивидуальной программе развития.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5C48D69-3E47-FADC-479A-E679D14AF4B3}"/>
              </a:ext>
            </a:extLst>
          </p:cNvPr>
          <p:cNvSpPr/>
          <p:nvPr/>
        </p:nvSpPr>
        <p:spPr>
          <a:xfrm>
            <a:off x="0" y="4913107"/>
            <a:ext cx="2163087" cy="466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1400" dirty="0" smtClean="0">
                <a:solidFill>
                  <a:srgbClr val="6D5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132.9 ФОП СОО</a:t>
            </a:r>
            <a:endParaRPr lang="ru-RU" sz="1400" dirty="0">
              <a:solidFill>
                <a:srgbClr val="6D50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2ED98740-63AD-B384-74B6-E3D4987D7323}"/>
              </a:ext>
            </a:extLst>
          </p:cNvPr>
          <p:cNvCxnSpPr>
            <a:cxnSpLocks/>
          </p:cNvCxnSpPr>
          <p:nvPr/>
        </p:nvCxnSpPr>
        <p:spPr>
          <a:xfrm>
            <a:off x="2322597" y="4786550"/>
            <a:ext cx="0" cy="720000"/>
          </a:xfrm>
          <a:prstGeom prst="line">
            <a:avLst/>
          </a:prstGeom>
          <a:ln w="38100">
            <a:solidFill>
              <a:srgbClr val="57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ОБУЧАЮЩИХСЯ С УМСТВЕННОЙ ОТСТАЛОСТЬЮ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F25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" y="2018943"/>
            <a:ext cx="11341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Варианты АООП: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АООП образования обучающихся с УО (с 1 по 4 класс, включая дополнительный класс, с 5 по 9 класс и с 10 по 12 класс);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АООП образования глухих обучающихся с УО (с 5 по 9 и с 10 по 12 класс);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АООП образования слабослышащих и позднооглохших обучающихся с УО (с 5 по 9 и с 10 по 12 класс);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АООП образования слепых обучающихся с УО (с 5 по 9 и с 10 по 12 класс);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АООП образования слабовидящих обучающихся с УО (с 5 по 9 и с 10 по 12 класс);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АООП образования обучающихся с нарушениями опорно-двигательного аппарата (далее - НОДА) с УО (с 5 по 9 и с 10 по 12 класс);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АООП образования обучающихся с расстройствами </a:t>
            </a:r>
            <a:r>
              <a:rPr lang="ru-RU" sz="2000" dirty="0" err="1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аутистического</a:t>
            </a:r>
            <a:r>
              <a:rPr lang="ru-RU" sz="2000" dirty="0" smtClean="0">
                <a:solidFill>
                  <a:srgbClr val="6D5015"/>
                </a:solidFill>
                <a:latin typeface="Arial" pitchFamily="34" charset="0"/>
                <a:cs typeface="Arial" pitchFamily="34" charset="0"/>
              </a:rPr>
              <a:t> спектра (далее - РАС) с УО (с 5 по 9 и с 10 по 12 класс).</a:t>
            </a:r>
          </a:p>
        </p:txBody>
      </p: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ОБУЧАЮЩИХСЯ С УМСТВЕННОЙ ОТСТАЛОСТЬЮ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F25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4D689FD-0C60-8145-42CC-99060B5A478C}"/>
              </a:ext>
            </a:extLst>
          </p:cNvPr>
          <p:cNvSpPr/>
          <p:nvPr/>
        </p:nvSpPr>
        <p:spPr>
          <a:xfrm>
            <a:off x="139700" y="1910121"/>
            <a:ext cx="2844800" cy="584775"/>
          </a:xfrm>
          <a:prstGeom prst="rect">
            <a:avLst/>
          </a:prstGeom>
          <a:solidFill>
            <a:srgbClr val="BFA25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пункт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2.8 ФГОС 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УО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T Astra Serif" pitchFamily="18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пункт 6 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ФАОП УО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T Astra Serif" pitchFamily="18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7AADB2-CE91-AF82-1A71-F9D5561EB22B}"/>
              </a:ext>
            </a:extLst>
          </p:cNvPr>
          <p:cNvSpPr/>
          <p:nvPr/>
        </p:nvSpPr>
        <p:spPr>
          <a:xfrm>
            <a:off x="286910" y="2473345"/>
            <a:ext cx="430887" cy="2194853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vert="vert270"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Целевой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547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1C9DC50-10E2-3FCE-466F-7842174838C2}"/>
              </a:ext>
            </a:extLst>
          </p:cNvPr>
          <p:cNvSpPr>
            <a:spLocks/>
          </p:cNvSpPr>
          <p:nvPr/>
        </p:nvSpPr>
        <p:spPr>
          <a:xfrm>
            <a:off x="722601" y="2670771"/>
            <a:ext cx="4128972" cy="1800000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wrap="square" anchor="ctr" anchorCtr="1">
            <a:spAutoFit/>
          </a:bodyPr>
          <a:lstStyle/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пояснительная записка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планируемые результаты освоения обучающимися АООП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система оценки результатов освоения АООП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DF5E54C-AA22-F3AD-4CA2-236549F6976C}"/>
              </a:ext>
            </a:extLst>
          </p:cNvPr>
          <p:cNvSpPr/>
          <p:nvPr/>
        </p:nvSpPr>
        <p:spPr>
          <a:xfrm>
            <a:off x="6947636" y="2472771"/>
            <a:ext cx="430887" cy="2196000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Содержательный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547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093F1A-C789-1406-E016-DA74A4238900}"/>
              </a:ext>
            </a:extLst>
          </p:cNvPr>
          <p:cNvSpPr/>
          <p:nvPr/>
        </p:nvSpPr>
        <p:spPr>
          <a:xfrm>
            <a:off x="7375425" y="2770552"/>
            <a:ext cx="4248001" cy="1600438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wrap="square" anchor="ctr" anchorCtr="0">
            <a:spAutoFit/>
          </a:bodyPr>
          <a:lstStyle/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программа формирования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базовых учебных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действий у обучающихся 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рабочие программы учебных предметов, курсов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коррекционно-развивающей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54746"/>
              </a:solidFill>
              <a:effectLst/>
              <a:uLnTx/>
              <a:uFillTx/>
              <a:latin typeface="Arial" pitchFamily="34" charset="0"/>
              <a:ea typeface="PT Astra Serif" pitchFamily="18" charset="-52"/>
              <a:cs typeface="Arial" pitchFamily="34" charset="0"/>
            </a:endParaRP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рабочая программа воспитания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программа коррекционной работы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54AFF4-EB1F-06F8-17F9-CDDD61725BAA}"/>
              </a:ext>
            </a:extLst>
          </p:cNvPr>
          <p:cNvSpPr/>
          <p:nvPr/>
        </p:nvSpPr>
        <p:spPr>
          <a:xfrm rot="5400000">
            <a:off x="6027186" y="1244650"/>
            <a:ext cx="461665" cy="8100900"/>
          </a:xfrm>
          <a:prstGeom prst="rect">
            <a:avLst/>
          </a:prstGeom>
          <a:ln w="25400">
            <a:solidFill>
              <a:srgbClr val="854746"/>
            </a:solidFill>
          </a:ln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Организационный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547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898EF41-4488-E4C1-3202-B03E42BC0E7C}"/>
              </a:ext>
            </a:extLst>
          </p:cNvPr>
          <p:cNvSpPr/>
          <p:nvPr/>
        </p:nvSpPr>
        <p:spPr>
          <a:xfrm>
            <a:off x="2333582" y="5534000"/>
            <a:ext cx="7848872" cy="954107"/>
          </a:xfrm>
          <a:prstGeom prst="rect">
            <a:avLst/>
          </a:prstGeom>
          <a:ln w="25400">
            <a:solidFill>
              <a:srgbClr val="854746"/>
            </a:solidFill>
          </a:ln>
        </p:spPr>
        <p:txBody>
          <a:bodyPr wrap="square">
            <a:spAutoFit/>
          </a:bodyPr>
          <a:lstStyle/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учебный план 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календарный учебный график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календарный план воспитательной работы</a:t>
            </a:r>
          </a:p>
          <a:p>
            <a:pPr marL="4683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54746"/>
                </a:solidFill>
                <a:effectLst/>
                <a:uLnTx/>
                <a:uFillTx/>
                <a:latin typeface="Arial" pitchFamily="34" charset="0"/>
                <a:ea typeface="PT Astra Serif" pitchFamily="18" charset="-52"/>
                <a:cs typeface="Arial" pitchFamily="34" charset="0"/>
              </a:rPr>
              <a:t>план внеурочной деятельности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54746"/>
              </a:solidFill>
              <a:effectLst/>
              <a:uLnTx/>
              <a:uFillTx/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02800" y="4305300"/>
            <a:ext cx="2146300" cy="307777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Только для варианта 1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29800" y="2489200"/>
            <a:ext cx="2146300" cy="307777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Только для варианта 1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1430000" y="4610100"/>
            <a:ext cx="12700" cy="609600"/>
          </a:xfrm>
          <a:prstGeom prst="straightConnector1">
            <a:avLst/>
          </a:prstGeom>
          <a:ln>
            <a:solidFill>
              <a:srgbClr val="5740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16200000" flipH="1">
            <a:off x="10795000" y="3975100"/>
            <a:ext cx="2336800" cy="50800"/>
          </a:xfrm>
          <a:prstGeom prst="bentConnector3">
            <a:avLst>
              <a:gd name="adj1" fmla="val 50000"/>
            </a:avLst>
          </a:prstGeom>
          <a:ln>
            <a:solidFill>
              <a:srgbClr val="5740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274300" y="5359401"/>
            <a:ext cx="1917700" cy="307777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СИПР у варианта 2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406" t="6450" r="4023" b="4470"/>
          <a:stretch>
            <a:fillRect/>
          </a:stretch>
        </p:blipFill>
        <p:spPr bwMode="auto">
          <a:xfrm>
            <a:off x="6204559" y="1722329"/>
            <a:ext cx="5987441" cy="46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СОДЕРЖАНИЕ ОБЩЕГО ОБРАЗОВАНИЯ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82213" y="2303455"/>
            <a:ext cx="470978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tabLst>
                <a:tab pos="450850" algn="l"/>
              </a:tabLst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https://edsoo.ru/Normativnie_dokumenti.htm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534" y="1813514"/>
            <a:ext cx="5407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Пункт 4 статьи 3 Федерального закона от 24.09.2022 № 371-ФЗ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«О внесении изменений в Федеральный закон «Об образовании в Российской Федерации»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и статью 1 Федерального закона «Об обязательных требованиях в Российской Федерации»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8515" y="3768288"/>
            <a:ext cx="5248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</a:t>
            </a:r>
            <a:r>
              <a:rPr lang="ru-RU" sz="1600" b="1" u="sng" dirty="0">
                <a:solidFill>
                  <a:srgbClr val="6F252D"/>
                </a:solidFill>
                <a:latin typeface="Arial" pitchFamily="34" charset="0"/>
                <a:cs typeface="Arial" pitchFamily="34" charset="0"/>
              </a:rPr>
              <a:t>не позднее 1 сентября 2023 г.</a:t>
            </a:r>
          </a:p>
        </p:txBody>
      </p:sp>
    </p:spTree>
    <p:extLst>
      <p:ext uri="{BB962C8B-B14F-4D97-AF65-F5344CB8AC3E}">
        <p14:creationId xmlns="" xmlns:p14="http://schemas.microsoft.com/office/powerpoint/2010/main" val="36037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ОБУЧАЮЩИХСЯ С УМСТВЕННОЙ ОТСТАЛОСТЬЮ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2000" b="1" baseline="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F25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81000" y="2472266"/>
          <a:ext cx="11582401" cy="312589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36778"/>
                <a:gridCol w="1871622"/>
                <a:gridCol w="2997200"/>
                <a:gridCol w="4876801"/>
              </a:tblGrid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Этапы освоения АООП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 освоения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Классы 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недель в</a:t>
                      </a: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 учебном году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8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2400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1 - 4 классы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33 недели</a:t>
                      </a: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 в 1 классе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34 недели во 2-4 классах</a:t>
                      </a:r>
                      <a:endParaRPr lang="ru-RU" dirty="0" smtClean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 - 4 </a:t>
                      </a: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и дополнительный 1-й класс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33 недели</a:t>
                      </a: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 в 1 классе и 1-м доп.классе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34 недели во 2-4 классах</a:t>
                      </a:r>
                      <a:endParaRPr lang="ru-RU" dirty="0" smtClean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2400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5 – 9 классы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34 недели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ru-RU" sz="2400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 года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10 – 12 классы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34 недели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98700" y="5842000"/>
            <a:ext cx="772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Общий срок освоения АООП УО (вариант 1) составляет 9 – 13 лет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УЧЕБНОГО ПЛАНА АООП ОБУЧАЮЩИХСЯ С УМСТВЕННОЙ ОТСТАЛОСТЬЮ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baseline="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F25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00" y="2106479"/>
            <a:ext cx="7277100" cy="1077218"/>
          </a:xfrm>
          <a:prstGeom prst="rect">
            <a:avLst/>
          </a:prstGeom>
          <a:solidFill>
            <a:srgbClr val="FFE593"/>
          </a:solidFill>
        </p:spPr>
        <p:txBody>
          <a:bodyPr wrap="square" rtlCol="0">
            <a:spAutoFit/>
          </a:bodyPr>
          <a:lstStyle/>
          <a:p>
            <a:pPr marL="396000" indent="342900"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Обязательная часть учебного плана</a:t>
            </a:r>
          </a:p>
          <a:p>
            <a:pPr marL="396000" indent="342900">
              <a:buFontTx/>
              <a:buAutoNum type="arabicPeriod"/>
            </a:pPr>
            <a:r>
              <a:rPr lang="ru-RU" sz="1600" kern="1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Часть, формируемая участниками образовательных отношений</a:t>
            </a:r>
          </a:p>
          <a:p>
            <a:pPr marL="396000" indent="342900">
              <a:buAutoNum type="arabicPeriod"/>
            </a:pPr>
            <a:r>
              <a:rPr lang="ru-RU" sz="1600" kern="1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Коррекционно-развивающая область</a:t>
            </a:r>
          </a:p>
          <a:p>
            <a:pPr marL="396000" indent="342900">
              <a:buAutoNum type="arabicPeriod"/>
            </a:pPr>
            <a:r>
              <a:rPr lang="ru-RU" sz="1600" kern="1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Внеурочная деятельность </a:t>
            </a:r>
            <a:endParaRPr lang="ru-RU" sz="1600" kern="1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1600" y="3386666"/>
          <a:ext cx="11988001" cy="32830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3525"/>
                <a:gridCol w="2577775"/>
                <a:gridCol w="1942700"/>
                <a:gridCol w="1998001"/>
                <a:gridCol w="2222775"/>
                <a:gridCol w="1773225"/>
              </a:tblGrid>
              <a:tr h="32355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00" dirty="0" smtClean="0">
                          <a:latin typeface="Arial" pitchFamily="34" charset="0"/>
                          <a:cs typeface="Arial" pitchFamily="34" charset="0"/>
                        </a:rPr>
                        <a:t>Коррекционно-развивающая область</a:t>
                      </a:r>
                      <a:endParaRPr lang="ru-RU" sz="1400" kern="100" dirty="0" smtClean="0"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00" dirty="0" smtClean="0"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44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1) для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глухих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1) для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слепых 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1) для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слабовидящих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1) для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обучающихся с НОДА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1) для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обучающихся с РАС</a:t>
                      </a:r>
                    </a:p>
                  </a:txBody>
                  <a:tcPr anchor="ctr"/>
                </a:tc>
              </a:tr>
              <a:tr h="2019656">
                <a:tc>
                  <a:txBody>
                    <a:bodyPr/>
                    <a:lstStyle/>
                    <a:p>
                      <a:pPr marL="1588" indent="-1588">
                        <a:buAutoNum type="arabicPeriod"/>
                      </a:pPr>
                      <a:r>
                        <a:rPr lang="ru-RU" sz="1400" kern="100" dirty="0" smtClean="0">
                          <a:latin typeface="Arial" pitchFamily="34" charset="0"/>
                          <a:cs typeface="Arial" pitchFamily="34" charset="0"/>
                        </a:rPr>
                        <a:t>Логопедические занятия</a:t>
                      </a:r>
                    </a:p>
                    <a:p>
                      <a:pPr marL="1588" indent="-1588">
                        <a:buAutoNum type="arabicPeriod"/>
                      </a:pPr>
                      <a:r>
                        <a:rPr lang="ru-RU" sz="1400" kern="100" dirty="0" smtClean="0">
                          <a:latin typeface="Arial" pitchFamily="34" charset="0"/>
                          <a:cs typeface="Arial" pitchFamily="34" charset="0"/>
                        </a:rPr>
                        <a:t>Ритмика </a:t>
                      </a:r>
                    </a:p>
                    <a:p>
                      <a:pPr marL="1588" indent="-1588">
                        <a:buAutoNum type="arabicPeriod"/>
                      </a:pPr>
                      <a:r>
                        <a:rPr lang="ru-RU" sz="1400" kern="100" dirty="0" smtClean="0">
                          <a:latin typeface="Arial" pitchFamily="34" charset="0"/>
                          <a:cs typeface="Arial" pitchFamily="34" charset="0"/>
                        </a:rPr>
                        <a:t>Развитие психомоторики и сенсорных процессов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ru-RU" sz="1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Развитие восприятия и воспроизведения устной речи</a:t>
                      </a:r>
                      <a:r>
                        <a:rPr lang="ru-RU" sz="1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(индивидуальные занятия)</a:t>
                      </a:r>
                    </a:p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2. Социально-бытовая ориентировка</a:t>
                      </a:r>
                      <a:r>
                        <a:rPr lang="ru-RU" sz="1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(фронтальные занятия) </a:t>
                      </a:r>
                    </a:p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3. Развитие познавательной сферы</a:t>
                      </a:r>
                      <a:r>
                        <a:rPr lang="ru-RU" sz="1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(индивидуальные занятия)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1. Ритмика</a:t>
                      </a:r>
                    </a:p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2. Сенсорное развитие</a:t>
                      </a:r>
                    </a:p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3. Пространственная ориентировка</a:t>
                      </a:r>
                    </a:p>
                    <a:p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4. Социально-бытовая ориентировка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Ритмика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Сенсорное развитие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Пространственная ориентировка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Социально-бытовая ориентировка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Коммуникативное развитие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Речевая практика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Основы коммуникации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Развитие деятельности по самообслуживанию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Двигательная коррекция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Формирование коммуникативного поведения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Социально-бытовая ориентировка</a:t>
                      </a:r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88200" y="6438900"/>
            <a:ext cx="4152900" cy="338554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менее 5 часов в неделю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01300" y="6337300"/>
            <a:ext cx="1765300" cy="461665"/>
          </a:xfrm>
          <a:prstGeom prst="rect">
            <a:avLst/>
          </a:prstGeom>
          <a:solidFill>
            <a:srgbClr val="385723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пункт 3.4.16 </a:t>
            </a: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СанПин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п. 64 ФАООП УО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1200" y="2908300"/>
            <a:ext cx="2590800" cy="584775"/>
          </a:xfrm>
          <a:prstGeom prst="rect">
            <a:avLst/>
          </a:prstGeom>
          <a:solidFill>
            <a:srgbClr val="57401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более 6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часов в неделю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/>
          <p:cNvSpPr/>
          <p:nvPr/>
        </p:nvSpPr>
        <p:spPr>
          <a:xfrm>
            <a:off x="9855200" y="2235200"/>
            <a:ext cx="1955800" cy="1905000"/>
          </a:xfrm>
          <a:prstGeom prst="mathMultiply">
            <a:avLst>
              <a:gd name="adj1" fmla="val 13120"/>
            </a:avLst>
          </a:prstGeom>
          <a:solidFill>
            <a:srgbClr val="ED7D31">
              <a:alpha val="6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ОБУЧАЮЩИХСЯ С УМСТВЕННОЙ ОТСТАЛОСТЬЮ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2000" b="1" baseline="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F25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81000" y="2472266"/>
          <a:ext cx="11582401" cy="248581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36778"/>
                <a:gridCol w="1871622"/>
                <a:gridCol w="2997200"/>
                <a:gridCol w="4876801"/>
              </a:tblGrid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Этапы освоения АООП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 освоения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Классы 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недель в</a:t>
                      </a: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 учебном году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1-й дополнительный  класс,</a:t>
                      </a: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 1 - 4 </a:t>
                      </a: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33 недели</a:t>
                      </a: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 в 1 классе и 1-м доп.классе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34 недели во 2-4 классах</a:t>
                      </a:r>
                      <a:endParaRPr lang="ru-RU" dirty="0" smtClean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5 – 9 классы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34 недели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 года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10 – 12 классы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D5015"/>
                          </a:solidFill>
                          <a:latin typeface="Arial" pitchFamily="34" charset="0"/>
                          <a:cs typeface="Arial" pitchFamily="34" charset="0"/>
                        </a:rPr>
                        <a:t>34 недели</a:t>
                      </a:r>
                      <a:endParaRPr lang="ru-RU" dirty="0">
                        <a:solidFill>
                          <a:srgbClr val="6D501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86000" y="5842000"/>
            <a:ext cx="772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Общий срок освоения АООП УО (вариант 2) составляет 9 – 13 лет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УЧЕБНОГО ПЛАНА АООП ОБУЧАЮЩИХСЯ С УМСТВЕННОЙ ОТСТАЛОСТЬЮ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6F25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baseline="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F25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00" y="2106479"/>
            <a:ext cx="7277100" cy="1077218"/>
          </a:xfrm>
          <a:prstGeom prst="rect">
            <a:avLst/>
          </a:prstGeom>
          <a:solidFill>
            <a:srgbClr val="FFE593"/>
          </a:solidFill>
        </p:spPr>
        <p:txBody>
          <a:bodyPr wrap="square" rtlCol="0">
            <a:spAutoFit/>
          </a:bodyPr>
          <a:lstStyle/>
          <a:p>
            <a:pPr marL="396000" indent="342900"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Обязательная часть учебного плана</a:t>
            </a:r>
          </a:p>
          <a:p>
            <a:pPr marL="396000" indent="342900">
              <a:buFontTx/>
              <a:buAutoNum type="arabicPeriod"/>
            </a:pPr>
            <a:r>
              <a:rPr lang="ru-RU" sz="1600" kern="1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Часть, формируемая участниками образовательных отношений</a:t>
            </a:r>
          </a:p>
          <a:p>
            <a:pPr marL="396000" indent="342900">
              <a:buAutoNum type="arabicPeriod"/>
            </a:pPr>
            <a:r>
              <a:rPr lang="ru-RU" sz="1600" kern="1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Коррекционно-развивающая область</a:t>
            </a:r>
          </a:p>
          <a:p>
            <a:pPr marL="396000" indent="342900">
              <a:buAutoNum type="arabicPeriod"/>
            </a:pPr>
            <a:r>
              <a:rPr lang="ru-RU" sz="1600" kern="1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Внеурочная деятельность </a:t>
            </a:r>
            <a:endParaRPr lang="ru-RU" sz="1600" kern="1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3500" y="3386666"/>
          <a:ext cx="12090400" cy="30776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7900"/>
                <a:gridCol w="2984500"/>
                <a:gridCol w="2832100"/>
                <a:gridCol w="2032000"/>
                <a:gridCol w="1993900"/>
              </a:tblGrid>
              <a:tr h="32355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00" dirty="0" smtClean="0">
                          <a:latin typeface="Arial" pitchFamily="34" charset="0"/>
                          <a:cs typeface="Arial" pitchFamily="34" charset="0"/>
                        </a:rPr>
                        <a:t>Коррекционно-развивающая область</a:t>
                      </a:r>
                      <a:endParaRPr lang="ru-RU" sz="1400" kern="100" dirty="0" smtClean="0"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00" dirty="0" smtClean="0"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44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2) для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глухих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1) для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слепых 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1) для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обучающихся с НОДА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УО (вариант 1) для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обучающихся с РАС</a:t>
                      </a:r>
                    </a:p>
                  </a:txBody>
                  <a:tcPr anchor="ctr"/>
                </a:tc>
              </a:tr>
              <a:tr h="2019656">
                <a:tc>
                  <a:txBody>
                    <a:bodyPr/>
                    <a:lstStyle/>
                    <a:p>
                      <a:pPr marL="1588" indent="-1588">
                        <a:buAutoNum type="arabicPeriod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Сенсорное развития</a:t>
                      </a:r>
                    </a:p>
                    <a:p>
                      <a:pPr marL="1588" indent="-1588">
                        <a:buAutoNum type="arabicPeriod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Предметно-практические действия</a:t>
                      </a:r>
                    </a:p>
                    <a:p>
                      <a:pPr marL="1588" indent="-1588">
                        <a:buAutoNum type="arabicPeriod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Двигательное развитие	</a:t>
                      </a:r>
                    </a:p>
                    <a:p>
                      <a:pPr marL="1588" indent="-1588">
                        <a:buAutoNum type="arabicPeriod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Альтернативная коммуникация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Развитие слухового восприятия и произносительной стороны речи (индивидуальные занятия)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Музыкально-ритмические занятия" (групповые занятия)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Коррекционно-развивающие занятия (индивидуальные занятия)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Двигательное развитие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Альтернативная коммуникация и коммуникативное развитие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Сенсорное развитие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Основы пространственной ориентировки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самообслуживания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Речевая практика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Основы коммуникации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Развитие деятельности по самообслуживанию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Двигательная коррекция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Эмоциональное и коммуникативно-речевое развитие</a:t>
                      </a:r>
                    </a:p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88200" y="6273800"/>
            <a:ext cx="4152900" cy="338554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менее 5 часов в неделю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01300" y="6159500"/>
            <a:ext cx="1765300" cy="461665"/>
          </a:xfrm>
          <a:prstGeom prst="rect">
            <a:avLst/>
          </a:prstGeom>
          <a:solidFill>
            <a:srgbClr val="385723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пункт 3.4.16 </a:t>
            </a: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СанПин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п. 112 ФАООП УО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1200" y="2946400"/>
            <a:ext cx="2590800" cy="584775"/>
          </a:xfrm>
          <a:prstGeom prst="rect">
            <a:avLst/>
          </a:prstGeom>
          <a:solidFill>
            <a:srgbClr val="57401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более 6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часов в неделю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/>
          <p:cNvSpPr/>
          <p:nvPr/>
        </p:nvSpPr>
        <p:spPr>
          <a:xfrm>
            <a:off x="9855200" y="2273300"/>
            <a:ext cx="1955800" cy="1905000"/>
          </a:xfrm>
          <a:prstGeom prst="mathMultiply">
            <a:avLst>
              <a:gd name="adj1" fmla="val 13120"/>
            </a:avLst>
          </a:prstGeom>
          <a:solidFill>
            <a:srgbClr val="ED7D31">
              <a:alpha val="6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АТТЕСТАЦИЯ ПО АООП ОБУЧАЮЩИХСЯ С УМСТВЕННОЙ ОТСТАЛОСТЬЮ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(ИНТЕЛЛЕКТУАЛЬНЫМИ НАРУШЕНИЯМИ)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F25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2115741"/>
            <a:ext cx="1196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завершению реализации АООП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УО проводится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итоговая аттестация в форме двух испытаний:</a:t>
            </a:r>
            <a:endParaRPr lang="ru-RU" dirty="0" smtClean="0">
              <a:solidFill>
                <a:srgbClr val="385723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первое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предполагает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комплексную оценку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предметных результатов усвоения обучающимися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русского языка,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чтения (литературного чтения),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математики,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 социальной жизни;</a:t>
            </a: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второе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направлено на оценку знаний и умений по выбранному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профилю труда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самостоятельно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разрабатывает содержание и процедуру проведения итоговой аттестации.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Результаты итоговой аттестации оцениваются в форме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«зачет»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(или)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«незачет».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470053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Приказ Минобрнауки России от 14.10.2013 № 1145 «Об утверждении образца свидетельства об обучении и порядка его выдачи 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09900" y="5843538"/>
            <a:ext cx="9182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Постановление Правительства РФ от 31.05.2021 № 825 «О федеральной информационной системе «Федеральный реестр сведений о документах об образовании и (или) о квалификации, документах об обучении»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915981"/>
            <a:ext cx="2832100" cy="523220"/>
          </a:xfrm>
          <a:prstGeom prst="rect">
            <a:avLst/>
          </a:prstGeom>
          <a:solidFill>
            <a:srgbClr val="FFEAA7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Выдаем свидетельство об обучении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100" y="5981700"/>
            <a:ext cx="2857500" cy="523220"/>
          </a:xfrm>
          <a:prstGeom prst="rect">
            <a:avLst/>
          </a:prstGeom>
          <a:solidFill>
            <a:srgbClr val="FFEAA7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Вносим сведения в ФИС ФРДО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ngwing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324" y="1384300"/>
            <a:ext cx="536376" cy="970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7900" y="1651000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АДАПТИВНАЯ ФИЗИЧЕСКАЯ КУЛЬТУРА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3991739"/>
            <a:ext cx="901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Высшее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профессиональное образование или среднее профессиональное образование по направлению подготовки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«Образование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педагогика»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или в области,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соответствующей преподаваемому предмету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без предъявления требований к стажу работы либо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высшее профессиональное образование или среднее профессиональное образование и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дополнительное профессиональное образование по направлению деятельности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образовательном учреждении без предъявления требований к стажу работы.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1200" y="2551837"/>
            <a:ext cx="1148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РФ от 26.08.2010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№ 761н «Об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утверждении Единого квалификационного справочника должностей руководителей, специалистов и служащих, раздел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«Квалификационные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характеристики должностей работников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образования»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>
            <a:extLst>
              <a:ext uri="{FF2B5EF4-FFF2-40B4-BE49-F238E27FC236}">
                <a16:creationId xmlns:a16="http://schemas.microsoft.com/office/drawing/2014/main" xmlns="" id="{DE9BF1F6-B186-50B8-C30F-DDF6CCA12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86" y="3245983"/>
            <a:ext cx="19118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Воеводина Ю.А.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C1D9358-B256-9C56-DAF6-BE2C2B4CAF24}"/>
              </a:ext>
            </a:extLst>
          </p:cNvPr>
          <p:cNvCxnSpPr/>
          <p:nvPr/>
        </p:nvCxnSpPr>
        <p:spPr>
          <a:xfrm rot="5400000">
            <a:off x="2275517" y="3360216"/>
            <a:ext cx="596900" cy="1587"/>
          </a:xfrm>
          <a:prstGeom prst="line">
            <a:avLst/>
          </a:prstGeom>
          <a:ln w="38100">
            <a:solidFill>
              <a:srgbClr val="BFA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Прямоугольник 7">
            <a:extLst>
              <a:ext uri="{FF2B5EF4-FFF2-40B4-BE49-F238E27FC236}">
                <a16:creationId xmlns:a16="http://schemas.microsoft.com/office/drawing/2014/main" xmlns="" id="{E2BA40D8-C611-2B3C-9366-559965A3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3198813"/>
            <a:ext cx="324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>
                <a:solidFill>
                  <a:srgbClr val="6F252D"/>
                </a:solidFill>
              </a:rPr>
              <a:t>forum.toipkro.ru/avgustpro</a:t>
            </a:r>
            <a:endParaRPr lang="ru-RU" altLang="ru-RU" sz="2000">
              <a:solidFill>
                <a:srgbClr val="6F252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53FB8D-85E6-A95B-E64E-06C551B26AC7}"/>
              </a:ext>
            </a:extLst>
          </p:cNvPr>
          <p:cNvSpPr txBox="1"/>
          <p:nvPr/>
        </p:nvSpPr>
        <p:spPr>
          <a:xfrm>
            <a:off x="435882" y="4049037"/>
            <a:ext cx="652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(3822) 56 15 05 (доб. 4435)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voevodinayua@tomsk.gov.ru</a:t>
            </a:r>
            <a:endParaRPr lang="ru-RU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6A5F8B-9BD1-4F46-508C-8FAD117C8A32}"/>
              </a:ext>
            </a:extLst>
          </p:cNvPr>
          <p:cNvSpPr txBox="1"/>
          <p:nvPr/>
        </p:nvSpPr>
        <p:spPr>
          <a:xfrm>
            <a:off x="2634641" y="2929757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контроля и надзора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по контролю, надзору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лицензированию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1722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279325"/>
            <a:ext cx="1191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К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АООП</a:t>
            </a:r>
            <a:endParaRPr lang="ru-RU" sz="2000" b="1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2AF09BA-F0FF-9A5E-5424-1EBC6C9FAA95}"/>
              </a:ext>
            </a:extLst>
          </p:cNvPr>
          <p:cNvSpPr/>
          <p:nvPr/>
        </p:nvSpPr>
        <p:spPr>
          <a:xfrm>
            <a:off x="623392" y="1868120"/>
            <a:ext cx="10945216" cy="400110"/>
          </a:xfrm>
          <a:prstGeom prst="rect">
            <a:avLst/>
          </a:prstGeom>
          <a:solidFill>
            <a:srgbClr val="6F252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Федеральный закон от 29.12.2012 № 273-ФЗ «Об образовании в Российской Федерации»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AD6A804-FC11-7DA6-912E-52F175E605C2}"/>
              </a:ext>
            </a:extLst>
          </p:cNvPr>
          <p:cNvGrpSpPr/>
          <p:nvPr/>
        </p:nvGrpSpPr>
        <p:grpSpPr>
          <a:xfrm>
            <a:off x="235238" y="4942330"/>
            <a:ext cx="11721523" cy="1426813"/>
            <a:chOff x="1991544" y="2780928"/>
            <a:chExt cx="5076000" cy="1326752"/>
          </a:xfrm>
          <a:solidFill>
            <a:srgbClr val="6F252D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9BCD06C-6517-0F76-2672-717002532B63}"/>
                </a:ext>
              </a:extLst>
            </p:cNvPr>
            <p:cNvSpPr/>
            <p:nvPr/>
          </p:nvSpPr>
          <p:spPr>
            <a:xfrm>
              <a:off x="1991544" y="2780928"/>
              <a:ext cx="5076000" cy="4338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6F252D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ea typeface="PT Astra Serif" pitchFamily="18" charset="-52"/>
                  <a:cs typeface="Arial" pitchFamily="34" charset="0"/>
                </a:rPr>
                <a:t>часть 6.2 статьи 12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E403757F-A1D7-9F56-81E9-8B86E846027C}"/>
                </a:ext>
              </a:extLst>
            </p:cNvPr>
            <p:cNvSpPr/>
            <p:nvPr/>
          </p:nvSpPr>
          <p:spPr>
            <a:xfrm>
              <a:off x="2009264" y="3220483"/>
              <a:ext cx="5040560" cy="887197"/>
            </a:xfrm>
            <a:prstGeom prst="rect">
              <a:avLst/>
            </a:prstGeom>
            <a:noFill/>
            <a:ln w="41275">
              <a:solidFill>
                <a:srgbClr val="6F252D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Arial" pitchFamily="34" charset="0"/>
                  <a:ea typeface="PT Astra Serif" pitchFamily="18" charset="-52"/>
                  <a:cs typeface="Arial" pitchFamily="34" charset="0"/>
                </a:rPr>
                <a:t>Организация, осуществляющая образовательную деятельность по имеющим ГА ОП </a:t>
              </a:r>
              <a:r>
                <a:rPr lang="ru-RU" sz="1400" dirty="0">
                  <a:solidFill>
                    <a:srgbClr val="FF0000"/>
                  </a:solidFill>
                  <a:latin typeface="Arial" pitchFamily="34" charset="0"/>
                  <a:ea typeface="PT Astra Serif" pitchFamily="18" charset="-52"/>
                  <a:cs typeface="Arial" pitchFamily="34" charset="0"/>
                </a:rPr>
                <a:t>основного общего, среднего общего образования</a:t>
              </a:r>
              <a:r>
                <a:rPr lang="ru-RU" sz="1400" dirty="0">
                  <a:latin typeface="Arial" pitchFamily="34" charset="0"/>
                  <a:ea typeface="PT Astra Serif" pitchFamily="18" charset="-52"/>
                  <a:cs typeface="Arial" pitchFamily="34" charset="0"/>
                </a:rPr>
                <a:t>, при разработке соответствующей ОП </a:t>
              </a:r>
              <a:r>
                <a:rPr lang="ru-RU" sz="1400" b="1" dirty="0">
                  <a:latin typeface="Arial" pitchFamily="34" charset="0"/>
                  <a:ea typeface="PT Astra Serif" pitchFamily="18" charset="-52"/>
                  <a:cs typeface="Arial" pitchFamily="34" charset="0"/>
                </a:rPr>
                <a:t>вправе предусмотреть перераспределение </a:t>
              </a:r>
              <a:r>
                <a:rPr lang="ru-RU" sz="1400" dirty="0">
                  <a:latin typeface="Arial" pitchFamily="34" charset="0"/>
                  <a:ea typeface="PT Astra Serif" pitchFamily="18" charset="-52"/>
                  <a:cs typeface="Arial" pitchFamily="34" charset="0"/>
                </a:rPr>
                <a:t>предусмотренного в федеральном учебном плане времени на изучение учебных предметов, по которым </a:t>
              </a:r>
              <a:r>
                <a:rPr lang="ru-RU" sz="1400" dirty="0">
                  <a:solidFill>
                    <a:srgbClr val="FF0000"/>
                  </a:solidFill>
                  <a:latin typeface="Arial" pitchFamily="34" charset="0"/>
                  <a:ea typeface="PT Astra Serif" pitchFamily="18" charset="-52"/>
                  <a:cs typeface="Arial" pitchFamily="34" charset="0"/>
                </a:rPr>
                <a:t>не проводится государственная итоговая аттестация</a:t>
              </a:r>
              <a:r>
                <a:rPr lang="ru-RU" sz="1400" dirty="0">
                  <a:latin typeface="Arial" pitchFamily="34" charset="0"/>
                  <a:ea typeface="PT Astra Serif" pitchFamily="18" charset="-52"/>
                  <a:cs typeface="Arial" pitchFamily="34" charset="0"/>
                </a:rPr>
                <a:t>, в пользу изучения иных учебных предметов, в том числе </a:t>
              </a:r>
              <a:r>
                <a:rPr lang="ru-RU" sz="1400" b="1" dirty="0">
                  <a:latin typeface="Arial" pitchFamily="34" charset="0"/>
                  <a:ea typeface="PT Astra Serif" pitchFamily="18" charset="-52"/>
                  <a:cs typeface="Arial" pitchFamily="34" charset="0"/>
                </a:rPr>
                <a:t>на организацию углубленного изучения отдельных учебных предметов и профильное обучение</a:t>
              </a:r>
              <a:r>
                <a:rPr lang="ru-RU" sz="1400" dirty="0">
                  <a:latin typeface="Arial" pitchFamily="34" charset="0"/>
                  <a:ea typeface="PT Astra Serif" pitchFamily="18" charset="-52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09F688FC-BB30-BFE3-D21E-D43EB73CC0C9}"/>
              </a:ext>
            </a:extLst>
          </p:cNvPr>
          <p:cNvGrpSpPr/>
          <p:nvPr/>
        </p:nvGrpSpPr>
        <p:grpSpPr>
          <a:xfrm>
            <a:off x="406079" y="2522630"/>
            <a:ext cx="5116897" cy="2029297"/>
            <a:chOff x="2000403" y="2472388"/>
            <a:chExt cx="5040560" cy="2714514"/>
          </a:xfrm>
          <a:solidFill>
            <a:srgbClr val="6F252D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343ED38C-3A2B-3737-C267-0A83ED053521}"/>
                </a:ext>
              </a:extLst>
            </p:cNvPr>
            <p:cNvSpPr/>
            <p:nvPr/>
          </p:nvSpPr>
          <p:spPr>
            <a:xfrm>
              <a:off x="2003294" y="2472388"/>
              <a:ext cx="5034782" cy="45287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6F252D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часть 6.1 статьи 12 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5181628-6E5A-CB79-EB5E-C474A7791D38}"/>
                </a:ext>
              </a:extLst>
            </p:cNvPr>
            <p:cNvSpPr/>
            <p:nvPr/>
          </p:nvSpPr>
          <p:spPr>
            <a:xfrm>
              <a:off x="2000403" y="2922546"/>
              <a:ext cx="5040560" cy="2264356"/>
            </a:xfrm>
            <a:prstGeom prst="rect">
              <a:avLst/>
            </a:prstGeom>
            <a:noFill/>
            <a:ln w="41275">
              <a:solidFill>
                <a:srgbClr val="6F252D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300" dirty="0"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разрабатывают </a:t>
              </a:r>
              <a:r>
                <a:rPr lang="ru-RU" sz="1300" b="1" dirty="0"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образовательные программы </a:t>
              </a:r>
              <a:r>
                <a:rPr lang="ru-RU" sz="1300" dirty="0"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в соответствии с </a:t>
              </a:r>
              <a:r>
                <a:rPr lang="ru-RU" sz="1300" dirty="0">
                  <a:solidFill>
                    <a:srgbClr val="FF0000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федеральными государственными образовательными стандартами и соответствующими федеральными основными общеобразовательными программами.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6A5256E-17B9-10EF-E5A0-9654CC69C752}"/>
              </a:ext>
            </a:extLst>
          </p:cNvPr>
          <p:cNvGrpSpPr/>
          <p:nvPr/>
        </p:nvGrpSpPr>
        <p:grpSpPr>
          <a:xfrm>
            <a:off x="5632704" y="2513961"/>
            <a:ext cx="6207567" cy="2233321"/>
            <a:chOff x="2009050" y="2420888"/>
            <a:chExt cx="5077384" cy="2361511"/>
          </a:xfrm>
          <a:noFill/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B1AEDCF7-1D1E-FF26-B9EF-3DC2435BB123}"/>
                </a:ext>
              </a:extLst>
            </p:cNvPr>
            <p:cNvSpPr/>
            <p:nvPr/>
          </p:nvSpPr>
          <p:spPr>
            <a:xfrm>
              <a:off x="2009050" y="2420888"/>
              <a:ext cx="5077384" cy="35798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часть 6.3 статьи 12 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11DD95E7-A514-58AC-6FD7-067E7202F7F4}"/>
                </a:ext>
              </a:extLst>
            </p:cNvPr>
            <p:cNvSpPr/>
            <p:nvPr/>
          </p:nvSpPr>
          <p:spPr>
            <a:xfrm>
              <a:off x="2009050" y="2780927"/>
              <a:ext cx="5077384" cy="2001472"/>
            </a:xfrm>
            <a:prstGeom prst="rect">
              <a:avLst/>
            </a:prstGeom>
            <a:grpFill/>
            <a:ln w="41275">
              <a:solidFill>
                <a:srgbClr val="6F252D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300" dirty="0"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При разработке ООП организации, осуществляющие образовательную деятельность по имеющим ГА ОП начального общего, основного общего, среднего общего образования, предусматривают </a:t>
              </a:r>
              <a:r>
                <a:rPr lang="ru-RU" sz="1300" dirty="0">
                  <a:solidFill>
                    <a:srgbClr val="FF0000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непосредственное применение </a:t>
              </a:r>
              <a:r>
                <a:rPr lang="ru-RU" sz="1300" dirty="0"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при реализации обязательной части ОП НОО федеральных рабочих программ по учебным предметам </a:t>
              </a:r>
              <a:r>
                <a:rPr lang="ru-RU" sz="1300" b="1" u="sng" dirty="0"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"Русский язык", "Литературное чтение" и "Окружающий мир"</a:t>
              </a:r>
              <a:r>
                <a:rPr lang="ru-RU" sz="1300" dirty="0"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, а при реализации обязательной части ОП ОО и СОО федеральных рабочих программ по учебным предметам</a:t>
              </a:r>
              <a:r>
                <a:rPr lang="ru-RU" sz="1300" b="1" u="sng" dirty="0"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 "Русский язык", "Литература", "История", "Обществознание", "География" и "Основы безопасности жизнедеятельности"</a:t>
              </a:r>
              <a:r>
                <a:rPr lang="ru-RU" sz="1300" dirty="0"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453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К ФОРМИРОВАНИЮ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</a:t>
            </a:r>
            <a:endParaRPr lang="ru-RU" sz="2000" b="1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2AF09BA-F0FF-9A5E-5424-1EBC6C9FAA95}"/>
              </a:ext>
            </a:extLst>
          </p:cNvPr>
          <p:cNvSpPr/>
          <p:nvPr/>
        </p:nvSpPr>
        <p:spPr>
          <a:xfrm>
            <a:off x="623392" y="1995120"/>
            <a:ext cx="10945216" cy="400110"/>
          </a:xfrm>
          <a:prstGeom prst="rect">
            <a:avLst/>
          </a:prstGeom>
          <a:solidFill>
            <a:srgbClr val="6F252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Федеральный закон от 29.12.2012 № 273-ФЗ «Об образовании в Российской Федерации»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AD6A804-FC11-7DA6-912E-52F175E605C2}"/>
              </a:ext>
            </a:extLst>
          </p:cNvPr>
          <p:cNvGrpSpPr/>
          <p:nvPr/>
        </p:nvGrpSpPr>
        <p:grpSpPr>
          <a:xfrm>
            <a:off x="235238" y="2708207"/>
            <a:ext cx="11721523" cy="1476206"/>
            <a:chOff x="1991544" y="2780928"/>
            <a:chExt cx="5076000" cy="1733961"/>
          </a:xfrm>
          <a:solidFill>
            <a:srgbClr val="6F252D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9BCD06C-6517-0F76-2672-717002532B63}"/>
                </a:ext>
              </a:extLst>
            </p:cNvPr>
            <p:cNvSpPr/>
            <p:nvPr/>
          </p:nvSpPr>
          <p:spPr>
            <a:xfrm>
              <a:off x="1991544" y="2780928"/>
              <a:ext cx="5076000" cy="3976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часть 6.4 статьи 12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E403757F-A1D7-9F56-81E9-8B86E846027C}"/>
                </a:ext>
              </a:extLst>
            </p:cNvPr>
            <p:cNvSpPr/>
            <p:nvPr/>
          </p:nvSpPr>
          <p:spPr>
            <a:xfrm>
              <a:off x="2009264" y="3141127"/>
              <a:ext cx="5040560" cy="1373762"/>
            </a:xfrm>
            <a:prstGeom prst="rect">
              <a:avLst/>
            </a:prstGeom>
            <a:noFill/>
            <a:ln w="412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Организации, осуществляющие образовательную деятельность, указанные в частях 6 и 6.1 настоящей статьи, </a:t>
              </a:r>
              <a:r>
                <a:rPr lang="ru-RU" sz="1400" b="1" dirty="0">
                  <a:solidFill>
                    <a:srgbClr val="6F252D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вправе непосредственно применять 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при реализации соответствующих основных общеобразовательных программ </a:t>
              </a:r>
              <a:r>
                <a:rPr lang="ru-RU" sz="1400" b="1" dirty="0">
                  <a:solidFill>
                    <a:srgbClr val="6F252D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федеральные основные общеобразовательные программы,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 а также предусмотреть </a:t>
              </a:r>
              <a:r>
                <a:rPr lang="ru-RU" sz="1400" b="1" dirty="0">
                  <a:solidFill>
                    <a:srgbClr val="6F252D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применение федерального учебного плана, и (или) федерального календарного учебного графика, и (или) не указанных в части 6.3 настоящей статьи федеральных рабочих программ учебных предметов, курсов, дисциплин (модулей). 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В этом случае </a:t>
              </a:r>
              <a:r>
                <a:rPr lang="ru-RU" sz="1400" b="1" u="sng" dirty="0">
                  <a:solidFill>
                    <a:srgbClr val="FF0000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соответствующая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 учебно-методическая документация не разрабатывается.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564C4F09-179D-7E77-371D-BBC5E9C11EC0}"/>
              </a:ext>
            </a:extLst>
          </p:cNvPr>
          <p:cNvGrpSpPr/>
          <p:nvPr/>
        </p:nvGrpSpPr>
        <p:grpSpPr>
          <a:xfrm>
            <a:off x="235237" y="4362111"/>
            <a:ext cx="11721523" cy="2122537"/>
            <a:chOff x="1991544" y="2780928"/>
            <a:chExt cx="5076000" cy="2493146"/>
          </a:xfrm>
          <a:solidFill>
            <a:srgbClr val="6F252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6523595-EE31-AEAD-3AB3-4B656A41F2D6}"/>
                </a:ext>
              </a:extLst>
            </p:cNvPr>
            <p:cNvSpPr/>
            <p:nvPr/>
          </p:nvSpPr>
          <p:spPr>
            <a:xfrm>
              <a:off x="1991544" y="2780928"/>
              <a:ext cx="5076000" cy="3976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6F252D"/>
              </a:solidFill>
            </a:ln>
          </p:spPr>
          <p:txBody>
            <a:bodyPr wrap="square">
              <a:spAutoFit/>
            </a:bodyPr>
            <a:lstStyle/>
            <a:p>
              <a:pPr indent="342900" algn="ctr"/>
              <a:r>
                <a:rPr lang="ru-RU" sz="16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Статья 28. Компетенция, права, обязанности и ответственность образовательной организации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F96966FD-940A-A0E8-9153-A6215FF949AD}"/>
                </a:ext>
              </a:extLst>
            </p:cNvPr>
            <p:cNvSpPr/>
            <p:nvPr/>
          </p:nvSpPr>
          <p:spPr>
            <a:xfrm>
              <a:off x="2009264" y="3141127"/>
              <a:ext cx="5040560" cy="2132947"/>
            </a:xfrm>
            <a:prstGeom prst="rect">
              <a:avLst/>
            </a:prstGeom>
            <a:noFill/>
            <a:ln w="41275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6F25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Пункт 6 части 3. </a:t>
              </a:r>
              <a:r>
                <a:rPr lang="ru-RU" sz="1400" dirty="0">
                  <a:solidFill>
                    <a:srgbClr val="6F25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 компетенции образовательной организации в установленной сфере деятельности относятся: </a:t>
              </a:r>
              <a:r>
                <a:rPr lang="ru-RU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разработка и утверждение образовательных программ образовательной организации</a:t>
              </a:r>
              <a:r>
                <a:rPr lang="ru-RU" sz="1400" dirty="0">
                  <a:solidFill>
                    <a:srgbClr val="6F25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если иное не установлено настоящим Федеральным законом.</a:t>
              </a:r>
            </a:p>
            <a:p>
              <a:pPr algn="just"/>
              <a:r>
                <a:rPr lang="ru-RU" sz="1400" b="1" dirty="0">
                  <a:solidFill>
                    <a:srgbClr val="6F252D"/>
                  </a:solidFill>
                  <a:latin typeface="Arial" panose="020B0604020202020204" pitchFamily="34" charset="0"/>
                  <a:ea typeface="PT Astra Serif" pitchFamily="18" charset="-52"/>
                  <a:cs typeface="Arial" panose="020B0604020202020204" pitchFamily="34" charset="0"/>
                </a:rPr>
                <a:t>Часть 7. 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Образовательная организация несет </a:t>
              </a:r>
              <a:r>
                <a:rPr lang="ru-RU" sz="1400" b="1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ответственность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установленном законодательством РФ порядке </a:t>
              </a:r>
              <a:r>
                <a:rPr lang="ru-RU" sz="1400" b="1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невыполнение или ненадлежащее выполнение функций, отнесенных к ее компетенции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en-US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за реализацию не в полном объеме образовательных программ в соответствии с учебным планом, качество образования своих выпускников. За </a:t>
              </a:r>
              <a:r>
                <a:rPr lang="en-US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en-US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ru-RU" sz="1400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нарушение требований к организации и осуществлению образовательной деятельности образовательная организация и ее должностные лица несут административную ответственность в соответствии с КоАП РФ.</a:t>
              </a:r>
              <a:endParaRPr lang="ru-RU" sz="1400" dirty="0">
                <a:solidFill>
                  <a:srgbClr val="6F252D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849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 flipH="1">
            <a:off x="200416" y="2868460"/>
            <a:ext cx="11749414" cy="2204581"/>
          </a:xfrm>
          <a:custGeom>
            <a:avLst/>
            <a:gdLst>
              <a:gd name="connsiteX0" fmla="*/ 0 w 11749414"/>
              <a:gd name="connsiteY0" fmla="*/ 2204581 h 2204581"/>
              <a:gd name="connsiteX1" fmla="*/ 0 w 11749414"/>
              <a:gd name="connsiteY1" fmla="*/ 0 h 2204581"/>
              <a:gd name="connsiteX2" fmla="*/ 11749414 w 11749414"/>
              <a:gd name="connsiteY2" fmla="*/ 2204581 h 2204581"/>
              <a:gd name="connsiteX3" fmla="*/ 0 w 11749414"/>
              <a:gd name="connsiteY3" fmla="*/ 2204581 h 2204581"/>
              <a:gd name="connsiteX0" fmla="*/ 0 w 11749414"/>
              <a:gd name="connsiteY0" fmla="*/ 2204581 h 2204581"/>
              <a:gd name="connsiteX1" fmla="*/ 0 w 11749414"/>
              <a:gd name="connsiteY1" fmla="*/ 0 h 2204581"/>
              <a:gd name="connsiteX2" fmla="*/ 11361107 w 11749414"/>
              <a:gd name="connsiteY2" fmla="*/ 1991639 h 2204581"/>
              <a:gd name="connsiteX3" fmla="*/ 11749414 w 11749414"/>
              <a:gd name="connsiteY3" fmla="*/ 2204581 h 2204581"/>
              <a:gd name="connsiteX4" fmla="*/ 0 w 11749414"/>
              <a:gd name="connsiteY4" fmla="*/ 2204581 h 2204581"/>
              <a:gd name="connsiteX0" fmla="*/ 0 w 11749414"/>
              <a:gd name="connsiteY0" fmla="*/ 2204581 h 2204581"/>
              <a:gd name="connsiteX1" fmla="*/ 0 w 11749414"/>
              <a:gd name="connsiteY1" fmla="*/ 0 h 2204581"/>
              <a:gd name="connsiteX2" fmla="*/ 11361107 w 11749414"/>
              <a:gd name="connsiteY2" fmla="*/ 1991639 h 2204581"/>
              <a:gd name="connsiteX3" fmla="*/ 11661731 w 11749414"/>
              <a:gd name="connsiteY3" fmla="*/ 2041743 h 2204581"/>
              <a:gd name="connsiteX4" fmla="*/ 11749414 w 11749414"/>
              <a:gd name="connsiteY4" fmla="*/ 2204581 h 2204581"/>
              <a:gd name="connsiteX5" fmla="*/ 0 w 11749414"/>
              <a:gd name="connsiteY5" fmla="*/ 2204581 h 2204581"/>
              <a:gd name="connsiteX0" fmla="*/ 0 w 11749414"/>
              <a:gd name="connsiteY0" fmla="*/ 2204581 h 2204581"/>
              <a:gd name="connsiteX1" fmla="*/ 0 w 11749414"/>
              <a:gd name="connsiteY1" fmla="*/ 0 h 2204581"/>
              <a:gd name="connsiteX2" fmla="*/ 11361107 w 11749414"/>
              <a:gd name="connsiteY2" fmla="*/ 1991639 h 2204581"/>
              <a:gd name="connsiteX3" fmla="*/ 11661731 w 11749414"/>
              <a:gd name="connsiteY3" fmla="*/ 2041743 h 2204581"/>
              <a:gd name="connsiteX4" fmla="*/ 11749414 w 11749414"/>
              <a:gd name="connsiteY4" fmla="*/ 2204581 h 2204581"/>
              <a:gd name="connsiteX5" fmla="*/ 0 w 11749414"/>
              <a:gd name="connsiteY5" fmla="*/ 2204581 h 2204581"/>
              <a:gd name="connsiteX0" fmla="*/ 0 w 11749414"/>
              <a:gd name="connsiteY0" fmla="*/ 2204581 h 2204581"/>
              <a:gd name="connsiteX1" fmla="*/ 0 w 11749414"/>
              <a:gd name="connsiteY1" fmla="*/ 0 h 2204581"/>
              <a:gd name="connsiteX2" fmla="*/ 10885118 w 11749414"/>
              <a:gd name="connsiteY2" fmla="*/ 1791222 h 2204581"/>
              <a:gd name="connsiteX3" fmla="*/ 11361107 w 11749414"/>
              <a:gd name="connsiteY3" fmla="*/ 1991639 h 2204581"/>
              <a:gd name="connsiteX4" fmla="*/ 11661731 w 11749414"/>
              <a:gd name="connsiteY4" fmla="*/ 2041743 h 2204581"/>
              <a:gd name="connsiteX5" fmla="*/ 11749414 w 11749414"/>
              <a:gd name="connsiteY5" fmla="*/ 2204581 h 2204581"/>
              <a:gd name="connsiteX6" fmla="*/ 0 w 11749414"/>
              <a:gd name="connsiteY6" fmla="*/ 2204581 h 2204581"/>
              <a:gd name="connsiteX0" fmla="*/ 0 w 11749414"/>
              <a:gd name="connsiteY0" fmla="*/ 2204581 h 2204581"/>
              <a:gd name="connsiteX1" fmla="*/ 0 w 11749414"/>
              <a:gd name="connsiteY1" fmla="*/ 0 h 2204581"/>
              <a:gd name="connsiteX2" fmla="*/ 10885118 w 11749414"/>
              <a:gd name="connsiteY2" fmla="*/ 1791222 h 2204581"/>
              <a:gd name="connsiteX3" fmla="*/ 11398685 w 11749414"/>
              <a:gd name="connsiteY3" fmla="*/ 1903956 h 2204581"/>
              <a:gd name="connsiteX4" fmla="*/ 11661731 w 11749414"/>
              <a:gd name="connsiteY4" fmla="*/ 2041743 h 2204581"/>
              <a:gd name="connsiteX5" fmla="*/ 11749414 w 11749414"/>
              <a:gd name="connsiteY5" fmla="*/ 2204581 h 2204581"/>
              <a:gd name="connsiteX6" fmla="*/ 0 w 11749414"/>
              <a:gd name="connsiteY6" fmla="*/ 2204581 h 220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9414" h="2204581">
                <a:moveTo>
                  <a:pt x="0" y="2204581"/>
                </a:moveTo>
                <a:lnTo>
                  <a:pt x="0" y="0"/>
                </a:lnTo>
                <a:lnTo>
                  <a:pt x="10885118" y="1791222"/>
                </a:lnTo>
                <a:lnTo>
                  <a:pt x="11398685" y="1903956"/>
                </a:lnTo>
                <a:lnTo>
                  <a:pt x="11661731" y="2041743"/>
                </a:lnTo>
                <a:cubicBezTo>
                  <a:pt x="11716012" y="2058444"/>
                  <a:pt x="11720186" y="2150302"/>
                  <a:pt x="11749414" y="2204581"/>
                </a:cubicBezTo>
                <a:lnTo>
                  <a:pt x="0" y="220458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ДИФФЕРЕНЦИАЦИЯ </a:t>
            </a:r>
            <a:r>
              <a:rPr lang="ru-RU" b="1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ФАОП </a:t>
            </a:r>
            <a:r>
              <a:rPr lang="ru-RU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ДЛЯ ОБУЧАЮЩИХСЯ С ОВЗ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9412094"/>
              </p:ext>
            </p:extLst>
          </p:nvPr>
        </p:nvGraphicFramePr>
        <p:xfrm>
          <a:off x="195888" y="1821435"/>
          <a:ext cx="11761940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0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04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404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Цензовый уровень начального общего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Нецензовый уровень начального общего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Первый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Второй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Третий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Четвертый вариант (СИПР)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Академический компонент</a:t>
                      </a:r>
                    </a:p>
                    <a:p>
                      <a:pPr algn="ctr"/>
                      <a:endParaRPr lang="ru-RU" sz="1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Академический компонент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Академический компонент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Академический компонент</a:t>
                      </a:r>
                    </a:p>
                    <a:p>
                      <a:pPr algn="ctr"/>
                      <a:endParaRPr lang="ru-RU" sz="1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Жизненная компетенция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Жизненная компетенция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Жизненная компетенция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Жизненная компетенция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849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И СРОКИ ОСВОЕНИЯ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1042894"/>
              </p:ext>
            </p:extLst>
          </p:nvPr>
        </p:nvGraphicFramePr>
        <p:xfrm>
          <a:off x="253304" y="2009845"/>
          <a:ext cx="11731431" cy="4536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3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1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34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74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89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Для 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Вариант 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Вариант 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Вариант 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Вариант 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01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глухих (вариант 1.  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или 6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5 или 6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6 лет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3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слабослышащих (вариант 2.  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года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или 6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лет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263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слепых (вариант 3.  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63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слабовидящих (вариант 4. 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63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 тяжелыми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нарушениями речи (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вариант 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5.   )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или 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3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 нарушениями опорно-двигательного аппарата (вариант 6. 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263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 задержкой психического развития   (вариант 7.  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2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 расстройством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аутистического 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спектра (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вариант 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8.  )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или 6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6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6 лет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Рисунок 10" descr="pngwing.co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3590" y="3087446"/>
            <a:ext cx="249143" cy="326335"/>
          </a:xfrm>
          <a:prstGeom prst="rect">
            <a:avLst/>
          </a:prstGeom>
        </p:spPr>
      </p:pic>
      <p:pic>
        <p:nvPicPr>
          <p:cNvPr id="13" name="Рисунок 12" descr="pngwing.co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3966" y="4119328"/>
            <a:ext cx="249143" cy="326335"/>
          </a:xfrm>
          <a:prstGeom prst="rect">
            <a:avLst/>
          </a:prstGeom>
        </p:spPr>
      </p:pic>
      <p:pic>
        <p:nvPicPr>
          <p:cNvPr id="14" name="Рисунок 13" descr="pngwing.co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1494" y="4569343"/>
            <a:ext cx="249143" cy="326335"/>
          </a:xfrm>
          <a:prstGeom prst="rect">
            <a:avLst/>
          </a:prstGeom>
        </p:spPr>
      </p:pic>
      <p:pic>
        <p:nvPicPr>
          <p:cNvPr id="16" name="Рисунок 15" descr="pngwing.co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04712" y="4592416"/>
            <a:ext cx="249143" cy="326335"/>
          </a:xfrm>
          <a:prstGeom prst="rect">
            <a:avLst/>
          </a:prstGeom>
        </p:spPr>
      </p:pic>
      <p:pic>
        <p:nvPicPr>
          <p:cNvPr id="17" name="Рисунок 16" descr="pngwing.co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1121" y="5671633"/>
            <a:ext cx="249143" cy="326335"/>
          </a:xfrm>
          <a:prstGeom prst="rect">
            <a:avLst/>
          </a:prstGeom>
        </p:spPr>
      </p:pic>
      <p:pic>
        <p:nvPicPr>
          <p:cNvPr id="18" name="Рисунок 17" descr="pngwing.co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5839" y="5636956"/>
            <a:ext cx="249143" cy="326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49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6" y="1340285"/>
            <a:ext cx="1191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0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20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4D689FD-0C60-8145-42CC-99060B5A478C}"/>
              </a:ext>
            </a:extLst>
          </p:cNvPr>
          <p:cNvSpPr/>
          <p:nvPr/>
        </p:nvSpPr>
        <p:spPr>
          <a:xfrm>
            <a:off x="139700" y="1948221"/>
            <a:ext cx="3187378" cy="338554"/>
          </a:xfrm>
          <a:prstGeom prst="rect">
            <a:avLst/>
          </a:prstGeom>
          <a:solidFill>
            <a:srgbClr val="BFA25E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пункт 2.8 ФГОС НОО ОВЗ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7AADB2-CE91-AF82-1A71-F9D5561EB22B}"/>
              </a:ext>
            </a:extLst>
          </p:cNvPr>
          <p:cNvSpPr/>
          <p:nvPr/>
        </p:nvSpPr>
        <p:spPr>
          <a:xfrm>
            <a:off x="286910" y="2473345"/>
            <a:ext cx="430887" cy="2194853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vert="vert270" wrap="square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Целевой</a:t>
            </a:r>
            <a:endParaRPr lang="ru-RU" sz="16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1C9DC50-10E2-3FCE-466F-7842174838C2}"/>
              </a:ext>
            </a:extLst>
          </p:cNvPr>
          <p:cNvSpPr>
            <a:spLocks/>
          </p:cNvSpPr>
          <p:nvPr/>
        </p:nvSpPr>
        <p:spPr>
          <a:xfrm>
            <a:off x="722601" y="2670771"/>
            <a:ext cx="4128972" cy="1800000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wrap="square" anchor="ctr" anchorCtr="1">
            <a:spAutoFit/>
          </a:bodyPr>
          <a:lstStyle/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пояснительная записка</a:t>
            </a:r>
          </a:p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планируемые результаты освоения обучающимися АООП</a:t>
            </a:r>
          </a:p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система оценки результатов освоения АООП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DF5E54C-AA22-F3AD-4CA2-236549F6976C}"/>
              </a:ext>
            </a:extLst>
          </p:cNvPr>
          <p:cNvSpPr/>
          <p:nvPr/>
        </p:nvSpPr>
        <p:spPr>
          <a:xfrm>
            <a:off x="6947636" y="2472771"/>
            <a:ext cx="430887" cy="2196000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vert="vert270"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Содержательный</a:t>
            </a:r>
            <a:endParaRPr lang="ru-RU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D093F1A-C789-1406-E016-DA74A4238900}"/>
              </a:ext>
            </a:extLst>
          </p:cNvPr>
          <p:cNvSpPr/>
          <p:nvPr/>
        </p:nvSpPr>
        <p:spPr>
          <a:xfrm>
            <a:off x="7375425" y="2670771"/>
            <a:ext cx="4248001" cy="1800000"/>
          </a:xfrm>
          <a:prstGeom prst="rect">
            <a:avLst/>
          </a:prstGeom>
          <a:ln w="25400">
            <a:solidFill>
              <a:srgbClr val="6F252D"/>
            </a:solidFill>
          </a:ln>
        </p:spPr>
        <p:txBody>
          <a:bodyPr wrap="square" anchor="ctr" anchorCtr="0">
            <a:spAutoFit/>
          </a:bodyPr>
          <a:lstStyle/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программа формирования универсальных учебных действий у обучающихся </a:t>
            </a:r>
          </a:p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рабочие программы учебных предметов, курсов внеурочной деятельности, коррекционно-развивающих курсов</a:t>
            </a:r>
          </a:p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рабочая программа воспитания</a:t>
            </a:r>
          </a:p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программа коррекционной работы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54AFF4-EB1F-06F8-17F9-CDDD61725BAA}"/>
              </a:ext>
            </a:extLst>
          </p:cNvPr>
          <p:cNvSpPr/>
          <p:nvPr/>
        </p:nvSpPr>
        <p:spPr>
          <a:xfrm rot="5400000">
            <a:off x="6027186" y="1244650"/>
            <a:ext cx="461665" cy="8100900"/>
          </a:xfrm>
          <a:prstGeom prst="rect">
            <a:avLst/>
          </a:prstGeom>
          <a:ln w="25400">
            <a:solidFill>
              <a:srgbClr val="854746"/>
            </a:solidFill>
          </a:ln>
        </p:spPr>
        <p:txBody>
          <a:bodyPr vert="vert270" wrap="square">
            <a:spAutoFit/>
          </a:bodyPr>
          <a:lstStyle/>
          <a:p>
            <a:pPr algn="ctr"/>
            <a:r>
              <a:rPr lang="ru-RU" b="1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Организационный</a:t>
            </a:r>
            <a:endParaRPr lang="ru-RU" sz="1400" dirty="0">
              <a:solidFill>
                <a:srgbClr val="8547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898EF41-4488-E4C1-3202-B03E42BC0E7C}"/>
              </a:ext>
            </a:extLst>
          </p:cNvPr>
          <p:cNvSpPr/>
          <p:nvPr/>
        </p:nvSpPr>
        <p:spPr>
          <a:xfrm>
            <a:off x="2333582" y="5534000"/>
            <a:ext cx="7848872" cy="954107"/>
          </a:xfrm>
          <a:prstGeom prst="rect">
            <a:avLst/>
          </a:prstGeom>
          <a:ln w="25400">
            <a:solidFill>
              <a:srgbClr val="854746"/>
            </a:solidFill>
          </a:ln>
        </p:spPr>
        <p:txBody>
          <a:bodyPr wrap="square">
            <a:spAutoFit/>
          </a:bodyPr>
          <a:lstStyle/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учебный план </a:t>
            </a:r>
          </a:p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календарный учебный график</a:t>
            </a:r>
          </a:p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календарный план воспитательной работы</a:t>
            </a:r>
          </a:p>
          <a:p>
            <a:pPr marL="468313" indent="-285750">
              <a:buFont typeface="Arial Narrow" panose="020B0606020202030204" pitchFamily="34" charset="0"/>
              <a:buChar char="―"/>
              <a:tabLst>
                <a:tab pos="176213" algn="l"/>
                <a:tab pos="360363" algn="l"/>
              </a:tabLst>
            </a:pPr>
            <a:r>
              <a:rPr lang="ru-RU" sz="1400" dirty="0">
                <a:solidFill>
                  <a:srgbClr val="854746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система условий реализации АООП НОО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3CE4739-E422-3A7C-048B-83F2BD36F629}"/>
              </a:ext>
            </a:extLst>
          </p:cNvPr>
          <p:cNvSpPr/>
          <p:nvPr/>
        </p:nvSpPr>
        <p:spPr>
          <a:xfrm>
            <a:off x="7402400" y="6042112"/>
            <a:ext cx="2448272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Нет </a:t>
            </a:r>
            <a:r>
              <a:rPr lang="ru-RU" sz="1400" b="1"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smtClean="0">
                <a:latin typeface="Arial" pitchFamily="34" charset="0"/>
                <a:cs typeface="Arial" pitchFamily="34" charset="0"/>
              </a:rPr>
              <a:t>ФАОП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НОО ОВЗ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1BFA5AE-FA55-2C85-5F4B-1D5706715554}"/>
              </a:ext>
            </a:extLst>
          </p:cNvPr>
          <p:cNvSpPr/>
          <p:nvPr/>
        </p:nvSpPr>
        <p:spPr>
          <a:xfrm>
            <a:off x="9743728" y="2863200"/>
            <a:ext cx="2448272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Только у вариантов 1 и 2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5CA4137-4BB5-41FE-D5F8-491BD08CBBD1}"/>
              </a:ext>
            </a:extLst>
          </p:cNvPr>
          <p:cNvSpPr/>
          <p:nvPr/>
        </p:nvSpPr>
        <p:spPr>
          <a:xfrm>
            <a:off x="3200400" y="2472690"/>
            <a:ext cx="2959100" cy="338554"/>
          </a:xfrm>
          <a:prstGeom prst="rect">
            <a:avLst/>
          </a:prstGeom>
          <a:solidFill>
            <a:srgbClr val="6F252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пп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. 5.1, </a:t>
            </a:r>
            <a:r>
              <a:rPr lang="ru-RU" sz="160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5.2  </a:t>
            </a:r>
            <a:r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ФАОП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НОО ОВЗ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1981DDB-250D-A3D6-0EA6-81BFEF948745}"/>
              </a:ext>
            </a:extLst>
          </p:cNvPr>
          <p:cNvSpPr/>
          <p:nvPr/>
        </p:nvSpPr>
        <p:spPr>
          <a:xfrm>
            <a:off x="9156700" y="2472690"/>
            <a:ext cx="2844800" cy="338554"/>
          </a:xfrm>
          <a:prstGeom prst="rect">
            <a:avLst/>
          </a:prstGeom>
          <a:solidFill>
            <a:srgbClr val="6F252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пп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. 5.3, </a:t>
            </a:r>
            <a:r>
              <a:rPr lang="ru-RU" sz="160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6-8 </a:t>
            </a:r>
            <a:r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ФАОП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PT Astra Serif" pitchFamily="18" charset="-52"/>
                <a:cs typeface="Arial" panose="020B0604020202020204" pitchFamily="34" charset="0"/>
              </a:rPr>
              <a:t>НОО ОВЗ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EA0175A-6D0F-61F7-BB79-55626235BEC2}"/>
              </a:ext>
            </a:extLst>
          </p:cNvPr>
          <p:cNvSpPr/>
          <p:nvPr/>
        </p:nvSpPr>
        <p:spPr>
          <a:xfrm>
            <a:off x="1271464" y="4869160"/>
            <a:ext cx="2160240" cy="338554"/>
          </a:xfrm>
          <a:prstGeom prst="rect">
            <a:avLst/>
          </a:prstGeom>
          <a:solidFill>
            <a:srgbClr val="6F252D"/>
          </a:solidFill>
          <a:ln>
            <a:solidFill>
              <a:srgbClr val="6F25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п. </a:t>
            </a:r>
            <a:r>
              <a:rPr lang="ru-RU" sz="1600">
                <a:solidFill>
                  <a:schemeClr val="bg1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9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ФАОП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НОО ОВЗ</a:t>
            </a:r>
          </a:p>
        </p:txBody>
      </p:sp>
    </p:spTree>
    <p:extLst>
      <p:ext uri="{BB962C8B-B14F-4D97-AF65-F5344CB8AC3E}">
        <p14:creationId xmlns="" xmlns:p14="http://schemas.microsoft.com/office/powerpoint/2010/main" val="103251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20224</TotalTime>
  <Words>5991</Words>
  <Application>Microsoft Office PowerPoint</Application>
  <PresentationFormat>Произвольный</PresentationFormat>
  <Paragraphs>1248</Paragraphs>
  <Slides>46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 В. Ковалева</dc:creator>
  <cp:lastModifiedBy>tolkachevava</cp:lastModifiedBy>
  <cp:revision>466</cp:revision>
  <cp:lastPrinted>2023-07-25T07:00:29Z</cp:lastPrinted>
  <dcterms:created xsi:type="dcterms:W3CDTF">2023-05-12T06:41:17Z</dcterms:created>
  <dcterms:modified xsi:type="dcterms:W3CDTF">2023-08-22T05:24:31Z</dcterms:modified>
</cp:coreProperties>
</file>