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8"/>
  </p:notesMasterIdLst>
  <p:handoutMasterIdLst>
    <p:handoutMasterId r:id="rId39"/>
  </p:handoutMasterIdLst>
  <p:sldIdLst>
    <p:sldId id="267" r:id="rId5"/>
    <p:sldId id="257" r:id="rId6"/>
    <p:sldId id="300" r:id="rId7"/>
    <p:sldId id="298" r:id="rId8"/>
    <p:sldId id="299" r:id="rId9"/>
    <p:sldId id="269" r:id="rId10"/>
    <p:sldId id="270" r:id="rId11"/>
    <p:sldId id="274" r:id="rId12"/>
    <p:sldId id="271" r:id="rId13"/>
    <p:sldId id="272" r:id="rId14"/>
    <p:sldId id="275" r:id="rId15"/>
    <p:sldId id="276" r:id="rId16"/>
    <p:sldId id="278" r:id="rId17"/>
    <p:sldId id="280" r:id="rId18"/>
    <p:sldId id="301" r:id="rId19"/>
    <p:sldId id="281" r:id="rId20"/>
    <p:sldId id="277" r:id="rId21"/>
    <p:sldId id="282" r:id="rId22"/>
    <p:sldId id="288" r:id="rId23"/>
    <p:sldId id="289" r:id="rId24"/>
    <p:sldId id="296" r:id="rId25"/>
    <p:sldId id="295" r:id="rId26"/>
    <p:sldId id="297" r:id="rId27"/>
    <p:sldId id="290" r:id="rId28"/>
    <p:sldId id="283" r:id="rId29"/>
    <p:sldId id="284" r:id="rId30"/>
    <p:sldId id="285" r:id="rId31"/>
    <p:sldId id="291" r:id="rId32"/>
    <p:sldId id="286" r:id="rId33"/>
    <p:sldId id="287" r:id="rId34"/>
    <p:sldId id="292" r:id="rId35"/>
    <p:sldId id="293" r:id="rId36"/>
    <p:sldId id="261" r:id="rId37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EF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06799F8-075E-4A3A-A7F6-7FBC6576F1A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712" autoAdjust="0"/>
  </p:normalViewPr>
  <p:slideViewPr>
    <p:cSldViewPr snapToGrid="0">
      <p:cViewPr varScale="1">
        <p:scale>
          <a:sx n="120" d="100"/>
          <a:sy n="120" d="100"/>
        </p:scale>
        <p:origin x="1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E47F476-161E-4A04-A0FB-965A0EEB43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2E49AB-875B-42C8-941C-0DE0DBD2D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7E2BDA-3A5B-40AE-81DE-66FA586B56D2}" type="datetime1">
              <a:rPr lang="ru-RU" smtClean="0"/>
              <a:t>25.03.2025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EFBA4A-EC84-4A1C-951D-F76333FEE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085306-E124-4DA3-9455-10E28A78F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FAA0D8-202C-4D3D-887A-429ECB6FF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069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-10274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F65D-63A1-490B-B302-902C46218B52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B6E69F1-4ECE-4D08-92F0-C404CE0B9B9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671483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895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F9AEF-015F-9A8D-E7AE-AAF4E7AD4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5692F7F-03E8-E703-F057-20EBC0D10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FC9134-42B0-5FDB-EA28-E987EE0A0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0B71B8-E251-8170-7F47-DEDEDEB1B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584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FB23F-96AF-D441-9826-9E10C63B9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9D514B0-0930-E11D-3EA7-172E4159E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BB6A1AA-B8E6-1C58-0802-FCA8B148B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D37F9E-D444-83B9-9CD4-00C28948C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889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B5BE2-B6C0-69BB-BC0C-47434DFD4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8D5EFC1-103F-0EA0-C8EA-F13928F080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BDF5957-2EDA-B61B-DFBB-B215FC1CA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AEE045-08A0-06B1-50E9-D48614080C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555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E578-D90C-8F9E-5AA0-34C42E5BC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7ABC22C-379E-2B36-34E4-572DA74C5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A70633F-4C33-B785-559A-AC36C4B7C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30769F-DF17-77AE-9BB1-2A7910A514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691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93359-98B1-5C1F-AE3E-945FC6651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BE86891-80DC-DF1F-AD3E-11A9E24BC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2652CFE-4442-5D81-9E8B-92774E79F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EE8FC1-8C8A-4FCC-EB69-395D6A64C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505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088E0-EA96-7C00-F91D-52B26D62A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7CEAB76-E90C-8F67-EBE3-05662D492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3957254-C90C-5CA7-CCE0-4748A31BE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03F38A-8B03-0748-6607-7F0BBDF95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656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D9F2F-D7A1-9CAD-F171-C8A3B46EF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217B2D0-369B-5D1C-D0B0-D4165F911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7D5D906-0AD3-AE0C-7132-014384DBA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4B1EEB-B3C5-05F5-8604-15F54466F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871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65B0A-0C1F-DBFE-ED2D-54E31085A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1DF1349-1406-C3E0-AAE7-D5325CF460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E56F9F-51EB-3FCA-3165-A42270E00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DA0D29-3F6E-B7A1-3584-3D492BFB5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510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B0635-EDEA-2EF0-953F-27DB10635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EC4C254-0E2C-C849-9C04-A9BB46292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77DD962-814D-D893-DE49-5318CD46E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12FB35-002D-38B2-ECE1-A8C945982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39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57AC5-D3E5-4275-33C7-841119BC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F6383C3-87EA-5056-A174-547045315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699A55A-DAB1-98A0-CDBF-098BCD9BF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C95C47-DCB1-AC57-8738-0D4E7866E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2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959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0F6F8-5B0E-4627-3AFF-D1E0BAE41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1064D79-2BEF-59E5-D08D-BF51814CC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0DC3C1E-DA24-14A6-2090-274F8D22F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4D0BF7-2D3D-E182-EE77-49E691F44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417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7AB96-A204-1A78-85F4-E13694B9E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F74B07-F809-7768-D1C5-C55F3BF95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446CBE1-083B-28A7-DF93-5D5863407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9CBB41-D71F-EB28-5650-73B442A28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278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58F8-358F-33E0-2518-7D124F4FE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81294B8-3995-131E-C79D-B73A2676B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CF075ED-6051-9D99-AF90-D9AA2FDCE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D30652-A9BA-E9D2-3D9E-ADC7984E2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2584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8DE7F-521E-BD98-3887-8D76B8A0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6D21DD2-3837-283E-784E-E4354D1D5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26C9B5D-9032-FFEA-C157-0E781EFF4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514DC94-0324-4384-3081-2ADA18D7F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4433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1E96C-41F8-BC39-0AA6-8E2FBF171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90CEE32-FA46-8C6B-5B28-EFF54177C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BAD5E93-6C3E-129F-B31D-4C8CEC3CD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463D3A-0E40-864C-B783-BD1C00FCF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96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7EA9-0CFA-73E1-D412-2C8E2B3FB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BE5B2D-161B-A5B6-86F6-EFB643E75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E345ACC-FC1C-005D-F63A-6569C5169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CA4F5D-0288-966E-F5F4-5A3E63CA2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2724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A9726-312A-9556-B314-DFF37EA9D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9CD0B8C-ED0E-9689-910D-C275E49E1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45BDF4E-FA8A-2606-413F-C19374C45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0890E5-1425-4202-4668-CA813C636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552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73FEA-5DF7-3E84-A4DE-B1AE5636B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3D5519A-5FF5-6787-CCC1-4D43B80CA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DF5B84C-2C1C-9023-9339-7E00751EF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398AC6-9E1B-1056-24C5-32AF756C28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968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B311-2252-E840-E682-C70364712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478469C-A809-E127-4682-F330119F6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AA8C58-9599-2B49-735D-54F2FA422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8B510F6-56C9-75EB-2556-BCD183931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4672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7FAD6-ABF1-ACE5-245B-4E956D89D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4D94D23-9B45-66A7-A8E5-7E5CE8F282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10E8F88-1DD5-30DE-7652-4319227474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CAFB65-C4E0-B3A9-BBA7-81F5D6D49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8D850-707A-1B2C-C6BE-50398579C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C6901BE-2D27-6778-AE89-41D84B017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5B7BCF-A84D-6DF2-0545-3ADCA95D6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87AEC6C-645F-2308-EA33-9EDFCBE0B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0733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8C925-37AA-9F39-570E-6AA4A625F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6121432-B696-3993-B625-F67B6993EF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DE0E734-DDBD-80A6-0C05-C955C664ED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1639CD-95BE-2DF1-865A-E28B3D009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04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7F5D7-49B9-2B3B-3978-496A3BC1E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3AA36F5-E5B6-8893-C930-9F950A5C0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14D3FB3-6638-000C-31DC-7034997D3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9D6F94-54EC-FA5F-8812-15012AB2F2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43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ACF19-D5DE-CDF5-CD6E-2444E4512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FADD7AF-5FDF-2001-C262-C9E9ED113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DDE5343-6C68-F3D0-0077-E9338C320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42430D-05B1-9721-AB5A-14152E466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045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noProof="0" smtClean="0"/>
              <a:t>33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75607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0A234-05FF-EF09-4FAB-0608D8C0D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8AAC81A-516E-3BE0-6AD4-1FB7C27FC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46C9BEF-731E-744A-0A3F-73670DCCF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ED3FA6E-3EF3-5FD8-6FD7-299AB2CEB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169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49854-2758-5DDB-5A29-A80A977C1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1DDD30A-2758-3E5D-0163-7107B2874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CEA5895-5987-FDD8-4E25-31BAD04CE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E1A329-F325-7D0D-1DE8-EC49AB823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49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57EF-194A-6864-5C27-ABCF41668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8049EBB-7848-EE34-D074-05C8F445A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DAE53CF-882F-8EA4-664B-EC998902A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3C9D33-E9E7-7160-0520-EF4C7B0D37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15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45E08-3215-485D-77A2-2D4A76C4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D34F10E-57E5-C5A9-1D09-D46E21937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B975AF-05C3-A242-09AB-B578E7D802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D79EA9-A12E-23F0-5339-4BCF506B4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512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AE125-749D-BBAC-D6A4-2FC9A8117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2D212E5-7E28-4AEF-95AD-86B3660A9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9DA5FDF-0D48-07C2-467D-CB619CC0E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052F20-5C89-4549-7F7F-788839D04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789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33FF1-23A7-D902-3013-0744F5483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AD39CE8-0141-1BC4-9FC2-1895DAABB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6C4C308-4D86-356D-25E6-9A9FD9D3B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B4A1BF-E516-40CE-32B1-DC3A754DD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B6E69F1-4ECE-4D08-92F0-C404CE0B9B9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77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15128" y="1397977"/>
            <a:ext cx="8361229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906" y="4475023"/>
            <a:ext cx="6831673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0A230F30-F019-4D9C-B28C-E5E8902BB3C0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id="{79965FD7-DA9A-4AFB-B8C8-34AC1FEE9F72}"/>
              </a:ext>
            </a:extLst>
          </p:cNvPr>
          <p:cNvSpPr/>
          <p:nvPr userDrawn="1"/>
        </p:nvSpPr>
        <p:spPr>
          <a:xfrm flipV="1">
            <a:off x="887674" y="726883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5" name="Г-образная фигура 14">
            <a:extLst>
              <a:ext uri="{FF2B5EF4-FFF2-40B4-BE49-F238E27FC236}">
                <a16:creationId xmlns:a16="http://schemas.microsoft.com/office/drawing/2014/main" id="{92465177-72B9-4DCF-8F98-0C79F3EE32EC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4408489"/>
          </a:xfrm>
          <a:prstGeom prst="corner">
            <a:avLst>
              <a:gd name="adj1" fmla="val 6149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id="{E864F603-D3F0-4241-9005-3F6C3BD62BEF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6773"/>
              <a:gd name="adj2" fmla="val 681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1295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1485900"/>
          </a:xfrm>
        </p:spPr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71600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371600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525014" y="2340864"/>
            <a:ext cx="4443984" cy="823912"/>
          </a:xfrm>
        </p:spPr>
        <p:txBody>
          <a:bodyPr rtlCol="0"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525014" y="3305207"/>
            <a:ext cx="4443984" cy="2562193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040EF8-BAA8-4664-90C7-EAC2C1C9128D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id="{91236E78-C797-4C31-BA0C-DB193BAF6D2D}"/>
              </a:ext>
            </a:extLst>
          </p:cNvPr>
          <p:cNvSpPr/>
          <p:nvPr userDrawn="1"/>
        </p:nvSpPr>
        <p:spPr>
          <a:xfrm rot="10800000" flipV="1">
            <a:off x="8391654" y="1873024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id="{BFA658F0-F295-40A9-8BA8-1F6CBDFBBE09}"/>
              </a:ext>
            </a:extLst>
          </p:cNvPr>
          <p:cNvSpPr/>
          <p:nvPr userDrawn="1"/>
        </p:nvSpPr>
        <p:spPr>
          <a:xfrm flipH="1">
            <a:off x="8152968" y="1752327"/>
            <a:ext cx="3152309" cy="4408489"/>
          </a:xfrm>
          <a:prstGeom prst="corner">
            <a:avLst>
              <a:gd name="adj1" fmla="val 7085"/>
              <a:gd name="adj2" fmla="val 775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4007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0FF081-47DC-4C8E-A9F8-A73473314CBB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72544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2BC955-92ED-4521-A90D-916A27E6B47B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CAFD1631-6749-4027-9415-B72D163BBD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0471" y="2297695"/>
            <a:ext cx="9071059" cy="2767600"/>
          </a:xfrm>
        </p:spPr>
        <p:txBody>
          <a:bodyPr rtlCol="0" anchor="ctr"/>
          <a:lstStyle>
            <a:lvl1pPr marL="0" indent="0" algn="ctr">
              <a:buNone/>
              <a:defRPr sz="6000"/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266103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B3A294-52D5-418F-9A45-1B5B1BBC7D20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9014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, второй вариант">
    <p:bg bwMode="grayWhite">
      <p:bgPr>
        <a:gradFill flip="none" rotWithShape="1">
          <a:gsLst>
            <a:gs pos="0">
              <a:schemeClr val="tx2">
                <a:lumMod val="50000"/>
              </a:schemeClr>
            </a:gs>
            <a:gs pos="34000">
              <a:schemeClr val="tx2"/>
            </a:gs>
            <a:gs pos="66000">
              <a:schemeClr val="tx2">
                <a:lumMod val="75000"/>
              </a:schemeClr>
            </a:gs>
            <a:gs pos="97000">
              <a:schemeClr val="tx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-образная фигура 9">
            <a:extLst>
              <a:ext uri="{FF2B5EF4-FFF2-40B4-BE49-F238E27FC236}">
                <a16:creationId xmlns:a16="http://schemas.microsoft.com/office/drawing/2014/main" id="{13412040-642F-40C5-8AB5-C0E8D41B481B}"/>
              </a:ext>
            </a:extLst>
          </p:cNvPr>
          <p:cNvSpPr/>
          <p:nvPr userDrawn="1"/>
        </p:nvSpPr>
        <p:spPr>
          <a:xfrm flipV="1">
            <a:off x="870090" y="709300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9" name="Прямоугольник 8" title="Боковая панель">
            <a:extLst>
              <a:ext uri="{FF2B5EF4-FFF2-40B4-BE49-F238E27FC236}">
                <a16:creationId xmlns:a16="http://schemas.microsoft.com/office/drawing/2014/main" id="{BADD331D-DA8D-4D47-A2BB-F4875FDB16A4}"/>
              </a:ext>
            </a:extLst>
          </p:cNvPr>
          <p:cNvSpPr/>
          <p:nvPr userDrawn="1"/>
        </p:nvSpPr>
        <p:spPr>
          <a:xfrm rot="5400000">
            <a:off x="5791174" y="457175"/>
            <a:ext cx="609651" cy="121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97977" y="1151796"/>
            <a:ext cx="9504485" cy="3007447"/>
          </a:xfrm>
        </p:spPr>
        <p:txBody>
          <a:bodyPr rtlCol="0" anchor="ctr" anchorCtr="0">
            <a:noAutofit/>
          </a:bodyPr>
          <a:lstStyle>
            <a:lvl1pPr algn="ctr">
              <a:defRPr sz="660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7977" y="4897053"/>
            <a:ext cx="9504485" cy="1086237"/>
          </a:xfrm>
        </p:spPr>
        <p:txBody>
          <a:bodyPr rtlCol="0"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65710933-E08B-440A-87CD-81BEC56820CF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 rtlCol="0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Г-образная фигура 10">
            <a:extLst>
              <a:ext uri="{FF2B5EF4-FFF2-40B4-BE49-F238E27FC236}">
                <a16:creationId xmlns:a16="http://schemas.microsoft.com/office/drawing/2014/main" id="{68D376A1-CC76-4C90-B2CF-F89EA13E7942}"/>
              </a:ext>
            </a:extLst>
          </p:cNvPr>
          <p:cNvSpPr/>
          <p:nvPr userDrawn="1"/>
        </p:nvSpPr>
        <p:spPr>
          <a:xfrm rot="10800000" flipV="1">
            <a:off x="8549910" y="1820273"/>
            <a:ext cx="2772000" cy="2772000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id="{B5516E7A-AEB0-4772-8098-8B0F8B5F1126}"/>
              </a:ext>
            </a:extLst>
          </p:cNvPr>
          <p:cNvSpPr/>
          <p:nvPr userDrawn="1"/>
        </p:nvSpPr>
        <p:spPr>
          <a:xfrm flipV="1">
            <a:off x="752858" y="609652"/>
            <a:ext cx="3152309" cy="3007448"/>
          </a:xfrm>
          <a:prstGeom prst="corner">
            <a:avLst>
              <a:gd name="adj1" fmla="val 6089"/>
              <a:gd name="adj2" fmla="val 67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id="{E864F603-D3F0-4241-9005-3F6C3BD62BEF}"/>
              </a:ext>
            </a:extLst>
          </p:cNvPr>
          <p:cNvSpPr/>
          <p:nvPr userDrawn="1"/>
        </p:nvSpPr>
        <p:spPr>
          <a:xfrm flipH="1">
            <a:off x="8286317" y="1685653"/>
            <a:ext cx="3152309" cy="3007448"/>
          </a:xfrm>
          <a:prstGeom prst="corner">
            <a:avLst>
              <a:gd name="adj1" fmla="val 6089"/>
              <a:gd name="adj2" fmla="val 644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33502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71600" y="685800"/>
            <a:ext cx="9601200" cy="720213"/>
          </a:xfrm>
        </p:spPr>
        <p:txBody>
          <a:bodyPr rtlCol="0">
            <a:noAutofit/>
          </a:bodyPr>
          <a:lstStyle>
            <a:lvl1pPr>
              <a:defRPr sz="4800"/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1371600" y="1484671"/>
            <a:ext cx="9601200" cy="4382729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71D1F3-52DF-4D1A-9E95-71F34AB9131A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BEFB83C-E1EC-41AC-BFF6-9D094E2D43C6}"/>
              </a:ext>
            </a:extLst>
          </p:cNvPr>
          <p:cNvCxnSpPr/>
          <p:nvPr userDrawn="1"/>
        </p:nvCxnSpPr>
        <p:spPr>
          <a:xfrm>
            <a:off x="1465008" y="1445344"/>
            <a:ext cx="9468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94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 и рисунком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C222C1B9-FA56-4CEA-AD98-25A595D942F8}"/>
              </a:ext>
            </a:extLst>
          </p:cNvPr>
          <p:cNvSpPr/>
          <p:nvPr userDrawn="1"/>
        </p:nvSpPr>
        <p:spPr bwMode="white">
          <a:xfrm>
            <a:off x="7040199" y="564425"/>
            <a:ext cx="4356000" cy="4464000"/>
          </a:xfrm>
          <a:prstGeom prst="ellipse">
            <a:avLst/>
          </a:prstGeom>
          <a:noFill/>
          <a:ln w="123825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рямоугольник 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F08319B-AD7E-430F-A711-34590AA8DEE3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9786B981-6A78-425B-97A2-BA24E40DB7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45761" y="670570"/>
            <a:ext cx="4151312" cy="4248000"/>
          </a:xfrm>
          <a:prstGeom prst="ellipse">
            <a:avLst/>
          </a:prstGeom>
          <a:ln w="38100">
            <a:solidFill>
              <a:schemeClr val="bg2"/>
            </a:solidFill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A21C7D74-31FD-4638-819B-6F7351A1770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294" y="5188236"/>
            <a:ext cx="4858459" cy="1126906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rtlCol="0" anchor="ctr" anchorCtr="0"/>
          <a:lstStyle>
            <a:lvl1pPr marL="0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530352" indent="0"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9875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1444752" indent="0" algn="ctr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901952" indent="0" algn="ctr">
              <a:buNone/>
              <a:defRPr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0844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A2BD38-4A6C-44EB-900D-A3E3AE37854F}"/>
              </a:ext>
            </a:extLst>
          </p:cNvPr>
          <p:cNvSpPr/>
          <p:nvPr userDrawn="1"/>
        </p:nvSpPr>
        <p:spPr>
          <a:xfrm>
            <a:off x="6581723" y="404614"/>
            <a:ext cx="5191176" cy="604877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36000">
                <a:schemeClr val="tx2"/>
              </a:gs>
              <a:gs pos="69000">
                <a:schemeClr val="tx2">
                  <a:lumMod val="75000"/>
                </a:schemeClr>
              </a:gs>
              <a:gs pos="97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рямоугольник 7" title="Фоновая фигура"/>
          <p:cNvSpPr/>
          <p:nvPr/>
        </p:nvSpPr>
        <p:spPr>
          <a:xfrm>
            <a:off x="0" y="376"/>
            <a:ext cx="6096000" cy="68576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white">
          <a:xfrm>
            <a:off x="586246" y="400665"/>
            <a:ext cx="4858460" cy="1428136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586246" y="2113935"/>
            <a:ext cx="4858460" cy="4247186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86246" y="6443554"/>
            <a:ext cx="132432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CBF38BF-0591-45F6-9805-036514945D7F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825377" y="6453386"/>
            <a:ext cx="2619329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87939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024000" y="0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id="{CB430D22-8AAF-444F-A6CE-7C02859083DF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516927" y="335049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Г-образная фигура 22">
            <a:extLst>
              <a:ext uri="{FF2B5EF4-FFF2-40B4-BE49-F238E27FC236}">
                <a16:creationId xmlns:a16="http://schemas.microsoft.com/office/drawing/2014/main" id="{0D8BA010-8544-4718-9EA3-B0248C963FD4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5085711" y="33029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Г-образная фигура 23">
            <a:extLst>
              <a:ext uri="{FF2B5EF4-FFF2-40B4-BE49-F238E27FC236}">
                <a16:creationId xmlns:a16="http://schemas.microsoft.com/office/drawing/2014/main" id="{C0FFB550-21A6-456B-BA1A-EF145674866C}"/>
              </a:ext>
            </a:extLst>
          </p:cNvPr>
          <p:cNvSpPr>
            <a:spLocks noChangeAspect="1"/>
          </p:cNvSpPr>
          <p:nvPr userDrawn="1"/>
        </p:nvSpPr>
        <p:spPr>
          <a:xfrm>
            <a:off x="522817" y="1476927"/>
            <a:ext cx="403201" cy="39561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5" name="Г-образная фигура 24">
            <a:extLst>
              <a:ext uri="{FF2B5EF4-FFF2-40B4-BE49-F238E27FC236}">
                <a16:creationId xmlns:a16="http://schemas.microsoft.com/office/drawing/2014/main" id="{70EF88E9-8CAC-422B-A9A6-D9FD1F17DAE2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5081769" y="1482001"/>
            <a:ext cx="410929" cy="403201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bg2"/>
          </a:solidFill>
          <a:ln w="12700">
            <a:solidFill>
              <a:schemeClr val="bg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ED439475-E625-4449-B42E-8F291D64A3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95360" y="518474"/>
            <a:ext cx="4910394" cy="5759777"/>
          </a:xfrm>
          <a:solidFill>
            <a:schemeClr val="bg2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1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lang="en-US" sz="18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lang="en-US"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lang="en-US"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lang="en-US" sz="14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marL="0" lvl="0" indent="0" algn="ctr" rtl="0"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algn="ctr" rtl="0">
              <a:buNone/>
            </a:pPr>
            <a:r>
              <a:rPr lang="ru-RU" noProof="0"/>
              <a:t>Второй уровень</a:t>
            </a:r>
          </a:p>
          <a:p>
            <a:pPr marL="0" lvl="2" indent="0" algn="ctr" rtl="0">
              <a:buNone/>
            </a:pPr>
            <a:r>
              <a:rPr lang="ru-RU" noProof="0"/>
              <a:t>Третий уровень</a:t>
            </a:r>
          </a:p>
          <a:p>
            <a:pPr marL="0" lvl="3" indent="0" algn="ctr" rtl="0">
              <a:buNone/>
            </a:pPr>
            <a:r>
              <a:rPr lang="ru-RU" noProof="0"/>
              <a:t>Четвертый уровень</a:t>
            </a:r>
          </a:p>
          <a:p>
            <a:pPr marL="0" lvl="4" indent="0" algn="ctr" rtl="0"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60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, 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F430D42-50DC-4502-A3E8-251FE7F0809D}"/>
              </a:ext>
            </a:extLst>
          </p:cNvPr>
          <p:cNvSpPr/>
          <p:nvPr userDrawn="1"/>
        </p:nvSpPr>
        <p:spPr>
          <a:xfrm>
            <a:off x="507591" y="5289755"/>
            <a:ext cx="5270049" cy="101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3"/>
              </a:solidFill>
            </a:endParaRPr>
          </a:p>
        </p:txBody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4732985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77366"/>
            <a:ext cx="4644000" cy="1341602"/>
          </a:xfrm>
        </p:spPr>
        <p:txBody>
          <a:bodyPr rtlCol="0" anchor="ctr" anchorCtr="0">
            <a:normAutofit/>
          </a:bodyPr>
          <a:lstStyle>
            <a:lvl1pPr algn="ctr"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E1B4021-ECDC-4475-A884-CD498E39A432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3BDA3A4D-2561-4EEB-8787-E1A6525657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245" y="668595"/>
            <a:ext cx="4646651" cy="4198373"/>
          </a:xfrm>
          <a:prstGeom prst="snip2DiagRect">
            <a:avLst>
              <a:gd name="adj1" fmla="val 0"/>
              <a:gd name="adj2" fmla="val 10300"/>
            </a:avLst>
          </a:prstGeom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FBB32A6B-92AA-4208-9120-FFC166CE75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0275" y="5352418"/>
            <a:ext cx="5148000" cy="900000"/>
          </a:xfrm>
          <a:solidFill>
            <a:schemeClr val="bg2"/>
          </a:solidFill>
          <a:effectLst>
            <a:innerShdw blurRad="114300">
              <a:prstClr val="black">
                <a:alpha val="34000"/>
              </a:prstClr>
            </a:innerShdw>
          </a:effectLst>
        </p:spPr>
        <p:txBody>
          <a:bodyPr rtlCol="0" anchor="ctr" anchorCtr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1pPr>
            <a:lvl2pPr marL="530352" indent="0" algn="ctr">
              <a:buFont typeface="Arial" panose="020B0604020202020204" pitchFamily="34" charset="0"/>
              <a:buNone/>
              <a:defRPr sz="1800">
                <a:solidFill>
                  <a:schemeClr val="accent3"/>
                </a:solidFill>
              </a:defRPr>
            </a:lvl2pPr>
            <a:lvl3pPr marL="9875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3pPr>
            <a:lvl4pPr marL="1444752" indent="0" algn="ctr">
              <a:buFont typeface="Arial" panose="020B0604020202020204" pitchFamily="34" charset="0"/>
              <a:buNone/>
              <a:defRPr sz="1600">
                <a:solidFill>
                  <a:schemeClr val="accent3"/>
                </a:solidFill>
              </a:defRPr>
            </a:lvl4pPr>
            <a:lvl5pPr marL="1901952" indent="0" algn="ctr">
              <a:buFont typeface="Arial" panose="020B0604020202020204" pitchFamily="34" charset="0"/>
              <a:buNone/>
              <a:defRPr sz="1400">
                <a:solidFill>
                  <a:schemeClr val="accent3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82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title="Фоновая фигура"/>
          <p:cNvSpPr/>
          <p:nvPr/>
        </p:nvSpPr>
        <p:spPr>
          <a:xfrm>
            <a:off x="-1" y="376"/>
            <a:ext cx="6234898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: Усеченные противолежащие углы 10">
            <a:extLst>
              <a:ext uri="{FF2B5EF4-FFF2-40B4-BE49-F238E27FC236}">
                <a16:creationId xmlns:a16="http://schemas.microsoft.com/office/drawing/2014/main" id="{836AFDEB-3C72-49E0-9B45-DC9EFBA6587F}"/>
              </a:ext>
            </a:extLst>
          </p:cNvPr>
          <p:cNvSpPr/>
          <p:nvPr userDrawn="1"/>
        </p:nvSpPr>
        <p:spPr bwMode="white">
          <a:xfrm>
            <a:off x="507591" y="409286"/>
            <a:ext cx="5270049" cy="5945780"/>
          </a:xfrm>
          <a:prstGeom prst="snip2DiagRect">
            <a:avLst>
              <a:gd name="adj1" fmla="val 0"/>
              <a:gd name="adj2" fmla="val 10697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30776" y="477366"/>
            <a:ext cx="4644000" cy="1341602"/>
          </a:xfrm>
        </p:spPr>
        <p:txBody>
          <a:bodyPr rtlCol="0" anchor="ctr" anchorCtr="0">
            <a:normAutofit/>
          </a:bodyPr>
          <a:lstStyle>
            <a:lvl1pPr algn="ctr"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930775" y="1966451"/>
            <a:ext cx="4644001" cy="4388615"/>
          </a:xfrm>
        </p:spPr>
        <p:txBody>
          <a:bodyPr rtlCol="0"/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7591" y="6453386"/>
            <a:ext cx="1204572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15EBB8A-1AF8-4C12-9237-3687E5AA4F29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3965" y="6453386"/>
            <a:ext cx="2373675" cy="404614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Разделительная линия"/>
          <p:cNvSpPr/>
          <p:nvPr/>
        </p:nvSpPr>
        <p:spPr>
          <a:xfrm>
            <a:off x="6234897" y="-376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Г-образная фигура 11">
            <a:extLst>
              <a:ext uri="{FF2B5EF4-FFF2-40B4-BE49-F238E27FC236}">
                <a16:creationId xmlns:a16="http://schemas.microsoft.com/office/drawing/2014/main" id="{26A5AA85-E28D-4647-B000-742C83A8047D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6845770" y="372071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13" name="Г-образная фигура 12">
            <a:extLst>
              <a:ext uri="{FF2B5EF4-FFF2-40B4-BE49-F238E27FC236}">
                <a16:creationId xmlns:a16="http://schemas.microsoft.com/office/drawing/2014/main" id="{C3CD9875-0A2E-4F4D-ACB7-87DD98EED9D0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058438" y="5819525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D57F3340-8A42-40F0-BF5B-EEF6E3E88E6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6246" y="668595"/>
            <a:ext cx="4646651" cy="5383413"/>
          </a:xfrm>
          <a:custGeom>
            <a:avLst/>
            <a:gdLst>
              <a:gd name="connsiteX0" fmla="*/ 0 w 4646651"/>
              <a:gd name="connsiteY0" fmla="*/ 0 h 5383413"/>
              <a:gd name="connsiteX1" fmla="*/ 4168046 w 4646651"/>
              <a:gd name="connsiteY1" fmla="*/ 0 h 5383413"/>
              <a:gd name="connsiteX2" fmla="*/ 4646651 w 4646651"/>
              <a:gd name="connsiteY2" fmla="*/ 478605 h 5383413"/>
              <a:gd name="connsiteX3" fmla="*/ 4646651 w 4646651"/>
              <a:gd name="connsiteY3" fmla="*/ 5383413 h 5383413"/>
              <a:gd name="connsiteX4" fmla="*/ 478605 w 4646651"/>
              <a:gd name="connsiteY4" fmla="*/ 5383413 h 5383413"/>
              <a:gd name="connsiteX5" fmla="*/ 0 w 4646651"/>
              <a:gd name="connsiteY5" fmla="*/ 4904808 h 538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6651" h="5383413">
                <a:moveTo>
                  <a:pt x="0" y="0"/>
                </a:moveTo>
                <a:lnTo>
                  <a:pt x="4168046" y="0"/>
                </a:lnTo>
                <a:lnTo>
                  <a:pt x="4646651" y="478605"/>
                </a:lnTo>
                <a:lnTo>
                  <a:pt x="4646651" y="5383413"/>
                </a:lnTo>
                <a:lnTo>
                  <a:pt x="478605" y="5383413"/>
                </a:lnTo>
                <a:lnTo>
                  <a:pt x="0" y="4904808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0" name="Г-образная фигура 19">
            <a:extLst>
              <a:ext uri="{FF2B5EF4-FFF2-40B4-BE49-F238E27FC236}">
                <a16:creationId xmlns:a16="http://schemas.microsoft.com/office/drawing/2014/main" id="{CC096F9F-3AD4-4FC8-823F-DBD962E2E1C6}"/>
              </a:ext>
            </a:extLst>
          </p:cNvPr>
          <p:cNvSpPr>
            <a:spLocks noChangeAspect="1"/>
          </p:cNvSpPr>
          <p:nvPr userDrawn="1"/>
        </p:nvSpPr>
        <p:spPr>
          <a:xfrm flipH="1" flipV="1">
            <a:off x="11021316" y="361496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sp>
        <p:nvSpPr>
          <p:cNvPr id="21" name="Г-образная фигура 20">
            <a:extLst>
              <a:ext uri="{FF2B5EF4-FFF2-40B4-BE49-F238E27FC236}">
                <a16:creationId xmlns:a16="http://schemas.microsoft.com/office/drawing/2014/main" id="{9CFFEAD0-9992-49A8-A068-3357E08CD7C0}"/>
              </a:ext>
            </a:extLst>
          </p:cNvPr>
          <p:cNvSpPr>
            <a:spLocks noChangeAspect="1"/>
          </p:cNvSpPr>
          <p:nvPr userDrawn="1"/>
        </p:nvSpPr>
        <p:spPr>
          <a:xfrm>
            <a:off x="6865431" y="5819524"/>
            <a:ext cx="625971" cy="614197"/>
          </a:xfrm>
          <a:prstGeom prst="corner">
            <a:avLst>
              <a:gd name="adj1" fmla="val 4470"/>
              <a:gd name="adj2" fmla="val 4823"/>
            </a:avLst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2"/>
              </a:solidFill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70145D-417E-4648-AB08-0A7974A629E0}"/>
              </a:ext>
            </a:extLst>
          </p:cNvPr>
          <p:cNvCxnSpPr/>
          <p:nvPr userDrawn="1"/>
        </p:nvCxnSpPr>
        <p:spPr>
          <a:xfrm>
            <a:off x="7118556" y="1789472"/>
            <a:ext cx="428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89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blackWhite">
      <p:bgPr>
        <a:gradFill flip="none" rotWithShape="1">
          <a:gsLst>
            <a:gs pos="0">
              <a:schemeClr val="bg2">
                <a:lumMod val="50000"/>
              </a:schemeClr>
            </a:gs>
            <a:gs pos="33000">
              <a:schemeClr val="bg2"/>
            </a:gs>
            <a:gs pos="66000">
              <a:schemeClr val="bg2">
                <a:lumMod val="75000"/>
              </a:schemeClr>
            </a:gs>
            <a:gs pos="97000">
              <a:schemeClr val="bg2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65025" y="1301360"/>
            <a:ext cx="9612971" cy="2852737"/>
          </a:xfrm>
        </p:spPr>
        <p:txBody>
          <a:bodyPr rtlCol="0" anchor="b">
            <a:normAutofit/>
          </a:bodyPr>
          <a:lstStyle>
            <a:lvl1pPr algn="r">
              <a:defRPr sz="7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765025" y="4216328"/>
            <a:ext cx="9612971" cy="1143324"/>
          </a:xfrm>
        </p:spPr>
        <p:txBody>
          <a:bodyPr rtlCol="0"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63685FE-3268-48AD-A3D0-612A5D53B7F2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Г-образная фигура 8">
            <a:extLst>
              <a:ext uri="{FF2B5EF4-FFF2-40B4-BE49-F238E27FC236}">
                <a16:creationId xmlns:a16="http://schemas.microsoft.com/office/drawing/2014/main" id="{BF5B4C6D-2825-4690-8D32-39CBF5E0F7E6}"/>
              </a:ext>
            </a:extLst>
          </p:cNvPr>
          <p:cNvSpPr/>
          <p:nvPr userDrawn="1"/>
        </p:nvSpPr>
        <p:spPr>
          <a:xfrm rot="10800000" flipV="1">
            <a:off x="8532326" y="1820272"/>
            <a:ext cx="2772000" cy="4158497"/>
          </a:xfrm>
          <a:prstGeom prst="corner">
            <a:avLst>
              <a:gd name="adj1" fmla="val 7397"/>
              <a:gd name="adj2" fmla="val 775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Г-образная фигура 7">
            <a:extLst>
              <a:ext uri="{FF2B5EF4-FFF2-40B4-BE49-F238E27FC236}">
                <a16:creationId xmlns:a16="http://schemas.microsoft.com/office/drawing/2014/main" id="{DFD43940-6D78-4E75-BDB6-8792768BB894}"/>
              </a:ext>
            </a:extLst>
          </p:cNvPr>
          <p:cNvSpPr/>
          <p:nvPr userDrawn="1"/>
        </p:nvSpPr>
        <p:spPr>
          <a:xfrm flipH="1">
            <a:off x="8286318" y="1685652"/>
            <a:ext cx="3152309" cy="4408489"/>
          </a:xfrm>
          <a:prstGeom prst="corner">
            <a:avLst>
              <a:gd name="adj1" fmla="val 5837"/>
              <a:gd name="adj2" fmla="val 6502"/>
            </a:avLst>
          </a:prstGeom>
          <a:solidFill>
            <a:srgbClr val="EFEDE3"/>
          </a:solidFill>
          <a:ln>
            <a:solidFill>
              <a:srgbClr val="EFEDE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9214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образца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371600" y="2285999"/>
            <a:ext cx="4447786" cy="3581401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525403" y="2285999"/>
            <a:ext cx="4447786" cy="3581401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1EA4EA-8955-4DEA-AFE7-198E25A13620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885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title="Боковая панель">
            <a:extLst>
              <a:ext uri="{FF2B5EF4-FFF2-40B4-BE49-F238E27FC236}">
                <a16:creationId xmlns:a16="http://schemas.microsoft.com/office/drawing/2014/main" id="{FFA7AFEF-D97A-4A94-A884-7F95E91332B7}"/>
              </a:ext>
            </a:extLst>
          </p:cNvPr>
          <p:cNvSpPr/>
          <p:nvPr userDrawn="1"/>
        </p:nvSpPr>
        <p:spPr>
          <a:xfrm>
            <a:off x="622095" y="0"/>
            <a:ext cx="144000" cy="68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FEB98958-3A71-42AD-9588-A0320F8DA8CC}" type="datetime1">
              <a:rPr lang="ru-RU" noProof="0" smtClean="0"/>
              <a:t>25.03.2025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B38049E5-7B53-4E85-8972-7D6C4BCE5BB9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 8" title="Боковая панель"/>
          <p:cNvSpPr/>
          <p:nvPr/>
        </p:nvSpPr>
        <p:spPr>
          <a:xfrm>
            <a:off x="478095" y="376"/>
            <a:ext cx="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630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8" r:id="rId4"/>
    <p:sldLayoutId id="2147483671" r:id="rId5"/>
    <p:sldLayoutId id="2147483669" r:id="rId6"/>
    <p:sldLayoutId id="2147483672" r:id="rId7"/>
    <p:sldLayoutId id="2147483663" r:id="rId8"/>
    <p:sldLayoutId id="2147483664" r:id="rId9"/>
    <p:sldLayoutId id="2147483665" r:id="rId10"/>
    <p:sldLayoutId id="2147483666" r:id="rId11"/>
    <p:sldLayoutId id="2147483673" r:id="rId12"/>
    <p:sldLayoutId id="2147483667" r:id="rId13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Arial" panose="020B0604020202020204" pitchFamily="34" charset="0"/>
        <a:buChar char="•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8732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4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304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787652" indent="-34290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187702" indent="-285750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vetlana-kozlova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889FE-7B85-40C7-8441-909223A9B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0854" y="1129762"/>
            <a:ext cx="9504485" cy="3007447"/>
          </a:xfrm>
        </p:spPr>
        <p:txBody>
          <a:bodyPr rtlCol="0"/>
          <a:lstStyle/>
          <a:p>
            <a:pPr rtl="0"/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Стрессоустойчивость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7DC842-2DF4-46F3-AEC5-E38386DA6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9818" y="5414845"/>
            <a:ext cx="11500427" cy="1086237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Я не могу и не должен быть исцелен от моего стресса, мне просто нужно научиться наслаждаться им. Ганс Селье </a:t>
            </a:r>
          </a:p>
        </p:txBody>
      </p:sp>
    </p:spTree>
    <p:extLst>
      <p:ext uri="{BB962C8B-B14F-4D97-AF65-F5344CB8AC3E}">
        <p14:creationId xmlns:p14="http://schemas.microsoft.com/office/powerpoint/2010/main" val="246167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F9AD-9486-7A47-2EBF-14D45D62C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CAAC0E-4806-A6EB-7410-8ACBD4CD1E97}"/>
              </a:ext>
            </a:extLst>
          </p:cNvPr>
          <p:cNvSpPr txBox="1"/>
          <p:nvPr/>
        </p:nvSpPr>
        <p:spPr>
          <a:xfrm>
            <a:off x="1615807" y="1729648"/>
            <a:ext cx="8960386" cy="404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принимают тот факт, что породившее стресс событие имеет место;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вырабатывают определенную стратегию для поиска и взаимодействия с причиной стресса;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ищут информацию, помощь или совет;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предпринимают какие‑то шаги, чтобы преодолеть, устранить или изменить обстоятельства, породившие стресс;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стараются извлечь из ситуации максимум пользы, рассматривая ее в позитивном ключе или используя ее как возможность для обучения и развития.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81D591-CDAA-869B-1C3D-8CF1E1FFED78}"/>
              </a:ext>
            </a:extLst>
          </p:cNvPr>
          <p:cNvSpPr txBox="1"/>
          <p:nvPr/>
        </p:nvSpPr>
        <p:spPr>
          <a:xfrm>
            <a:off x="3106756" y="1086605"/>
            <a:ext cx="6687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Люди, верящие, что стресс полезен</a:t>
            </a:r>
          </a:p>
        </p:txBody>
      </p:sp>
    </p:spTree>
    <p:extLst>
      <p:ext uri="{BB962C8B-B14F-4D97-AF65-F5344CB8AC3E}">
        <p14:creationId xmlns:p14="http://schemas.microsoft.com/office/powerpoint/2010/main" val="1009459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5BD72-7501-7647-0D13-81E145559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12B4B-780C-81C6-B6CE-36AC4042A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Идея стресс-серфинга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5BA022-AF75-9A89-C5EA-946DE9444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Arial Unicode MS"/>
                <a:cs typeface="Arial Unicode MS"/>
              </a:rPr>
              <a:t>Отпустить то, что уже потеряно, и повернуться к тому, что возможно и по-настоящему важно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Arial Unicode MS"/>
              <a:cs typeface="Arial Unicode M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 – это состояние, которое возникает, если на карту поставлено то, что вам небезразлично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EE986-6120-672B-8399-AC5CCC0382C4}"/>
              </a:ext>
            </a:extLst>
          </p:cNvPr>
          <p:cNvSpPr txBox="1"/>
          <p:nvPr/>
        </p:nvSpPr>
        <p:spPr>
          <a:xfrm>
            <a:off x="1433223" y="3983763"/>
            <a:ext cx="82991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Г. Селье сравнивал стресс с приправой, придающей всему неповторимый вкус: «Когда его мало, бытие становится скучным и пресным. Если его много, существование невыносимо».</a:t>
            </a:r>
          </a:p>
        </p:txBody>
      </p:sp>
    </p:spTree>
    <p:extLst>
      <p:ext uri="{BB962C8B-B14F-4D97-AF65-F5344CB8AC3E}">
        <p14:creationId xmlns:p14="http://schemas.microsoft.com/office/powerpoint/2010/main" val="365412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4A25F-798F-BF13-65CC-69347C3F2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A7B02-F19A-2210-246A-293C57155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Причины эмоций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594D41-BDBE-E10F-AFCF-08E293B36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6252F5-2500-D01E-2D53-51BD826B7A6F}"/>
              </a:ext>
            </a:extLst>
          </p:cNvPr>
          <p:cNvSpPr txBox="1"/>
          <p:nvPr/>
        </p:nvSpPr>
        <p:spPr>
          <a:xfrm>
            <a:off x="1520328" y="1839816"/>
            <a:ext cx="7612655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/>
              <a:t>Желания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/>
              <a:t>Идеи/ценности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/>
              <a:t>Нарушение динамического стереотипа</a:t>
            </a:r>
          </a:p>
        </p:txBody>
      </p:sp>
    </p:spTree>
    <p:extLst>
      <p:ext uri="{BB962C8B-B14F-4D97-AF65-F5344CB8AC3E}">
        <p14:creationId xmlns:p14="http://schemas.microsoft.com/office/powerpoint/2010/main" val="424484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E7EC0-F428-B527-CEB3-A18D50040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AD5C1-999D-48AD-44C4-07EB65ECC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Стратегии встреч со стрессом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B78122-E26F-9FE9-8776-E8EEEC5EE4FF}"/>
              </a:ext>
            </a:extLst>
          </p:cNvPr>
          <p:cNvSpPr txBox="1"/>
          <p:nvPr/>
        </p:nvSpPr>
        <p:spPr>
          <a:xfrm>
            <a:off x="774822" y="1617180"/>
            <a:ext cx="746272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pPr>
              <a:buNone/>
            </a:pPr>
            <a:r>
              <a:rPr lang="ru-RU" sz="24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 1)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стресс </a:t>
            </a:r>
            <a:r>
              <a:rPr lang="ru-RU" sz="2000" dirty="0">
                <a:solidFill>
                  <a:srgbClr val="000000"/>
                </a:solidFill>
                <a:latin typeface="Helvetica Neue"/>
                <a:ea typeface="Arial Unicode MS"/>
                <a:cs typeface="Arial Unicode MS"/>
              </a:rPr>
              <a:t>- </a:t>
            </a: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зло, угрожающее здоровью. Появление опасности само по себе вызывает стресс</a:t>
            </a:r>
          </a:p>
          <a:p>
            <a:pPr>
              <a:buNone/>
            </a:pPr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2) цели: победить стресс», «управлять стрессом»  и т. д.), недостижимы по определению, а значит, рано или поздно приводят к стрессу разочарования. </a:t>
            </a:r>
          </a:p>
          <a:p>
            <a:r>
              <a:rPr lang="ru-RU" sz="20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3) применение знаний как нужно «правильно и разумно» регулировать стресс «там и тогда», люди часто просто забывают применить эти знания «здесь и сейчас».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A744D0-FE63-63DE-3376-4772F54B0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507" y="1870876"/>
            <a:ext cx="32575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929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8938-3376-DD8D-B9BA-B58058216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72E20-1526-301F-4D48-BDFF26DE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СТРЕСС – новая стратегия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818072-5CA4-5473-5BAA-26339161B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F3EA09-4B00-8C09-E554-84B40F818524}"/>
              </a:ext>
            </a:extLst>
          </p:cNvPr>
          <p:cNvSpPr txBox="1"/>
          <p:nvPr/>
        </p:nvSpPr>
        <p:spPr>
          <a:xfrm>
            <a:off x="1371601" y="1784732"/>
            <a:ext cx="9601200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n>
                  <a:noFill/>
                </a:ln>
                <a:solidFill>
                  <a:srgbClr val="002060"/>
                </a:solidFill>
                <a:effectLst/>
                <a:latin typeface="Helvetica Neue"/>
                <a:ea typeface="Arial Unicode MS"/>
                <a:cs typeface="Arial Unicode MS"/>
              </a:rPr>
              <a:t>Если стресс – это волна энергии</a:t>
            </a: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, направленная на удовлетворение ваших основных потребностей, то его можно и должно использовать как сигнал для серфинга. </a:t>
            </a:r>
          </a:p>
          <a:p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Во-первых, при таком отношении стресс становится объектом активного интереса </a:t>
            </a:r>
            <a:r>
              <a:rPr lang="de-DE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( </a:t>
            </a: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Что вызвало волну</a:t>
            </a:r>
            <a:r>
              <a:rPr lang="zh-TW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? </a:t>
            </a: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Действительно ли это важно</a:t>
            </a:r>
            <a:r>
              <a:rPr lang="zh-TW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? </a:t>
            </a: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Стоит ли на нем «прокатиться» или пропустить</a:t>
            </a:r>
            <a:r>
              <a:rPr lang="zh-TW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?)  </a:t>
            </a:r>
            <a:r>
              <a:rPr lang="ru-RU" sz="18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и азартного поиска эффективных решений</a:t>
            </a:r>
          </a:p>
          <a:p>
            <a:endParaRPr lang="ru-RU" dirty="0">
              <a:solidFill>
                <a:srgbClr val="000000"/>
              </a:solidFill>
              <a:latin typeface="Helvetica Neue"/>
              <a:ea typeface="Arial Unicode MS"/>
              <a:cs typeface="Arial Unicode MS"/>
            </a:endParaRPr>
          </a:p>
          <a:p>
            <a:endParaRPr lang="ru-RU" sz="18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endParaRPr lang="ru-RU" dirty="0">
              <a:solidFill>
                <a:srgbClr val="000000"/>
              </a:solidFill>
              <a:latin typeface="Helvetica Neue"/>
              <a:ea typeface="Arial Unicode MS"/>
              <a:cs typeface="Arial Unicode MS"/>
            </a:endParaRPr>
          </a:p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Helvetica Neue"/>
                <a:ea typeface="Arial Unicode MS"/>
                <a:cs typeface="Arial Unicode MS"/>
              </a:rPr>
              <a:t>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Arial Unicode MS"/>
                <a:cs typeface="Arial Unicode MS"/>
              </a:rPr>
              <a:t> </a:t>
            </a:r>
            <a:r>
              <a:rPr lang="ru-RU" sz="2800" b="1" dirty="0">
                <a:ln>
                  <a:noFill/>
                </a:ln>
                <a:solidFill>
                  <a:schemeClr val="tx2"/>
                </a:solidFill>
                <a:effectLst/>
                <a:latin typeface="Helvetica Neue"/>
                <a:ea typeface="Arial Unicode MS"/>
                <a:cs typeface="Arial Unicode MS"/>
              </a:rPr>
              <a:t>заметить волну стресса </a:t>
            </a:r>
          </a:p>
          <a:p>
            <a:r>
              <a:rPr lang="ru-RU" sz="2800" b="1" dirty="0">
                <a:ln>
                  <a:noFill/>
                </a:ln>
                <a:solidFill>
                  <a:schemeClr val="tx2"/>
                </a:solidFill>
                <a:effectLst/>
                <a:latin typeface="Helvetica Neue"/>
                <a:ea typeface="Arial Unicode MS"/>
                <a:cs typeface="Arial Unicode MS"/>
              </a:rPr>
              <a:t>● поймать ее </a:t>
            </a:r>
          </a:p>
          <a:p>
            <a:r>
              <a:rPr lang="ru-RU" sz="2800" b="1" dirty="0">
                <a:ln>
                  <a:noFill/>
                </a:ln>
                <a:solidFill>
                  <a:schemeClr val="tx2"/>
                </a:solidFill>
                <a:effectLst/>
                <a:latin typeface="Helvetica Neue"/>
                <a:ea typeface="Arial Unicode MS"/>
                <a:cs typeface="Arial Unicode MS"/>
              </a:rPr>
              <a:t>● кататься на ней </a:t>
            </a:r>
          </a:p>
          <a:p>
            <a:endParaRPr lang="ru-RU" sz="18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endParaRPr lang="ru-RU" dirty="0">
              <a:solidFill>
                <a:srgbClr val="000000"/>
              </a:solidFill>
              <a:latin typeface="Helvetica Neue"/>
              <a:ea typeface="Arial Unicode MS"/>
              <a:cs typeface="Arial Unicode MS"/>
            </a:endParaRPr>
          </a:p>
          <a:p>
            <a:endParaRPr lang="ru-RU" sz="18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endParaRPr lang="ru-RU" sz="18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10C8DE-143D-D6A1-4D6C-45602E1AB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560" y="3429000"/>
            <a:ext cx="4145449" cy="302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62474-5EAD-7A29-D0CE-CB4E654C2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94DBAF-71A2-C5C3-B719-B45EC46B3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980" y="1040295"/>
            <a:ext cx="4325085" cy="34912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B71AE-D5AF-0073-8641-371B4043B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246" y="425379"/>
            <a:ext cx="4858460" cy="1428136"/>
          </a:xfrm>
        </p:spPr>
        <p:txBody>
          <a:bodyPr rtlCol="0"/>
          <a:lstStyle/>
          <a:p>
            <a:pPr rtl="0"/>
            <a:r>
              <a:rPr lang="ru-RU" sz="3600" dirty="0"/>
              <a:t>Каков океан – такова жизнь: ничего личного</a:t>
            </a:r>
          </a:p>
        </p:txBody>
      </p:sp>
      <p:sp>
        <p:nvSpPr>
          <p:cNvPr id="33" name="Объект 32">
            <a:extLst>
              <a:ext uri="{FF2B5EF4-FFF2-40B4-BE49-F238E27FC236}">
                <a16:creationId xmlns:a16="http://schemas.microsoft.com/office/drawing/2014/main" id="{506452B7-1D7D-978F-18B9-BF25D508981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/>
          <a:lstStyle/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стресс становится сигналом для серфинга, его энергия используется, и напряжение спадает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rtl="0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1AB7C-DF08-888C-6D03-86B7C0043E71}"/>
              </a:ext>
            </a:extLst>
          </p:cNvPr>
          <p:cNvSpPr txBox="1"/>
          <p:nvPr/>
        </p:nvSpPr>
        <p:spPr>
          <a:xfrm>
            <a:off x="365144" y="2416863"/>
            <a:ext cx="4909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Trebuchet MS" panose="020B0603020202020204"/>
              </a:rPr>
              <a:t>Компоненты эмоций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0DBAB7-3A2E-9042-1ABE-704AAD1ECF96}"/>
              </a:ext>
            </a:extLst>
          </p:cNvPr>
          <p:cNvSpPr txBox="1"/>
          <p:nvPr/>
        </p:nvSpPr>
        <p:spPr>
          <a:xfrm>
            <a:off x="365144" y="3059668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Проявления:</a:t>
            </a:r>
          </a:p>
          <a:p>
            <a:r>
              <a:rPr lang="ru-RU" dirty="0">
                <a:solidFill>
                  <a:schemeClr val="bg1"/>
                </a:solidFill>
              </a:rPr>
              <a:t> нейромышечный, нейрофизиологический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D38830-9734-53E9-EA9B-B30BA6968D35}"/>
              </a:ext>
            </a:extLst>
          </p:cNvPr>
          <p:cNvSpPr txBox="1"/>
          <p:nvPr/>
        </p:nvSpPr>
        <p:spPr>
          <a:xfrm>
            <a:off x="365144" y="4084681"/>
            <a:ext cx="6097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ПРИЧИНЫ: </a:t>
            </a:r>
          </a:p>
          <a:p>
            <a:r>
              <a:rPr lang="ru-RU" dirty="0">
                <a:solidFill>
                  <a:schemeClr val="bg1"/>
                </a:solidFill>
              </a:rPr>
              <a:t>когнитивный компонент: желания, идеи, ценности</a:t>
            </a:r>
          </a:p>
        </p:txBody>
      </p:sp>
    </p:spTree>
    <p:extLst>
      <p:ext uri="{BB962C8B-B14F-4D97-AF65-F5344CB8AC3E}">
        <p14:creationId xmlns:p14="http://schemas.microsoft.com/office/powerpoint/2010/main" val="9924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17932-771D-B833-73F3-1D74F9D55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27F27F2-1733-82F9-284F-FE1974B0A85F}"/>
              </a:ext>
            </a:extLst>
          </p:cNvPr>
          <p:cNvSpPr txBox="1"/>
          <p:nvPr/>
        </p:nvSpPr>
        <p:spPr>
          <a:xfrm>
            <a:off x="1538689" y="1074545"/>
            <a:ext cx="896038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активным действием;</a:t>
            </a:r>
          </a:p>
          <a:p>
            <a:pPr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достижением желаемого результата;</a:t>
            </a:r>
          </a:p>
          <a:p>
            <a:pPr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переосмыслением – пониманием и принятием новых решений.</a:t>
            </a:r>
          </a:p>
          <a:p>
            <a:pPr algn="just">
              <a:buNone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4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вы знаете, как использовать энергию стресса, она превратится в воодушевление, если нет – в тревогу</a:t>
            </a:r>
          </a:p>
          <a:p>
            <a:pPr algn="just">
              <a:buNone/>
            </a:pPr>
            <a:endParaRPr lang="ru-RU" sz="2400" i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обуздания импульсов нужна энергия, поэтому необходимость такого сдерживания воспринимается организмом как стрессор. В результате запускается новая стрессовая реакция, которую нужно снова подавлять, – круг замкнулся.</a:t>
            </a:r>
          </a:p>
          <a:p>
            <a:pPr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Попытка подавить стресс усиливает его и превращает в хронический.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1B9AD8-15A7-AF25-6703-2923EF2A6D8B}"/>
              </a:ext>
            </a:extLst>
          </p:cNvPr>
          <p:cNvSpPr txBox="1"/>
          <p:nvPr/>
        </p:nvSpPr>
        <p:spPr>
          <a:xfrm>
            <a:off x="3316076" y="612880"/>
            <a:ext cx="6687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Стресс можно разрядить</a:t>
            </a:r>
          </a:p>
        </p:txBody>
      </p:sp>
    </p:spTree>
    <p:extLst>
      <p:ext uri="{BB962C8B-B14F-4D97-AF65-F5344CB8AC3E}">
        <p14:creationId xmlns:p14="http://schemas.microsoft.com/office/powerpoint/2010/main" val="831616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14322-8000-F4CC-2EE4-A54234BD9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E234F-6641-5D8C-30F9-F6793B10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Волны стресса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662356-3E22-FCD5-604E-1A0594198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2D9C8-D150-E7BE-6AC1-C5FC4D74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00A2FF">
                <a:lumMod val="75000"/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" t="13802" r="1302" b="4023"/>
          <a:stretch/>
        </p:blipFill>
        <p:spPr bwMode="auto">
          <a:xfrm>
            <a:off x="1465245" y="2176557"/>
            <a:ext cx="8615190" cy="3921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5062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AD5C0-F409-3CAD-C6AF-C46DDFF34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A3DE8D-60B3-C786-F7FB-00EE0C393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На каких волнах кататься?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9D588D-93DE-59BF-982C-0B57E2CAE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4ADD5-6541-C5DC-1258-1BDDEE4E3617}"/>
              </a:ext>
            </a:extLst>
          </p:cNvPr>
          <p:cNvSpPr txBox="1"/>
          <p:nvPr/>
        </p:nvSpPr>
        <p:spPr>
          <a:xfrm>
            <a:off x="1219200" y="1601631"/>
            <a:ext cx="1034851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Цель первой волны</a:t>
            </a:r>
            <a:r>
              <a:rPr lang="ru-RU" dirty="0"/>
              <a:t>: подать сигнал тревоги и свериться с эмоциональной памятью (см. приложение 1): «Известна ли ситуация?», «Опасна ли она?», «Представляет ли интерес?».</a:t>
            </a:r>
          </a:p>
          <a:p>
            <a:r>
              <a:rPr lang="ru-RU" b="1" dirty="0"/>
              <a:t>Длительность первой волны</a:t>
            </a:r>
            <a:r>
              <a:rPr lang="ru-RU" dirty="0"/>
              <a:t>: считаные секунды – как сигнал будильника.</a:t>
            </a:r>
          </a:p>
          <a:p>
            <a:endParaRPr lang="ru-RU" dirty="0"/>
          </a:p>
          <a:p>
            <a:r>
              <a:rPr lang="ru-RU" sz="1800" b="1" i="1" kern="0" dirty="0">
                <a:effectLst/>
                <a:ea typeface="Times New Roman" panose="02020603050405020304" pitchFamily="18" charset="0"/>
              </a:rPr>
              <a:t>Цель второй волны</a:t>
            </a:r>
            <a:r>
              <a:rPr lang="ru-RU" sz="1800" i="1" kern="0" dirty="0">
                <a:effectLst/>
                <a:ea typeface="Times New Roman" panose="02020603050405020304" pitchFamily="18" charset="0"/>
              </a:rPr>
              <a:t>:</a:t>
            </a:r>
            <a:r>
              <a:rPr lang="ru-RU" sz="1800" kern="0" dirty="0">
                <a:effectLst/>
                <a:ea typeface="Times New Roman" panose="02020603050405020304" pitchFamily="18" charset="0"/>
              </a:rPr>
              <a:t> обеспечить энергией поиск решения и/или процесс преодоления ситуации. Если невозможно изменить внешние условия, то необходимо изменить свои ожидания и стратегии действия </a:t>
            </a:r>
          </a:p>
          <a:p>
            <a:pPr algn="just"/>
            <a:r>
              <a:rPr lang="ru-RU" sz="1800" b="1" i="1" dirty="0">
                <a:effectLst/>
                <a:ea typeface="Times New Roman" panose="02020603050405020304" pitchFamily="18" charset="0"/>
              </a:rPr>
              <a:t>Длительность второй волны</a:t>
            </a:r>
            <a:r>
              <a:rPr lang="ru-RU" sz="1800" i="1" dirty="0">
                <a:effectLst/>
                <a:ea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ea typeface="Times New Roman" panose="02020603050405020304" pitchFamily="18" charset="0"/>
              </a:rPr>
              <a:t> по разным источникам, составляет от двух до шести часов.</a:t>
            </a:r>
          </a:p>
          <a:p>
            <a:pPr algn="just"/>
            <a:endParaRPr lang="ru-RU" dirty="0"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b="1" i="1" dirty="0">
                <a:effectLst/>
                <a:ea typeface="Times New Roman" panose="02020603050405020304" pitchFamily="18" charset="0"/>
              </a:rPr>
              <a:t>Цель третьей волны:</a:t>
            </a:r>
            <a:r>
              <a:rPr lang="ru-RU" sz="1800" b="1" dirty="0">
                <a:effectLst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ea typeface="Times New Roman" panose="02020603050405020304" pitchFamily="18" charset="0"/>
              </a:rPr>
              <a:t>обеспечить энергией решение длительных задач, требующих системных изменений себя и/или внешних условий. Для этого приходится использовать резервные ресурсы организма.</a:t>
            </a:r>
          </a:p>
          <a:p>
            <a:pPr algn="just"/>
            <a:r>
              <a:rPr lang="ru-RU" sz="1800" b="1" i="1" dirty="0">
                <a:effectLst/>
                <a:ea typeface="Times New Roman" panose="02020603050405020304" pitchFamily="18" charset="0"/>
              </a:rPr>
              <a:t>Длительность третьей волны</a:t>
            </a:r>
            <a:r>
              <a:rPr lang="ru-RU" sz="1800" i="1" dirty="0">
                <a:effectLst/>
                <a:ea typeface="Times New Roman" panose="02020603050405020304" pitchFamily="18" charset="0"/>
              </a:rPr>
              <a:t>:</a:t>
            </a:r>
            <a:r>
              <a:rPr lang="ru-RU" sz="1800" dirty="0">
                <a:effectLst/>
                <a:ea typeface="Times New Roman" panose="02020603050405020304" pitchFamily="18" charset="0"/>
              </a:rPr>
              <a:t> две‑три недели.</a:t>
            </a:r>
          </a:p>
          <a:p>
            <a:pPr algn="just"/>
            <a:endParaRPr lang="ru-RU" dirty="0"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короткие волны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хороши для тренировки и поддержания ритма;</a:t>
            </a: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средние волны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оптимальны для серфинга;</a:t>
            </a:r>
          </a:p>
          <a:p>
            <a:pPr>
              <a:buNone/>
            </a:pP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● </a:t>
            </a:r>
            <a:r>
              <a:rPr lang="ru-RU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длинные волны</a:t>
            </a:r>
            <a:r>
              <a:rPr lang="ru-RU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нужно стремиться превратить в средние, а если это невозможно, кататься на них с осторожностью </a:t>
            </a:r>
            <a:endParaRPr lang="ru-RU" sz="1800" dirty="0">
              <a:effectLst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00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F9815-749E-DA86-B654-0FDA7BD90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DE70D-96E4-534D-3DFB-2E83A19D5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Этапы серфинга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292A6C-BC2D-1526-35FB-4DD2142FE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1DA0F-188B-DDF8-EECA-45F847C5E9A3}"/>
              </a:ext>
            </a:extLst>
          </p:cNvPr>
          <p:cNvSpPr txBox="1"/>
          <p:nvPr/>
        </p:nvSpPr>
        <p:spPr>
          <a:xfrm>
            <a:off x="1219200" y="1601631"/>
            <a:ext cx="1034851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Заметить волну</a:t>
            </a: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как можно раньше заметить свою реакцию, понять, что ее вызвало, и осознать обострившуюся потребность.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Осознанность о реакциях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Поймать волну</a:t>
            </a: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найти альтернативные способы удовлетворить актуальные потребности имеющимися ресурсами и начать решительно действовать.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Измените фокус: сосредоточьтесь на удовлетворении актуальной потребности, стоящей за вашими целями/ожиданиями, вместо того чтобы тратить время на то, что уже все равно невозможно.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похоже на то, как серфер поворачивается к берегу, завидев подходящую волну, чтобы «оседлать» ее энергию.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9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DF258-FBDF-4B27-9629-7EDE5A44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Стрессоустойчивые люди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6B044-A495-4FDE-B341-D8F787F3B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06013"/>
            <a:ext cx="6727466" cy="5209472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marL="0" indent="0" rtl="0">
              <a:buNone/>
            </a:pPr>
            <a:r>
              <a:rPr lang="ru-RU" dirty="0"/>
              <a:t>?  </a:t>
            </a:r>
            <a:r>
              <a:rPr lang="ru-RU" dirty="0">
                <a:solidFill>
                  <a:schemeClr val="tx1"/>
                </a:solidFill>
              </a:rPr>
              <a:t>сохраняют спокойствие при любых обстоятельствах, даже в тех, в которых большинство людей впадут в панику или испытают душевное смятение </a:t>
            </a:r>
          </a:p>
          <a:p>
            <a:pPr marL="0" indent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dirty="0">
                <a:solidFill>
                  <a:schemeClr val="tx1"/>
                </a:solidFill>
              </a:rPr>
              <a:t>?</a:t>
            </a:r>
            <a:r>
              <a:rPr lang="ru-RU" i="0" dirty="0">
                <a:solidFill>
                  <a:schemeClr val="tx1"/>
                </a:solidFill>
                <a:effectLst/>
                <a:latin typeface="YS Text"/>
              </a:rPr>
              <a:t> мыслят рационально, контролируют возникающие эмоции, разум преобладает над чувствами 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ru-RU" i="0" dirty="0">
                <a:solidFill>
                  <a:schemeClr val="tx1"/>
                </a:solidFill>
                <a:effectLst/>
                <a:latin typeface="YS Text"/>
              </a:rPr>
              <a:t>? не ведутся на провокации окружения, адекватно воспринимают критику со стороны 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ru-RU" i="0" dirty="0">
                <a:solidFill>
                  <a:schemeClr val="tx1"/>
                </a:solidFill>
                <a:effectLst/>
                <a:latin typeface="YS Text"/>
              </a:rPr>
              <a:t>? умеют абстрагироваться от внешних помех и ненужной информации </a:t>
            </a:r>
          </a:p>
          <a:p>
            <a:pPr marL="0" indent="0" rtl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22DEF5-AEDF-B631-487A-0DD8B93FB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198" y="1982638"/>
            <a:ext cx="3696041" cy="207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3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8C61-334A-AEA1-0075-7D4C48463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9CB94-39BC-8AA7-41A5-ED42D587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Этапы серфинга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7052D4-24CE-8710-22DD-C4CD3D393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290C17-5B79-5DC4-8C2B-73BE614AF5D8}"/>
              </a:ext>
            </a:extLst>
          </p:cNvPr>
          <p:cNvSpPr txBox="1"/>
          <p:nvPr/>
        </p:nvSpPr>
        <p:spPr>
          <a:xfrm>
            <a:off x="1219200" y="1601631"/>
            <a:ext cx="1034851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Помните: лучший способ отпустить то, что уже потеряно, и поймать волну – сосредоточиться на новых возможностях и установить новые цели.</a:t>
            </a: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Направляющий вопрос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какую потребность важнее всего удовлетворить в сложившейся ситуации?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Воспользуйтесь ситуацией: рассчитывайте только на то, что у вас действительно есть, и не отвлекайтесь на фантазии о том, что «хорошо было бы иметь».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Направляющий вопрос: какие есть реальные возможности для удовлетворения актуальной потребности (способности, физические ресурсы, отношения, информация, идеи и т. д.)?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Не останавливайтесь на одном решении, ищите как минимум три.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Направляющий вопрос: что можно сделать для удовлетворения актуальной потребности (минимум три варианта)?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Обратите внимание на то, как такой поиск реальных решений изменяет ваше настроение.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455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A2558-C05D-FADF-B615-56661B3A0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B06DB-E6CC-E725-20D3-D66E9B433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Переосмысляйте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D39779-3AE4-87B1-DA0C-DE74981A8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340EAE-E384-F505-3762-A5397A4848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84" b="13855"/>
          <a:stretch/>
        </p:blipFill>
        <p:spPr>
          <a:xfrm>
            <a:off x="1789043" y="1689652"/>
            <a:ext cx="3758317" cy="4780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858551-6041-0253-78F6-7CE66E0E28A4}"/>
              </a:ext>
            </a:extLst>
          </p:cNvPr>
          <p:cNvSpPr txBox="1"/>
          <p:nvPr/>
        </p:nvSpPr>
        <p:spPr>
          <a:xfrm>
            <a:off x="6734755" y="2647784"/>
            <a:ext cx="4238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Что вам поможет в решении вопроса?</a:t>
            </a:r>
          </a:p>
        </p:txBody>
      </p:sp>
    </p:spTree>
    <p:extLst>
      <p:ext uri="{BB962C8B-B14F-4D97-AF65-F5344CB8AC3E}">
        <p14:creationId xmlns:p14="http://schemas.microsoft.com/office/powerpoint/2010/main" val="4131111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A649E-6D5B-828E-6420-C8E8A5DB7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9FD84-8F29-904C-59A0-9C5FAA4BF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Переосмысляйте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A2489-7763-587C-5C8E-391DA4807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A9AEE0-9CDA-6B49-C427-FC923D095660}"/>
              </a:ext>
            </a:extLst>
          </p:cNvPr>
          <p:cNvSpPr txBox="1"/>
          <p:nvPr/>
        </p:nvSpPr>
        <p:spPr>
          <a:xfrm>
            <a:off x="6734755" y="2647784"/>
            <a:ext cx="4238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Какое новое решение есть, о котором вы не думали раньше?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81A09C-76B6-2D38-E803-967247A13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357" y="2019491"/>
            <a:ext cx="4758765" cy="356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83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3DA76-28EE-2725-C451-D086C138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68523-DB3D-FD1F-91D4-20A25FCC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Переосмысляйте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79F4BE-B371-932D-46C3-AB0A543F4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B5C7D-48D4-04CD-A537-CFD9301344B0}"/>
              </a:ext>
            </a:extLst>
          </p:cNvPr>
          <p:cNvSpPr txBox="1"/>
          <p:nvPr/>
        </p:nvSpPr>
        <p:spPr>
          <a:xfrm>
            <a:off x="6734755" y="2647784"/>
            <a:ext cx="4238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 чем эта ситуация для меня? </a:t>
            </a:r>
          </a:p>
          <a:p>
            <a:r>
              <a:rPr lang="ru-RU" dirty="0"/>
              <a:t>Нужно ли ее менять?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E7F573-E162-8675-5EB5-4D09BF93D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325" y="1693751"/>
            <a:ext cx="3282630" cy="468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26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42239-2061-D04B-91D0-39F3DE5B6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03571-90C7-CA83-1810-AB5F185AD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Этапы серфинга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A0685F-C4F3-1E6F-EE64-70D1E9A22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06500B-3941-F5B1-A008-9F0558048212}"/>
              </a:ext>
            </a:extLst>
          </p:cNvPr>
          <p:cNvSpPr txBox="1"/>
          <p:nvPr/>
        </p:nvSpPr>
        <p:spPr>
          <a:xfrm>
            <a:off x="1219200" y="1601631"/>
            <a:ext cx="1034851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Катайтесь</a:t>
            </a:r>
          </a:p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спланировать свои действия и пошагово удовлетворить свои актуальные потребности.</a:t>
            </a:r>
          </a:p>
          <a:p>
            <a:pPr algn="just"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Спланируйте пошаговое движение к цели.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именно вам нужно сделать для осуществления новых планов?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Разбейте свои планы на маленькие, легко выполнимые шаги.</a:t>
            </a:r>
          </a:p>
          <a:p>
            <a:pPr algn="just"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 Последовательно выполняйте свой план.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Просто делайте это так и тогда, когда запланировали.</a:t>
            </a:r>
          </a:p>
          <a:p>
            <a:pPr algn="just">
              <a:buNone/>
            </a:pP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 Наслаждайтесь каждым действием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каждым, даже самым маленьким результатом, чтобы вдохновить и усилить следующий шаг.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что‑то пойдет не так, как вы ожидали, – это просто новая волна: ее нужно вовремя заметить и поймать.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82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62B5-CBD4-CE8C-CB42-1640FB359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E31BA-0616-8374-2DD4-CD2B36F9C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Бланк самонаблюдения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7B2BC5-2B5F-6CA6-D48E-BD9E22C8C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EB8DE9-6222-DA9E-2A3F-D8ACF7047CB2}"/>
              </a:ext>
            </a:extLst>
          </p:cNvPr>
          <p:cNvSpPr txBox="1"/>
          <p:nvPr/>
        </p:nvSpPr>
        <p:spPr>
          <a:xfrm>
            <a:off x="1219200" y="1601631"/>
            <a:ext cx="10348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1177FE-E79B-770A-30BC-8F23DE41A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19418"/>
            <a:ext cx="6761733" cy="51722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74B20D-1F36-6861-9429-D03F30258962}"/>
              </a:ext>
            </a:extLst>
          </p:cNvPr>
          <p:cNvSpPr txBox="1"/>
          <p:nvPr/>
        </p:nvSpPr>
        <p:spPr>
          <a:xfrm>
            <a:off x="7980932" y="2201795"/>
            <a:ext cx="38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Реакция/</a:t>
            </a:r>
            <a:r>
              <a:rPr lang="ru-RU" b="1" dirty="0" err="1">
                <a:solidFill>
                  <a:schemeClr val="tx2"/>
                </a:solidFill>
              </a:rPr>
              <a:t>Стессор</a:t>
            </a:r>
            <a:r>
              <a:rPr lang="ru-RU" b="1" dirty="0">
                <a:solidFill>
                  <a:schemeClr val="tx2"/>
                </a:solidFill>
              </a:rPr>
              <a:t>/Потребность</a:t>
            </a:r>
          </a:p>
        </p:txBody>
      </p:sp>
    </p:spTree>
    <p:extLst>
      <p:ext uri="{BB962C8B-B14F-4D97-AF65-F5344CB8AC3E}">
        <p14:creationId xmlns:p14="http://schemas.microsoft.com/office/powerpoint/2010/main" val="1649945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6E33-11C3-EE1F-9A0B-3A9783BED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B882-BE42-5EFF-6D45-C978F69AB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76051C-1D7F-8593-6A0A-2CD384719295}"/>
              </a:ext>
            </a:extLst>
          </p:cNvPr>
          <p:cNvSpPr txBox="1"/>
          <p:nvPr/>
        </p:nvSpPr>
        <p:spPr>
          <a:xfrm>
            <a:off x="1219200" y="1601631"/>
            <a:ext cx="10348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89EDE9-5476-E1A8-AB64-714CC6F1B8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b="9719"/>
          <a:stretch/>
        </p:blipFill>
        <p:spPr>
          <a:xfrm>
            <a:off x="1371600" y="105468"/>
            <a:ext cx="9601200" cy="650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76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B22D6-0B23-127C-760C-48EB55B15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E52FB4-FCC8-FDB1-232A-07DBC1A0D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9DFE1D-B87D-9EC6-F8F3-95194081F30E}"/>
              </a:ext>
            </a:extLst>
          </p:cNvPr>
          <p:cNvSpPr txBox="1"/>
          <p:nvPr/>
        </p:nvSpPr>
        <p:spPr>
          <a:xfrm>
            <a:off x="1219200" y="916493"/>
            <a:ext cx="1034851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 выделяют четыре базовые потребности человека, которые определяют его основные способности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жить: ощущать и знать, что «я существую»;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любить (радоваться своему существованию и отношениям с кем/чем либо): знать, что «я хороший» и «другие хорошие», потому что «другие любят меня и рады мне», а «я люблю других и радуюсь им»;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понимать (причинно-следственные связи), учиться (действовать целенаправленно) и тем самым контролировать себя и реальность: знать «какое место я занимаю»;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созидать (то, чего не было) со смыслом (чувством перспективы): знать, что «я – часть чего то большего и что у меня есть будущее».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E09BE66-25FF-52BC-9228-D2D65A38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967" y="235345"/>
            <a:ext cx="9601200" cy="720213"/>
          </a:xfrm>
        </p:spPr>
        <p:txBody>
          <a:bodyPr rtlCol="0"/>
          <a:lstStyle/>
          <a:p>
            <a:r>
              <a:rPr lang="en-US" dirty="0"/>
              <a:t>C</a:t>
            </a:r>
            <a:r>
              <a:rPr lang="ru-RU" dirty="0" err="1"/>
              <a:t>мыслы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F42A28-C8D8-05A3-9065-2502A7D93FC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71600" y="3727766"/>
            <a:ext cx="8472115" cy="23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14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7695E-D8B7-2197-D357-64D7EFC7B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B69626-DF01-6DD3-3087-B4599E85D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0DD6E5-EF43-2766-BE05-2D55629AAC65}"/>
              </a:ext>
            </a:extLst>
          </p:cNvPr>
          <p:cNvSpPr txBox="1"/>
          <p:nvPr/>
        </p:nvSpPr>
        <p:spPr>
          <a:xfrm>
            <a:off x="1219200" y="1601631"/>
            <a:ext cx="10348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8A95C6-71CF-0B6A-46B4-4BC1049CA31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3809"/>
          <a:stretch/>
        </p:blipFill>
        <p:spPr>
          <a:xfrm>
            <a:off x="2522862" y="1627340"/>
            <a:ext cx="5094809" cy="4607657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FBA1A10-2944-3B82-EDF0-1F23E34BF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Матрица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452275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C20E-D07C-F812-7038-DB3871CD2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253AAA8-248B-0EA0-9D7A-71210DA4D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36F454-FF01-7B4F-D43A-8219E2D05C59}"/>
              </a:ext>
            </a:extLst>
          </p:cNvPr>
          <p:cNvSpPr txBox="1"/>
          <p:nvPr/>
        </p:nvSpPr>
        <p:spPr>
          <a:xfrm>
            <a:off x="1219200" y="1601631"/>
            <a:ext cx="10348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EC2EA8D-5613-9752-1435-98F6830BA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9601200" cy="720213"/>
          </a:xfrm>
        </p:spPr>
        <p:txBody>
          <a:bodyPr rtlCol="0"/>
          <a:lstStyle/>
          <a:p>
            <a:r>
              <a:rPr lang="ru-RU" dirty="0"/>
              <a:t>Во что вы вкладываете время?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12A1D7-F411-5C40-0BAB-0BC6EE4ECD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3"/>
          <a:stretch/>
        </p:blipFill>
        <p:spPr bwMode="auto">
          <a:xfrm>
            <a:off x="1881090" y="1543563"/>
            <a:ext cx="9024730" cy="29482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53AB49-619A-D3F4-82FB-EDFC4C6AA58F}"/>
              </a:ext>
            </a:extLst>
          </p:cNvPr>
          <p:cNvSpPr txBox="1"/>
          <p:nvPr/>
        </p:nvSpPr>
        <p:spPr>
          <a:xfrm>
            <a:off x="1371600" y="4547985"/>
            <a:ext cx="8554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● во время кризиса на первое место выступает необходимость восстановить контроль (доверие);</a:t>
            </a:r>
          </a:p>
          <a:p>
            <a:r>
              <a:rPr lang="ru-RU" dirty="0"/>
              <a:t>● отупение наступает, когда вы игнорируете (нарушаете контакт) потребность своего тела в отдыхе;</a:t>
            </a:r>
          </a:p>
          <a:p>
            <a:r>
              <a:rPr lang="ru-RU" dirty="0"/>
              <a:t>● отвлекаетесь вы чаще всего на то, чтобы поддержать отношения и подтвердить свое право на любовь и ответную заботу окружающих;</a:t>
            </a:r>
          </a:p>
          <a:p>
            <a:r>
              <a:rPr lang="ru-RU" dirty="0"/>
              <a:t>● развитие определяется смыслом и/или идеалом.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300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C324D-91C2-EEDD-0EF6-DD926766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B6328-27F5-7FBA-5307-76C5AEFF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Стрессоустойчивые люди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FC06CB-12D3-760E-809D-88B6C103C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671"/>
            <a:ext cx="5530906" cy="4382729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YS Tex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? способны действовать при отвлекающих факторах (посторонние шумы, крики, непрошенные советы и т. д.) </a:t>
            </a:r>
          </a:p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YS Text"/>
                <a:ea typeface="+mn-ea"/>
                <a:cs typeface="+mn-cs"/>
              </a:rPr>
              <a:t>? привыкли к жизни в быстром ритме, стабильность и размеренность вызывают у них отторжение. Они способны находиться в условиях постоянного стресса без </a:t>
            </a:r>
            <a:r>
              <a:rPr lang="ru-RU" i="0" dirty="0">
                <a:solidFill>
                  <a:srgbClr val="333333"/>
                </a:solidFill>
                <a:effectLst/>
                <a:latin typeface="YS Text"/>
              </a:rPr>
              <a:t> без последствий для организма </a:t>
            </a: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073BB9-F5F9-65B6-562E-B9482EB68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388" y="1990642"/>
            <a:ext cx="4499891" cy="316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37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65DC0-DD46-5407-90E9-4FDCFC662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0725FD-5D6D-5593-EEA9-CED5F13DC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470075-9283-16CE-BDA5-6700A5436C97}"/>
              </a:ext>
            </a:extLst>
          </p:cNvPr>
          <p:cNvSpPr txBox="1"/>
          <p:nvPr/>
        </p:nvSpPr>
        <p:spPr>
          <a:xfrm>
            <a:off x="6260336" y="-16863"/>
            <a:ext cx="537072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00" marR="38100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Блажен, кто смолоду был молод,</a:t>
            </a:r>
          </a:p>
          <a:p>
            <a:pPr marL="1270000" marR="38100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Блажен, кто вовремя созрел,</a:t>
            </a:r>
          </a:p>
          <a:p>
            <a:pPr marL="1270000" marR="38100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постепенно жизни холод</a:t>
            </a:r>
          </a:p>
          <a:p>
            <a:pPr marL="1270000" marR="38100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летами вытерпеть умел;</a:t>
            </a:r>
          </a:p>
          <a:p>
            <a:pPr marL="1270000" marR="381000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странным снам не предавался,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5FBD010-6A10-3F8A-2DB6-58A4CF0B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7675084" cy="720213"/>
          </a:xfrm>
        </p:spPr>
        <p:txBody>
          <a:bodyPr rtlCol="0"/>
          <a:lstStyle/>
          <a:p>
            <a:r>
              <a:rPr lang="ru-RU" sz="2800" dirty="0"/>
              <a:t>Мотивация в разные периоды жизни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50D5925-7BB9-4D81-8E4D-92C40AC4EC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6" b="1"/>
          <a:stretch/>
        </p:blipFill>
        <p:spPr bwMode="auto">
          <a:xfrm>
            <a:off x="1219200" y="1601512"/>
            <a:ext cx="7827484" cy="5035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0974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3BC19-4AB7-FCF0-1F7B-9103AC6B7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DDEF6F-BEBA-CE26-3CE5-1D05C7943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6057BCA-7561-0917-8A83-25F55A1C3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7675084" cy="720213"/>
          </a:xfrm>
        </p:spPr>
        <p:txBody>
          <a:bodyPr rtlCol="0"/>
          <a:lstStyle/>
          <a:p>
            <a:r>
              <a:rPr lang="ru-RU" sz="2800" dirty="0"/>
              <a:t>На всякий случай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D7475-C9B8-B26B-2293-F29EFB2C579B}"/>
              </a:ext>
            </a:extLst>
          </p:cNvPr>
          <p:cNvSpPr txBox="1"/>
          <p:nvPr/>
        </p:nvSpPr>
        <p:spPr>
          <a:xfrm>
            <a:off x="2202511" y="1983924"/>
            <a:ext cx="69395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● Каковы мои худшие ожидания?</a:t>
            </a:r>
          </a:p>
          <a:p>
            <a:r>
              <a:rPr lang="ru-RU" dirty="0"/>
              <a:t>● Что это для меня изменит?</a:t>
            </a:r>
          </a:p>
          <a:p>
            <a:r>
              <a:rPr lang="ru-RU" dirty="0"/>
              <a:t>● Что я буду в этом случае делать?</a:t>
            </a:r>
          </a:p>
          <a:p>
            <a:r>
              <a:rPr lang="ru-RU" dirty="0"/>
              <a:t>● Кто сможет мне помочь? Чем?</a:t>
            </a:r>
          </a:p>
          <a:p>
            <a:r>
              <a:rPr lang="ru-RU" dirty="0"/>
              <a:t>● Что будет для меня сигналом о необходимости обратиться за помощью?</a:t>
            </a:r>
          </a:p>
          <a:p>
            <a:r>
              <a:rPr lang="ru-RU" dirty="0"/>
              <a:t>● Как помочь людям оказывать мне своевременную, регулярную и правильную помощь?</a:t>
            </a:r>
          </a:p>
        </p:txBody>
      </p:sp>
    </p:spTree>
    <p:extLst>
      <p:ext uri="{BB962C8B-B14F-4D97-AF65-F5344CB8AC3E}">
        <p14:creationId xmlns:p14="http://schemas.microsoft.com/office/powerpoint/2010/main" val="4007859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CFA60-21DE-6F97-392A-2C4AF3017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875B7C-FB84-48C8-FEA4-C11364166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19418"/>
            <a:ext cx="9601200" cy="4382729"/>
          </a:xfrm>
        </p:spPr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pPr rtl="0"/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F76C6C8-953D-EF7D-F2C6-37AC0DF54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479"/>
            <a:ext cx="7675084" cy="720213"/>
          </a:xfrm>
        </p:spPr>
        <p:txBody>
          <a:bodyPr rtlCol="0"/>
          <a:lstStyle/>
          <a:p>
            <a:r>
              <a:rPr lang="ru-RU" sz="2800" dirty="0"/>
              <a:t>Список литературы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AD5601-816E-3026-5BA7-3836E15E3E1B}"/>
              </a:ext>
            </a:extLst>
          </p:cNvPr>
          <p:cNvSpPr txBox="1"/>
          <p:nvPr/>
        </p:nvSpPr>
        <p:spPr>
          <a:xfrm>
            <a:off x="3048663" y="2279484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kern="0" dirty="0">
                <a:effectLst/>
                <a:latin typeface="Arial" panose="020B0604020202020204" pitchFamily="34" charset="0"/>
              </a:rPr>
              <a:t>Келли </a:t>
            </a:r>
            <a:r>
              <a:rPr lang="ru-RU" sz="1800" b="1" kern="0" dirty="0" err="1">
                <a:effectLst/>
                <a:latin typeface="Arial" panose="020B0604020202020204" pitchFamily="34" charset="0"/>
              </a:rPr>
              <a:t>Макгонигал</a:t>
            </a:r>
            <a:r>
              <a:rPr lang="ru-RU" sz="1800" b="1" kern="0" dirty="0"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ru-RU" sz="1800" b="1" kern="0" dirty="0">
                <a:effectLst/>
                <a:latin typeface="Arial" panose="020B0604020202020204" pitchFamily="34" charset="0"/>
              </a:rPr>
              <a:t>Хороший стресс как способ стать сильнее и лучше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0CE50C-2144-407B-9188-0AEC5D71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388" y="1717482"/>
            <a:ext cx="808056" cy="12113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0089A7-CB09-9622-61FE-2E0EA4FFE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726" y="3276059"/>
            <a:ext cx="831380" cy="13061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25399F-BD2F-8E61-5600-3D6106B2A62E}"/>
              </a:ext>
            </a:extLst>
          </p:cNvPr>
          <p:cNvSpPr txBox="1"/>
          <p:nvPr/>
        </p:nvSpPr>
        <p:spPr>
          <a:xfrm>
            <a:off x="3048663" y="3935895"/>
            <a:ext cx="69017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kern="0" dirty="0">
                <a:effectLst/>
                <a:latin typeface="Arial" panose="020B0604020202020204" pitchFamily="34" charset="0"/>
              </a:rPr>
              <a:t>Иван Кириллов</a:t>
            </a:r>
          </a:p>
          <a:p>
            <a:r>
              <a:rPr lang="ru-RU" sz="1800" b="1" kern="0" dirty="0">
                <a:effectLst/>
                <a:latin typeface="Arial" panose="020B0604020202020204" pitchFamily="34" charset="0"/>
              </a:rPr>
              <a:t>Стресс-серфинг. Стресс на пользу и в удовольствие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Arial Unicode MS"/>
              </a:rPr>
              <a:t>https://www.litres.ru/book/ivan-kirillov/stress-serfing-stress-na-polzu-i-v-udovolstvie-6136451/ ?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Arial Unicode MS"/>
              </a:rPr>
              <a:t>lfrom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 Unicode MS"/>
              </a:rPr>
              <a:t>=1189012</a:t>
            </a:r>
            <a:endParaRPr lang="ru-RU" sz="1800" b="1" kern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2201C-6C45-E881-63AF-55B520AA56EB}"/>
              </a:ext>
            </a:extLst>
          </p:cNvPr>
          <p:cNvSpPr txBox="1"/>
          <p:nvPr/>
        </p:nvSpPr>
        <p:spPr>
          <a:xfrm>
            <a:off x="3136128" y="5130641"/>
            <a:ext cx="69017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kern="0" dirty="0" err="1">
                <a:effectLst/>
                <a:latin typeface="Arial" panose="020B0604020202020204" pitchFamily="34" charset="0"/>
              </a:rPr>
              <a:t>Ранган</a:t>
            </a:r>
            <a:r>
              <a:rPr lang="ru-RU" sz="1800" b="1" kern="0" dirty="0">
                <a:effectLst/>
                <a:latin typeface="Arial" panose="020B0604020202020204" pitchFamily="34" charset="0"/>
              </a:rPr>
              <a:t> </a:t>
            </a:r>
            <a:r>
              <a:rPr lang="ru-RU" sz="1800" b="1" kern="0" dirty="0" err="1">
                <a:effectLst/>
                <a:latin typeface="Arial" panose="020B0604020202020204" pitchFamily="34" charset="0"/>
              </a:rPr>
              <a:t>Чаттерджи</a:t>
            </a:r>
            <a:r>
              <a:rPr lang="ru-RU" sz="1800" b="1" kern="0" dirty="0">
                <a:effectLst/>
                <a:latin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b="1" kern="0" dirty="0">
                <a:effectLst/>
                <a:latin typeface="Arial" panose="020B0604020202020204" pitchFamily="34" charset="0"/>
              </a:rPr>
              <a:t>Я больше не могу! Как справиться с длительным стрессом и эмоциональным выгоранием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29FE84-C02D-364C-F202-9FA5620CE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9388" y="4801343"/>
            <a:ext cx="914400" cy="132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43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C9891-6751-47AC-8441-AE5A5C59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776" y="427938"/>
            <a:ext cx="4644000" cy="1341602"/>
          </a:xfrm>
        </p:spPr>
        <p:txBody>
          <a:bodyPr rtlCol="0">
            <a:noAutofit/>
          </a:bodyPr>
          <a:lstStyle/>
          <a:p>
            <a:pPr rtl="0"/>
            <a:r>
              <a:rPr lang="ru-RU" sz="3200" dirty="0"/>
              <a:t>Пространство «Психолог светит»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3B11AE-B5B4-7B33-5FCE-1389AE4C74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261" b="12261"/>
          <a:stretch/>
        </p:blipFill>
        <p:spPr>
          <a:xfrm>
            <a:off x="871034" y="788226"/>
            <a:ext cx="4390191" cy="396665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F0C8121-738F-4674-914D-B3EE5ED89F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dirty="0">
                <a:solidFill>
                  <a:srgbClr val="1F497D"/>
                </a:solidFill>
              </a:rPr>
              <a:t>Телеграмм-канал «Психолог светит»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03E92E-7C10-4FDF-B7B0-BF5A5A7DC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ru-RU" dirty="0"/>
              <a:t>Индивидуальные консультации</a:t>
            </a:r>
          </a:p>
          <a:p>
            <a:pPr marL="0" indent="0" rtl="0">
              <a:buNone/>
            </a:pPr>
            <a:r>
              <a:rPr lang="ru-RU" dirty="0"/>
              <a:t>Психологический клуб «</a:t>
            </a:r>
            <a:r>
              <a:rPr lang="en-US" dirty="0"/>
              <a:t>PRO</a:t>
            </a:r>
            <a:r>
              <a:rPr lang="ru-RU" dirty="0"/>
              <a:t>СВЕТ»</a:t>
            </a:r>
          </a:p>
          <a:p>
            <a:pPr marL="0" indent="0" rtl="0">
              <a:buNone/>
            </a:pPr>
            <a:r>
              <a:rPr lang="ru-RU" dirty="0"/>
              <a:t>Психотерапевтические группы</a:t>
            </a:r>
          </a:p>
          <a:p>
            <a:pPr marL="0" indent="0" rtl="0">
              <a:buNone/>
            </a:pPr>
            <a:r>
              <a:rPr lang="ru-RU" dirty="0"/>
              <a:t>Женский клуб «В кругу света»</a:t>
            </a:r>
          </a:p>
          <a:p>
            <a:pPr marL="0" indent="0" rtl="0">
              <a:buNone/>
            </a:pPr>
            <a:endParaRPr lang="ru-RU" dirty="0"/>
          </a:p>
          <a:p>
            <a:pPr marL="0" indent="0" rtl="0">
              <a:buNone/>
            </a:pPr>
            <a:r>
              <a:rPr lang="en-US" dirty="0">
                <a:hlinkClick r:id="rId4"/>
              </a:rPr>
              <a:t>https://svetlana-kozlova.ru</a:t>
            </a:r>
            <a:endParaRPr lang="ru-RU" dirty="0"/>
          </a:p>
          <a:p>
            <a:pPr marL="0" indent="0" rtl="0">
              <a:buNone/>
            </a:pPr>
            <a:r>
              <a:rPr lang="ru-RU" dirty="0"/>
              <a:t>+7909-543-80-70</a:t>
            </a:r>
            <a:endParaRPr lang="en-US" dirty="0"/>
          </a:p>
          <a:p>
            <a:pPr marL="0" indent="0" rtl="0">
              <a:buNone/>
            </a:pPr>
            <a:endParaRPr lang="en-US" dirty="0"/>
          </a:p>
          <a:p>
            <a:pPr marL="0" indent="0" rtl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89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84C15-A8E5-F2BB-498A-9352BA9FC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09B7E-2E6B-2737-38C5-8E35E9A3F6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19"/>
          <a:stretch/>
        </p:blipFill>
        <p:spPr>
          <a:xfrm>
            <a:off x="1108940" y="0"/>
            <a:ext cx="11083060" cy="61914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29FDA-C7E4-B01E-F473-A2CDD923C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0854" y="1129762"/>
            <a:ext cx="9504485" cy="3007447"/>
          </a:xfrm>
        </p:spPr>
        <p:txBody>
          <a:bodyPr rtlCol="0"/>
          <a:lstStyle/>
          <a:p>
            <a:pPr rtl="0"/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Стресс-серфинг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4C8D4A-9132-703A-3AAA-F788F0FC9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9818" y="5414845"/>
            <a:ext cx="11500427" cy="1086237"/>
          </a:xfrm>
        </p:spPr>
        <p:txBody>
          <a:bodyPr rtlCol="0">
            <a:normAutofit/>
          </a:bodyPr>
          <a:lstStyle/>
          <a:p>
            <a:pPr rt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Я не могу и не должен быть исцелен от моего стресса, мне просто нужно научиться наслаждаться им. Ганс Селье </a:t>
            </a:r>
          </a:p>
        </p:txBody>
      </p:sp>
    </p:spTree>
    <p:extLst>
      <p:ext uri="{BB962C8B-B14F-4D97-AF65-F5344CB8AC3E}">
        <p14:creationId xmlns:p14="http://schemas.microsoft.com/office/powerpoint/2010/main" val="3161532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8E8FC-4D60-204B-1970-D24262DF5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7E156-4A5F-70A0-CF85-7DC126FC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Это страшное слово…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2D4009-0EFF-63F1-44D3-E48B9EB11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endParaRPr lang="ru-RU" sz="2400" dirty="0">
              <a:ln>
                <a:noFill/>
              </a:ln>
              <a:solidFill>
                <a:srgbClr val="000000"/>
              </a:solidFill>
              <a:effectLst/>
              <a:latin typeface="Helvetica Neue"/>
              <a:ea typeface="Arial Unicode MS"/>
              <a:cs typeface="Arial Unicode MS"/>
            </a:endParaRPr>
          </a:p>
          <a:p>
            <a:r>
              <a:rPr lang="ru-RU" sz="2400" b="1" dirty="0">
                <a:ln>
                  <a:noFill/>
                </a:ln>
                <a:effectLst/>
                <a:latin typeface="Helvetica Neue"/>
                <a:ea typeface="Arial Unicode MS"/>
                <a:cs typeface="Arial Unicode MS"/>
              </a:rPr>
              <a:t>Стресс </a:t>
            </a:r>
            <a:r>
              <a:rPr lang="ru-RU" sz="24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– это универсальная психофизиологическая реакция организма  на любое изменение – внутреннее или внешнее, реальное или воображаемое. </a:t>
            </a:r>
          </a:p>
          <a:p>
            <a:r>
              <a:rPr lang="ru-RU" sz="2400" dirty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ea typeface="Arial Unicode MS"/>
                <a:cs typeface="Arial Unicode MS"/>
              </a:rPr>
              <a:t>Он создает энергию и перераспределяет активность организма для того, чтобы бороться , изменить реальность, приспособиться к переменам или убежать от угрозы. Иными словами, стресс – это единственно возможный способ жизни, и другого у нас нет. 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77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4A62-57FF-9531-AC5A-7DAB594D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874EE-E131-81BA-39C2-C5FD23BD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48937"/>
          </a:xfrm>
        </p:spPr>
        <p:txBody>
          <a:bodyPr rtlCol="0"/>
          <a:lstStyle/>
          <a:p>
            <a:pPr rtl="0"/>
            <a:r>
              <a:rPr lang="ru-RU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СТРЕССОГЕННЫЕ ЖИЗНЕННЫЕ СОБЫТИЯ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EE195E4-5985-9CAC-DB7E-C0ED4B3F2D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348969"/>
              </p:ext>
            </p:extLst>
          </p:nvPr>
        </p:nvGraphicFramePr>
        <p:xfrm>
          <a:off x="1802958" y="1013551"/>
          <a:ext cx="8586083" cy="5609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437201" imgH="4204959" progId="Word.Document.12">
                  <p:embed/>
                </p:oleObj>
              </mc:Choice>
              <mc:Fallback>
                <p:oleObj name="Document" r:id="rId3" imgW="6437201" imgH="42049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2958" y="1013551"/>
                        <a:ext cx="8586083" cy="5609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097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07E6-2808-E00C-5A06-E20493224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B62EDC-6057-CC21-AEBC-BAC7F4114978}"/>
              </a:ext>
            </a:extLst>
          </p:cNvPr>
          <p:cNvSpPr txBox="1"/>
          <p:nvPr/>
        </p:nvSpPr>
        <p:spPr>
          <a:xfrm>
            <a:off x="2324559" y="1421176"/>
            <a:ext cx="7634689" cy="3251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Концепция 1: стресс вреден</a:t>
            </a:r>
            <a:endParaRPr lang="ru-RU" sz="2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подрывает мое здоровье и жизненные силы.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отрицательно влияет на качество и производительность моего труда.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мешает мне учиться и развиваться.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стресса негативны, и их нужно стараться избегать.</a:t>
            </a:r>
          </a:p>
        </p:txBody>
      </p:sp>
    </p:spTree>
    <p:extLst>
      <p:ext uri="{BB962C8B-B14F-4D97-AF65-F5344CB8AC3E}">
        <p14:creationId xmlns:p14="http://schemas.microsoft.com/office/powerpoint/2010/main" val="2178098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1FE9D-E977-10FB-2193-DB63CA488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E0669F6-09BF-0D0D-C26D-8F705D756049}"/>
              </a:ext>
            </a:extLst>
          </p:cNvPr>
          <p:cNvSpPr txBox="1"/>
          <p:nvPr/>
        </p:nvSpPr>
        <p:spPr>
          <a:xfrm>
            <a:off x="1696599" y="1983036"/>
            <a:ext cx="8108414" cy="4063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стараются отвлечься от причины стресса, вместо того чтобы попытаться преодолеть ее;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сосредоточиваются на преодолении ощущения стресса, вместо того чтобы искать его причину;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прибегают к алкоголю или другим веществам, чтобы справиться со стрессом;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 уклоняются от отношений и занятий, а также отказываются от целей, вызвавших стресс.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86F3D8-FF38-7B5C-05B9-D7F6E5401473}"/>
              </a:ext>
            </a:extLst>
          </p:cNvPr>
          <p:cNvSpPr txBox="1"/>
          <p:nvPr/>
        </p:nvSpPr>
        <p:spPr>
          <a:xfrm>
            <a:off x="3117773" y="1399142"/>
            <a:ext cx="6687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Люди, верящие, что стресс вреден</a:t>
            </a:r>
          </a:p>
        </p:txBody>
      </p:sp>
    </p:spTree>
    <p:extLst>
      <p:ext uri="{BB962C8B-B14F-4D97-AF65-F5344CB8AC3E}">
        <p14:creationId xmlns:p14="http://schemas.microsoft.com/office/powerpoint/2010/main" val="1552667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C07E7-FD6F-E031-CE49-B5A53DB0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FE2E1D8-E593-4F39-DEB3-CE88572F860A}"/>
              </a:ext>
            </a:extLst>
          </p:cNvPr>
          <p:cNvSpPr txBox="1"/>
          <p:nvPr/>
        </p:nvSpPr>
        <p:spPr>
          <a:xfrm>
            <a:off x="1766371" y="2027104"/>
            <a:ext cx="8659258" cy="2461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Концепция 2: стресс полезен</a:t>
            </a:r>
            <a:endParaRPr lang="ru-RU" sz="24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улучшает качество и производительность моего труда.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укрепляет мое здоровье и жизненные силы.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Стресс способствует обучению и развитию.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Последствия стресса позитивны, и ими нужно пользоваться.</a:t>
            </a:r>
          </a:p>
        </p:txBody>
      </p:sp>
    </p:spTree>
    <p:extLst>
      <p:ext uri="{BB962C8B-B14F-4D97-AF65-F5344CB8AC3E}">
        <p14:creationId xmlns:p14="http://schemas.microsoft.com/office/powerpoint/2010/main" val="2783246860"/>
      </p:ext>
    </p:extLst>
  </p:cSld>
  <p:clrMapOvr>
    <a:masterClrMapping/>
  </p:clrMapOvr>
</p:sld>
</file>

<file path=ppt/theme/theme1.xml><?xml version="1.0" encoding="utf-8"?>
<a:theme xmlns:a="http://schemas.openxmlformats.org/drawingml/2006/main" name="Обрезка">
  <a:themeElements>
    <a:clrScheme name="Custom 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76923C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9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63067216_TF22874644_Win32" id="{4DAF3BBA-8C29-4108-B894-5B926806EE1F}" vid="{051E73F7-E795-458C-825C-84A41F447C5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BF0FE3-3D8D-448F-9BC3-1FD016A859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E2FB8F-FBDB-405A-A6AC-9CF7C859199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7FC2BBCC-A5B7-4DDE-8795-98160FD34D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Коллекционные карточки</Template>
  <TotalTime>1964</TotalTime>
  <Words>1757</Words>
  <Application>Microsoft Office PowerPoint</Application>
  <PresentationFormat>Широкоэкранный</PresentationFormat>
  <Paragraphs>229</Paragraphs>
  <Slides>33</Slides>
  <Notes>33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Calibri</vt:lpstr>
      <vt:lpstr>Franklin Gothic Book</vt:lpstr>
      <vt:lpstr>Helvetica Neue</vt:lpstr>
      <vt:lpstr>Impact</vt:lpstr>
      <vt:lpstr>Times New Roman</vt:lpstr>
      <vt:lpstr>Trebuchet MS</vt:lpstr>
      <vt:lpstr>Wingdings</vt:lpstr>
      <vt:lpstr>YS Text</vt:lpstr>
      <vt:lpstr>Обрезка</vt:lpstr>
      <vt:lpstr>Документ Microsoft Word</vt:lpstr>
      <vt:lpstr>Стрессоустойчивость</vt:lpstr>
      <vt:lpstr>Стрессоустойчивые люди</vt:lpstr>
      <vt:lpstr>Стрессоустойчивые люди</vt:lpstr>
      <vt:lpstr>Стресс-серфинг</vt:lpstr>
      <vt:lpstr>Это страшное слово…</vt:lpstr>
      <vt:lpstr>СТРЕССОГЕННЫЕ ЖИЗНЕННЫЕ СОБЫТИЯ</vt:lpstr>
      <vt:lpstr>Презентация PowerPoint</vt:lpstr>
      <vt:lpstr>Презентация PowerPoint</vt:lpstr>
      <vt:lpstr>Презентация PowerPoint</vt:lpstr>
      <vt:lpstr>Презентация PowerPoint</vt:lpstr>
      <vt:lpstr>Идея стресс-серфинга</vt:lpstr>
      <vt:lpstr>Причины эмоций</vt:lpstr>
      <vt:lpstr>Стратегии встреч со стрессом</vt:lpstr>
      <vt:lpstr>СТРЕСС – новая стратегия</vt:lpstr>
      <vt:lpstr>Каков океан – такова жизнь: ничего личного</vt:lpstr>
      <vt:lpstr>Презентация PowerPoint</vt:lpstr>
      <vt:lpstr>Волны стресса</vt:lpstr>
      <vt:lpstr>На каких волнах кататься?</vt:lpstr>
      <vt:lpstr>Этапы серфинга</vt:lpstr>
      <vt:lpstr>Этапы серфинга</vt:lpstr>
      <vt:lpstr>Переосмысляйте</vt:lpstr>
      <vt:lpstr>Переосмысляйте</vt:lpstr>
      <vt:lpstr>Переосмысляйте</vt:lpstr>
      <vt:lpstr>Этапы серфинга</vt:lpstr>
      <vt:lpstr>Бланк самонаблюдения</vt:lpstr>
      <vt:lpstr>Презентация PowerPoint</vt:lpstr>
      <vt:lpstr>Cмыслы</vt:lpstr>
      <vt:lpstr>Матрица времени</vt:lpstr>
      <vt:lpstr>Во что вы вкладываете время?</vt:lpstr>
      <vt:lpstr>Мотивация в разные периоды жизни</vt:lpstr>
      <vt:lpstr>На всякий случай</vt:lpstr>
      <vt:lpstr>Список литературы</vt:lpstr>
      <vt:lpstr>Пространство «Психолог светит»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Светлана Козлова</dc:creator>
  <cp:lastModifiedBy>Светлана Козлова</cp:lastModifiedBy>
  <cp:revision>4</cp:revision>
  <dcterms:created xsi:type="dcterms:W3CDTF">2025-03-25T04:48:31Z</dcterms:created>
  <dcterms:modified xsi:type="dcterms:W3CDTF">2025-03-26T13:32:59Z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