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5" r:id="rId8"/>
    <p:sldId id="262" r:id="rId9"/>
    <p:sldId id="266" r:id="rId10"/>
    <p:sldId id="270" r:id="rId11"/>
    <p:sldId id="269" r:id="rId1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54" y="2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71B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79151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71B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79151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71B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79151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71B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71B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1CE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38684" y="134112"/>
            <a:ext cx="11910060" cy="6590030"/>
          </a:xfrm>
          <a:custGeom>
            <a:avLst/>
            <a:gdLst/>
            <a:ahLst/>
            <a:cxnLst/>
            <a:rect l="l" t="t" r="r" b="b"/>
            <a:pathLst>
              <a:path w="11910060" h="6590030">
                <a:moveTo>
                  <a:pt x="11910060" y="0"/>
                </a:moveTo>
                <a:lnTo>
                  <a:pt x="0" y="0"/>
                </a:lnTo>
                <a:lnTo>
                  <a:pt x="0" y="6589776"/>
                </a:lnTo>
                <a:lnTo>
                  <a:pt x="11910060" y="6589776"/>
                </a:lnTo>
                <a:lnTo>
                  <a:pt x="119100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75076" y="257556"/>
            <a:ext cx="7926324" cy="84582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382756" y="243840"/>
            <a:ext cx="492251" cy="55016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2315" y="153923"/>
            <a:ext cx="976884" cy="5501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30170" y="2715895"/>
            <a:ext cx="7931658" cy="904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79151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9143" y="1701241"/>
            <a:ext cx="11373713" cy="2160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74345" y="6448320"/>
            <a:ext cx="154304" cy="182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0071B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1CE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684" y="134112"/>
            <a:ext cx="5567680" cy="6590030"/>
          </a:xfrm>
          <a:custGeom>
            <a:avLst/>
            <a:gdLst/>
            <a:ahLst/>
            <a:cxnLst/>
            <a:rect l="l" t="t" r="r" b="b"/>
            <a:pathLst>
              <a:path w="5567680" h="6590030">
                <a:moveTo>
                  <a:pt x="0" y="6589776"/>
                </a:moveTo>
                <a:lnTo>
                  <a:pt x="5567171" y="6589776"/>
                </a:lnTo>
                <a:lnTo>
                  <a:pt x="5567171" y="0"/>
                </a:lnTo>
                <a:lnTo>
                  <a:pt x="0" y="0"/>
                </a:lnTo>
                <a:lnTo>
                  <a:pt x="0" y="6589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31063" y="134112"/>
            <a:ext cx="11917680" cy="6591300"/>
            <a:chOff x="131063" y="134112"/>
            <a:chExt cx="11917680" cy="6591300"/>
          </a:xfrm>
        </p:grpSpPr>
        <p:sp>
          <p:nvSpPr>
            <p:cNvPr id="5" name="object 5"/>
            <p:cNvSpPr/>
            <p:nvPr/>
          </p:nvSpPr>
          <p:spPr>
            <a:xfrm>
              <a:off x="10544556" y="134112"/>
              <a:ext cx="1504315" cy="6590030"/>
            </a:xfrm>
            <a:custGeom>
              <a:avLst/>
              <a:gdLst/>
              <a:ahLst/>
              <a:cxnLst/>
              <a:rect l="l" t="t" r="r" b="b"/>
              <a:pathLst>
                <a:path w="1504315" h="6590030">
                  <a:moveTo>
                    <a:pt x="0" y="6589776"/>
                  </a:moveTo>
                  <a:lnTo>
                    <a:pt x="1504187" y="6589776"/>
                  </a:lnTo>
                  <a:lnTo>
                    <a:pt x="1504187" y="0"/>
                  </a:lnTo>
                  <a:lnTo>
                    <a:pt x="0" y="0"/>
                  </a:lnTo>
                  <a:lnTo>
                    <a:pt x="0" y="65897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05855" y="134112"/>
              <a:ext cx="4838700" cy="65913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063" y="134112"/>
              <a:ext cx="9073896" cy="65913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143873" y="1219200"/>
            <a:ext cx="7391399" cy="18088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ts val="3454"/>
              </a:lnSpc>
              <a:spcBef>
                <a:spcPts val="105"/>
              </a:spcBef>
            </a:pPr>
            <a:r>
              <a:rPr lang="ru-RU" sz="3200" b="1" spc="-25" dirty="0" smtClean="0">
                <a:solidFill>
                  <a:srgbClr val="79151D"/>
                </a:solidFill>
                <a:latin typeface="Arial"/>
                <a:cs typeface="Arial"/>
              </a:rPr>
              <a:t>Мастер-класс: «Использование технологии картирования при реализации административно-управленческого наставничества»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96071" y="3962400"/>
            <a:ext cx="3665221" cy="22826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1945"/>
              </a:lnSpc>
              <a:spcBef>
                <a:spcPts val="100"/>
              </a:spcBef>
            </a:pPr>
            <a:r>
              <a:rPr lang="ru-RU" b="1" spc="-15" dirty="0" smtClean="0">
                <a:solidFill>
                  <a:srgbClr val="79151D"/>
                </a:solidFill>
                <a:latin typeface="Arial"/>
                <a:cs typeface="Arial"/>
              </a:rPr>
              <a:t>Докладчики:</a:t>
            </a:r>
          </a:p>
          <a:p>
            <a:pPr marL="12700" algn="ctr">
              <a:lnSpc>
                <a:spcPts val="1945"/>
              </a:lnSpc>
              <a:spcBef>
                <a:spcPts val="100"/>
              </a:spcBef>
            </a:pPr>
            <a:endParaRPr lang="ru-RU" sz="1600" b="1" spc="-15" dirty="0" smtClean="0">
              <a:solidFill>
                <a:srgbClr val="79151D"/>
              </a:solidFill>
              <a:latin typeface="Arial"/>
              <a:cs typeface="Arial"/>
            </a:endParaRPr>
          </a:p>
          <a:p>
            <a:pPr marL="12700" algn="ctr">
              <a:lnSpc>
                <a:spcPts val="1945"/>
              </a:lnSpc>
              <a:spcBef>
                <a:spcPts val="100"/>
              </a:spcBef>
            </a:pPr>
            <a:r>
              <a:rPr lang="ru-RU" sz="1600" b="1" spc="-15" dirty="0" smtClean="0">
                <a:solidFill>
                  <a:srgbClr val="79151D"/>
                </a:solidFill>
                <a:latin typeface="Arial"/>
                <a:cs typeface="Arial"/>
              </a:rPr>
              <a:t>Баталова Евгения Анатольевна, директор, </a:t>
            </a:r>
          </a:p>
          <a:p>
            <a:pPr marL="12700" algn="ctr">
              <a:lnSpc>
                <a:spcPts val="1945"/>
              </a:lnSpc>
              <a:spcBef>
                <a:spcPts val="100"/>
              </a:spcBef>
            </a:pPr>
            <a:r>
              <a:rPr lang="ru-RU" sz="1600" b="1" spc="-15" dirty="0" smtClean="0">
                <a:solidFill>
                  <a:srgbClr val="79151D"/>
                </a:solidFill>
                <a:latin typeface="Arial"/>
                <a:cs typeface="Arial"/>
              </a:rPr>
              <a:t>МАОУ Гуманитарный лицей, г. Томск</a:t>
            </a:r>
          </a:p>
          <a:p>
            <a:pPr marL="12700" algn="ctr">
              <a:lnSpc>
                <a:spcPts val="1945"/>
              </a:lnSpc>
              <a:spcBef>
                <a:spcPts val="100"/>
              </a:spcBef>
            </a:pPr>
            <a:endParaRPr lang="ru-RU" sz="1600" b="1" spc="-15" dirty="0" smtClean="0">
              <a:solidFill>
                <a:srgbClr val="79151D"/>
              </a:solidFill>
              <a:latin typeface="Arial"/>
              <a:cs typeface="Arial"/>
            </a:endParaRPr>
          </a:p>
          <a:p>
            <a:pPr marL="12700" algn="ctr">
              <a:lnSpc>
                <a:spcPts val="1945"/>
              </a:lnSpc>
              <a:spcBef>
                <a:spcPts val="100"/>
              </a:spcBef>
            </a:pPr>
            <a:r>
              <a:rPr lang="ru-RU" sz="1600" b="1" spc="-15" dirty="0" smtClean="0">
                <a:solidFill>
                  <a:srgbClr val="79151D"/>
                </a:solidFill>
                <a:latin typeface="Arial"/>
                <a:cs typeface="Arial"/>
              </a:rPr>
              <a:t>Тырышкина Ксения Викторовна, заместитель директора, </a:t>
            </a:r>
          </a:p>
          <a:p>
            <a:pPr marL="12700" algn="ctr">
              <a:lnSpc>
                <a:spcPts val="1945"/>
              </a:lnSpc>
              <a:spcBef>
                <a:spcPts val="100"/>
              </a:spcBef>
            </a:pPr>
            <a:r>
              <a:rPr lang="ru-RU" sz="1600" b="1" spc="-15" dirty="0" smtClean="0">
                <a:solidFill>
                  <a:srgbClr val="79151D"/>
                </a:solidFill>
                <a:latin typeface="Arial"/>
                <a:cs typeface="Arial"/>
              </a:rPr>
              <a:t>МАОУ Гуманитарный лицей, г. Томск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16280" y="153923"/>
            <a:ext cx="11322050" cy="805180"/>
            <a:chOff x="716280" y="153923"/>
            <a:chExt cx="11322050" cy="80518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34172" y="243839"/>
              <a:ext cx="623316" cy="69646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80803" y="225551"/>
              <a:ext cx="787907" cy="7071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69523" y="153923"/>
              <a:ext cx="1368552" cy="77114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6280" y="249935"/>
              <a:ext cx="6775704" cy="70866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176265" y="297941"/>
            <a:ext cx="1983739" cy="442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135"/>
              </a:lnSpc>
              <a:spcBef>
                <a:spcPts val="105"/>
              </a:spcBef>
            </a:pP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МАРАФОН</a:t>
            </a:r>
            <a:r>
              <a:rPr sz="10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ЛУЧШИХ</a:t>
            </a:r>
            <a:endParaRPr sz="105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125"/>
              </a:spcBef>
            </a:pP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НАСТАВНИЧЕСКИХ ПРАКТИК </a:t>
            </a:r>
            <a:r>
              <a:rPr sz="1050" b="1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РОССИИ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40926" y="363473"/>
            <a:ext cx="1359535" cy="44259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just">
              <a:lnSpc>
                <a:spcPts val="1010"/>
              </a:lnSpc>
              <a:spcBef>
                <a:spcPts val="345"/>
              </a:spcBef>
            </a:pP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МАРАФОН</a:t>
            </a:r>
            <a:r>
              <a:rPr sz="10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ЛУЧШИХ </a:t>
            </a:r>
            <a:r>
              <a:rPr sz="1050" b="1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НАСТАВНИЧЕСКИХ </a:t>
            </a:r>
            <a:r>
              <a:rPr sz="1050" b="1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ПРАКТИК</a:t>
            </a:r>
            <a:r>
              <a:rPr sz="10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РОССИИ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06210" y="4447748"/>
            <a:ext cx="876935" cy="755015"/>
          </a:xfrm>
          <a:custGeom>
            <a:avLst/>
            <a:gdLst/>
            <a:ahLst/>
            <a:cxnLst/>
            <a:rect l="l" t="t" r="r" b="b"/>
            <a:pathLst>
              <a:path w="876934" h="755014">
                <a:moveTo>
                  <a:pt x="647636" y="201091"/>
                </a:moveTo>
                <a:lnTo>
                  <a:pt x="438251" y="0"/>
                </a:lnTo>
                <a:lnTo>
                  <a:pt x="223989" y="204749"/>
                </a:lnTo>
                <a:lnTo>
                  <a:pt x="258076" y="238874"/>
                </a:lnTo>
                <a:lnTo>
                  <a:pt x="438251" y="58496"/>
                </a:lnTo>
                <a:lnTo>
                  <a:pt x="613562" y="235216"/>
                </a:lnTo>
                <a:lnTo>
                  <a:pt x="647636" y="201091"/>
                </a:lnTo>
                <a:close/>
              </a:path>
              <a:path w="876934" h="755014">
                <a:moveTo>
                  <a:pt x="876528" y="340029"/>
                </a:moveTo>
                <a:lnTo>
                  <a:pt x="827811" y="340029"/>
                </a:lnTo>
                <a:lnTo>
                  <a:pt x="827811" y="400977"/>
                </a:lnTo>
                <a:lnTo>
                  <a:pt x="827811" y="498475"/>
                </a:lnTo>
                <a:lnTo>
                  <a:pt x="827811" y="547230"/>
                </a:lnTo>
                <a:lnTo>
                  <a:pt x="827811" y="644728"/>
                </a:lnTo>
                <a:lnTo>
                  <a:pt x="730427" y="644728"/>
                </a:lnTo>
                <a:lnTo>
                  <a:pt x="730427" y="547230"/>
                </a:lnTo>
                <a:lnTo>
                  <a:pt x="827811" y="547230"/>
                </a:lnTo>
                <a:lnTo>
                  <a:pt x="827811" y="498475"/>
                </a:lnTo>
                <a:lnTo>
                  <a:pt x="730427" y="498475"/>
                </a:lnTo>
                <a:lnTo>
                  <a:pt x="730427" y="400977"/>
                </a:lnTo>
                <a:lnTo>
                  <a:pt x="827811" y="400977"/>
                </a:lnTo>
                <a:lnTo>
                  <a:pt x="827811" y="340029"/>
                </a:lnTo>
                <a:lnTo>
                  <a:pt x="681736" y="340029"/>
                </a:lnTo>
                <a:lnTo>
                  <a:pt x="681736" y="644728"/>
                </a:lnTo>
                <a:lnTo>
                  <a:pt x="584339" y="644728"/>
                </a:lnTo>
                <a:lnTo>
                  <a:pt x="584339" y="547230"/>
                </a:lnTo>
                <a:lnTo>
                  <a:pt x="681723" y="547230"/>
                </a:lnTo>
                <a:lnTo>
                  <a:pt x="681736" y="644728"/>
                </a:lnTo>
                <a:lnTo>
                  <a:pt x="681736" y="340029"/>
                </a:lnTo>
                <a:lnTo>
                  <a:pt x="681723" y="400977"/>
                </a:lnTo>
                <a:lnTo>
                  <a:pt x="681723" y="498475"/>
                </a:lnTo>
                <a:lnTo>
                  <a:pt x="584339" y="498475"/>
                </a:lnTo>
                <a:lnTo>
                  <a:pt x="584339" y="449719"/>
                </a:lnTo>
                <a:lnTo>
                  <a:pt x="584339" y="400977"/>
                </a:lnTo>
                <a:lnTo>
                  <a:pt x="681723" y="400977"/>
                </a:lnTo>
                <a:lnTo>
                  <a:pt x="681723" y="340029"/>
                </a:lnTo>
                <a:lnTo>
                  <a:pt x="584339" y="340029"/>
                </a:lnTo>
                <a:lnTo>
                  <a:pt x="584339" y="266903"/>
                </a:lnTo>
                <a:lnTo>
                  <a:pt x="523468" y="205968"/>
                </a:lnTo>
                <a:lnTo>
                  <a:pt x="523468" y="449719"/>
                </a:lnTo>
                <a:lnTo>
                  <a:pt x="523468" y="498475"/>
                </a:lnTo>
                <a:lnTo>
                  <a:pt x="353034" y="498475"/>
                </a:lnTo>
                <a:lnTo>
                  <a:pt x="353034" y="449719"/>
                </a:lnTo>
                <a:lnTo>
                  <a:pt x="523468" y="449719"/>
                </a:lnTo>
                <a:lnTo>
                  <a:pt x="523468" y="205968"/>
                </a:lnTo>
                <a:lnTo>
                  <a:pt x="474776" y="157226"/>
                </a:lnTo>
                <a:lnTo>
                  <a:pt x="474776" y="303466"/>
                </a:lnTo>
                <a:lnTo>
                  <a:pt x="471982" y="317931"/>
                </a:lnTo>
                <a:lnTo>
                  <a:pt x="464273" y="329526"/>
                </a:lnTo>
                <a:lnTo>
                  <a:pt x="452691" y="337235"/>
                </a:lnTo>
                <a:lnTo>
                  <a:pt x="438251" y="340029"/>
                </a:lnTo>
                <a:lnTo>
                  <a:pt x="423811" y="337235"/>
                </a:lnTo>
                <a:lnTo>
                  <a:pt x="412229" y="329526"/>
                </a:lnTo>
                <a:lnTo>
                  <a:pt x="404533" y="317931"/>
                </a:lnTo>
                <a:lnTo>
                  <a:pt x="401726" y="303466"/>
                </a:lnTo>
                <a:lnTo>
                  <a:pt x="404533" y="289013"/>
                </a:lnTo>
                <a:lnTo>
                  <a:pt x="412229" y="277418"/>
                </a:lnTo>
                <a:lnTo>
                  <a:pt x="423811" y="269709"/>
                </a:lnTo>
                <a:lnTo>
                  <a:pt x="438251" y="266903"/>
                </a:lnTo>
                <a:lnTo>
                  <a:pt x="452691" y="269709"/>
                </a:lnTo>
                <a:lnTo>
                  <a:pt x="464273" y="277418"/>
                </a:lnTo>
                <a:lnTo>
                  <a:pt x="471982" y="289013"/>
                </a:lnTo>
                <a:lnTo>
                  <a:pt x="474776" y="303466"/>
                </a:lnTo>
                <a:lnTo>
                  <a:pt x="474776" y="157226"/>
                </a:lnTo>
                <a:lnTo>
                  <a:pt x="438251" y="120650"/>
                </a:lnTo>
                <a:lnTo>
                  <a:pt x="292163" y="266903"/>
                </a:lnTo>
                <a:lnTo>
                  <a:pt x="292163" y="340029"/>
                </a:lnTo>
                <a:lnTo>
                  <a:pt x="292163" y="400977"/>
                </a:lnTo>
                <a:lnTo>
                  <a:pt x="292163" y="498475"/>
                </a:lnTo>
                <a:lnTo>
                  <a:pt x="292163" y="547230"/>
                </a:lnTo>
                <a:lnTo>
                  <a:pt x="292163" y="644728"/>
                </a:lnTo>
                <a:lnTo>
                  <a:pt x="194779" y="644728"/>
                </a:lnTo>
                <a:lnTo>
                  <a:pt x="194779" y="547230"/>
                </a:lnTo>
                <a:lnTo>
                  <a:pt x="292163" y="547230"/>
                </a:lnTo>
                <a:lnTo>
                  <a:pt x="292163" y="498475"/>
                </a:lnTo>
                <a:lnTo>
                  <a:pt x="194779" y="498475"/>
                </a:lnTo>
                <a:lnTo>
                  <a:pt x="194779" y="400977"/>
                </a:lnTo>
                <a:lnTo>
                  <a:pt x="292163" y="400977"/>
                </a:lnTo>
                <a:lnTo>
                  <a:pt x="292163" y="340029"/>
                </a:lnTo>
                <a:lnTo>
                  <a:pt x="146088" y="340029"/>
                </a:lnTo>
                <a:lnTo>
                  <a:pt x="146088" y="498475"/>
                </a:lnTo>
                <a:lnTo>
                  <a:pt x="146088" y="547230"/>
                </a:lnTo>
                <a:lnTo>
                  <a:pt x="146088" y="644728"/>
                </a:lnTo>
                <a:lnTo>
                  <a:pt x="48691" y="644728"/>
                </a:lnTo>
                <a:lnTo>
                  <a:pt x="48691" y="547230"/>
                </a:lnTo>
                <a:lnTo>
                  <a:pt x="146088" y="547230"/>
                </a:lnTo>
                <a:lnTo>
                  <a:pt x="146088" y="498475"/>
                </a:lnTo>
                <a:lnTo>
                  <a:pt x="48691" y="498475"/>
                </a:lnTo>
                <a:lnTo>
                  <a:pt x="48691" y="400977"/>
                </a:lnTo>
                <a:lnTo>
                  <a:pt x="146075" y="400977"/>
                </a:lnTo>
                <a:lnTo>
                  <a:pt x="146088" y="498475"/>
                </a:lnTo>
                <a:lnTo>
                  <a:pt x="146088" y="340029"/>
                </a:lnTo>
                <a:lnTo>
                  <a:pt x="0" y="340029"/>
                </a:lnTo>
                <a:lnTo>
                  <a:pt x="0" y="754418"/>
                </a:lnTo>
                <a:lnTo>
                  <a:pt x="353034" y="754418"/>
                </a:lnTo>
                <a:lnTo>
                  <a:pt x="353034" y="644728"/>
                </a:lnTo>
                <a:lnTo>
                  <a:pt x="353034" y="620356"/>
                </a:lnTo>
                <a:lnTo>
                  <a:pt x="357797" y="594537"/>
                </a:lnTo>
                <a:lnTo>
                  <a:pt x="372821" y="570992"/>
                </a:lnTo>
                <a:lnTo>
                  <a:pt x="399262" y="553859"/>
                </a:lnTo>
                <a:lnTo>
                  <a:pt x="438251" y="547230"/>
                </a:lnTo>
                <a:lnTo>
                  <a:pt x="477253" y="553859"/>
                </a:lnTo>
                <a:lnTo>
                  <a:pt x="503682" y="570992"/>
                </a:lnTo>
                <a:lnTo>
                  <a:pt x="518718" y="594537"/>
                </a:lnTo>
                <a:lnTo>
                  <a:pt x="523468" y="620356"/>
                </a:lnTo>
                <a:lnTo>
                  <a:pt x="523468" y="754418"/>
                </a:lnTo>
                <a:lnTo>
                  <a:pt x="876528" y="754418"/>
                </a:lnTo>
                <a:lnTo>
                  <a:pt x="876528" y="644728"/>
                </a:lnTo>
                <a:lnTo>
                  <a:pt x="876528" y="547230"/>
                </a:lnTo>
                <a:lnTo>
                  <a:pt x="876528" y="498475"/>
                </a:lnTo>
                <a:lnTo>
                  <a:pt x="876528" y="400977"/>
                </a:lnTo>
                <a:lnTo>
                  <a:pt x="876528" y="340029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379743" y="4419173"/>
            <a:ext cx="908050" cy="824865"/>
            <a:chOff x="2417247" y="4197536"/>
            <a:chExt cx="908050" cy="8248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04532" y="4771657"/>
              <a:ext cx="192595" cy="2078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8527" y="4771657"/>
              <a:ext cx="192595" cy="2078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2522" y="4771657"/>
              <a:ext cx="192613" cy="20781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8414" y="4306968"/>
              <a:ext cx="127112" cy="12725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17241" y="4197540"/>
              <a:ext cx="812165" cy="824865"/>
            </a:xfrm>
            <a:custGeom>
              <a:avLst/>
              <a:gdLst/>
              <a:ahLst/>
              <a:cxnLst/>
              <a:rect l="l" t="t" r="r" b="b"/>
              <a:pathLst>
                <a:path w="812164" h="824864">
                  <a:moveTo>
                    <a:pt x="554189" y="159969"/>
                  </a:moveTo>
                  <a:lnTo>
                    <a:pt x="553034" y="153885"/>
                  </a:lnTo>
                  <a:lnTo>
                    <a:pt x="549529" y="148539"/>
                  </a:lnTo>
                  <a:lnTo>
                    <a:pt x="544220" y="145046"/>
                  </a:lnTo>
                  <a:lnTo>
                    <a:pt x="538200" y="143878"/>
                  </a:lnTo>
                  <a:lnTo>
                    <a:pt x="532168" y="145046"/>
                  </a:lnTo>
                  <a:lnTo>
                    <a:pt x="526846" y="148539"/>
                  </a:lnTo>
                  <a:lnTo>
                    <a:pt x="388607" y="286931"/>
                  </a:lnTo>
                  <a:lnTo>
                    <a:pt x="380238" y="285724"/>
                  </a:lnTo>
                  <a:lnTo>
                    <a:pt x="371983" y="286715"/>
                  </a:lnTo>
                  <a:lnTo>
                    <a:pt x="364248" y="289801"/>
                  </a:lnTo>
                  <a:lnTo>
                    <a:pt x="357479" y="294855"/>
                  </a:lnTo>
                  <a:lnTo>
                    <a:pt x="315315" y="362458"/>
                  </a:lnTo>
                  <a:lnTo>
                    <a:pt x="301752" y="304774"/>
                  </a:lnTo>
                  <a:lnTo>
                    <a:pt x="262166" y="272999"/>
                  </a:lnTo>
                  <a:lnTo>
                    <a:pt x="187909" y="253238"/>
                  </a:lnTo>
                  <a:lnTo>
                    <a:pt x="161442" y="253199"/>
                  </a:lnTo>
                  <a:lnTo>
                    <a:pt x="135178" y="257175"/>
                  </a:lnTo>
                  <a:lnTo>
                    <a:pt x="86995" y="274154"/>
                  </a:lnTo>
                  <a:lnTo>
                    <a:pt x="50939" y="300291"/>
                  </a:lnTo>
                  <a:lnTo>
                    <a:pt x="0" y="510070"/>
                  </a:lnTo>
                  <a:lnTo>
                    <a:pt x="2527" y="522566"/>
                  </a:lnTo>
                  <a:lnTo>
                    <a:pt x="9398" y="532790"/>
                  </a:lnTo>
                  <a:lnTo>
                    <a:pt x="19608" y="539673"/>
                  </a:lnTo>
                  <a:lnTo>
                    <a:pt x="32092" y="542201"/>
                  </a:lnTo>
                  <a:lnTo>
                    <a:pt x="42291" y="540258"/>
                  </a:lnTo>
                  <a:lnTo>
                    <a:pt x="51130" y="535330"/>
                  </a:lnTo>
                  <a:lnTo>
                    <a:pt x="58000" y="527875"/>
                  </a:lnTo>
                  <a:lnTo>
                    <a:pt x="62268" y="518414"/>
                  </a:lnTo>
                  <a:lnTo>
                    <a:pt x="95656" y="380123"/>
                  </a:lnTo>
                  <a:lnTo>
                    <a:pt x="95656" y="824788"/>
                  </a:lnTo>
                  <a:lnTo>
                    <a:pt x="158889" y="824788"/>
                  </a:lnTo>
                  <a:lnTo>
                    <a:pt x="158889" y="538670"/>
                  </a:lnTo>
                  <a:lnTo>
                    <a:pt x="190982" y="538670"/>
                  </a:lnTo>
                  <a:lnTo>
                    <a:pt x="190982" y="824788"/>
                  </a:lnTo>
                  <a:lnTo>
                    <a:pt x="254114" y="824788"/>
                  </a:lnTo>
                  <a:lnTo>
                    <a:pt x="254114" y="378091"/>
                  </a:lnTo>
                  <a:lnTo>
                    <a:pt x="266700" y="431914"/>
                  </a:lnTo>
                  <a:lnTo>
                    <a:pt x="303504" y="450392"/>
                  </a:lnTo>
                  <a:lnTo>
                    <a:pt x="322491" y="451548"/>
                  </a:lnTo>
                  <a:lnTo>
                    <a:pt x="329539" y="449478"/>
                  </a:lnTo>
                  <a:lnTo>
                    <a:pt x="335737" y="445528"/>
                  </a:lnTo>
                  <a:lnTo>
                    <a:pt x="340677" y="439902"/>
                  </a:lnTo>
                  <a:lnTo>
                    <a:pt x="410121" y="326186"/>
                  </a:lnTo>
                  <a:lnTo>
                    <a:pt x="411683" y="318287"/>
                  </a:lnTo>
                  <a:lnTo>
                    <a:pt x="410337" y="310603"/>
                  </a:lnTo>
                  <a:lnTo>
                    <a:pt x="549427" y="171348"/>
                  </a:lnTo>
                  <a:lnTo>
                    <a:pt x="552983" y="166027"/>
                  </a:lnTo>
                  <a:lnTo>
                    <a:pt x="554189" y="159969"/>
                  </a:lnTo>
                  <a:close/>
                </a:path>
                <a:path w="812164" h="824864">
                  <a:moveTo>
                    <a:pt x="811568" y="42811"/>
                  </a:moveTo>
                  <a:lnTo>
                    <a:pt x="808202" y="26123"/>
                  </a:lnTo>
                  <a:lnTo>
                    <a:pt x="799033" y="12522"/>
                  </a:lnTo>
                  <a:lnTo>
                    <a:pt x="785431" y="3352"/>
                  </a:lnTo>
                  <a:lnTo>
                    <a:pt x="768769" y="0"/>
                  </a:lnTo>
                  <a:lnTo>
                    <a:pt x="244487" y="0"/>
                  </a:lnTo>
                  <a:lnTo>
                    <a:pt x="227825" y="3352"/>
                  </a:lnTo>
                  <a:lnTo>
                    <a:pt x="214223" y="12522"/>
                  </a:lnTo>
                  <a:lnTo>
                    <a:pt x="205054" y="26123"/>
                  </a:lnTo>
                  <a:lnTo>
                    <a:pt x="201688" y="42811"/>
                  </a:lnTo>
                  <a:lnTo>
                    <a:pt x="201688" y="81368"/>
                  </a:lnTo>
                  <a:lnTo>
                    <a:pt x="213639" y="85534"/>
                  </a:lnTo>
                  <a:lnTo>
                    <a:pt x="224866" y="91262"/>
                  </a:lnTo>
                  <a:lnTo>
                    <a:pt x="235191" y="98475"/>
                  </a:lnTo>
                  <a:lnTo>
                    <a:pt x="244487" y="107073"/>
                  </a:lnTo>
                  <a:lnTo>
                    <a:pt x="244487" y="42811"/>
                  </a:lnTo>
                  <a:lnTo>
                    <a:pt x="768769" y="42811"/>
                  </a:lnTo>
                  <a:lnTo>
                    <a:pt x="768769" y="396303"/>
                  </a:lnTo>
                  <a:lnTo>
                    <a:pt x="403593" y="396303"/>
                  </a:lnTo>
                  <a:lnTo>
                    <a:pt x="377482" y="439153"/>
                  </a:lnTo>
                  <a:lnTo>
                    <a:pt x="768769" y="439153"/>
                  </a:lnTo>
                  <a:lnTo>
                    <a:pt x="785431" y="435787"/>
                  </a:lnTo>
                  <a:lnTo>
                    <a:pt x="799033" y="426605"/>
                  </a:lnTo>
                  <a:lnTo>
                    <a:pt x="808202" y="412978"/>
                  </a:lnTo>
                  <a:lnTo>
                    <a:pt x="811568" y="396303"/>
                  </a:lnTo>
                  <a:lnTo>
                    <a:pt x="811568" y="42811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9471088" y="4580559"/>
            <a:ext cx="649605" cy="659765"/>
          </a:xfrm>
          <a:custGeom>
            <a:avLst/>
            <a:gdLst/>
            <a:ahLst/>
            <a:cxnLst/>
            <a:rect l="l" t="t" r="r" b="b"/>
            <a:pathLst>
              <a:path w="649604" h="659764">
                <a:moveTo>
                  <a:pt x="254152" y="358216"/>
                </a:moveTo>
                <a:lnTo>
                  <a:pt x="112953" y="358216"/>
                </a:lnTo>
                <a:lnTo>
                  <a:pt x="112953" y="546696"/>
                </a:lnTo>
                <a:lnTo>
                  <a:pt x="254152" y="546696"/>
                </a:lnTo>
                <a:lnTo>
                  <a:pt x="254152" y="358216"/>
                </a:lnTo>
                <a:close/>
              </a:path>
              <a:path w="649604" h="659764">
                <a:moveTo>
                  <a:pt x="414172" y="114"/>
                </a:moveTo>
                <a:lnTo>
                  <a:pt x="284835" y="114"/>
                </a:lnTo>
                <a:lnTo>
                  <a:pt x="336232" y="51562"/>
                </a:lnTo>
                <a:lnTo>
                  <a:pt x="109093" y="278968"/>
                </a:lnTo>
                <a:lnTo>
                  <a:pt x="135636" y="305536"/>
                </a:lnTo>
                <a:lnTo>
                  <a:pt x="362775" y="78232"/>
                </a:lnTo>
                <a:lnTo>
                  <a:pt x="414172" y="129590"/>
                </a:lnTo>
                <a:lnTo>
                  <a:pt x="414172" y="114"/>
                </a:lnTo>
                <a:close/>
              </a:path>
              <a:path w="649604" h="659764">
                <a:moveTo>
                  <a:pt x="451815" y="188582"/>
                </a:moveTo>
                <a:lnTo>
                  <a:pt x="310629" y="188582"/>
                </a:lnTo>
                <a:lnTo>
                  <a:pt x="310629" y="546696"/>
                </a:lnTo>
                <a:lnTo>
                  <a:pt x="451815" y="546696"/>
                </a:lnTo>
                <a:lnTo>
                  <a:pt x="451815" y="188582"/>
                </a:lnTo>
                <a:close/>
              </a:path>
              <a:path w="649604" h="659764">
                <a:moveTo>
                  <a:pt x="649490" y="114"/>
                </a:moveTo>
                <a:lnTo>
                  <a:pt x="508292" y="114"/>
                </a:lnTo>
                <a:lnTo>
                  <a:pt x="508292" y="546696"/>
                </a:lnTo>
                <a:lnTo>
                  <a:pt x="649490" y="546696"/>
                </a:lnTo>
                <a:lnTo>
                  <a:pt x="649490" y="114"/>
                </a:lnTo>
                <a:close/>
              </a:path>
              <a:path w="649604" h="659764">
                <a:moveTo>
                  <a:pt x="649503" y="603592"/>
                </a:moveTo>
                <a:lnTo>
                  <a:pt x="56476" y="603592"/>
                </a:lnTo>
                <a:lnTo>
                  <a:pt x="56476" y="0"/>
                </a:lnTo>
                <a:lnTo>
                  <a:pt x="0" y="0"/>
                </a:lnTo>
                <a:lnTo>
                  <a:pt x="0" y="603592"/>
                </a:lnTo>
                <a:lnTo>
                  <a:pt x="0" y="659511"/>
                </a:lnTo>
                <a:lnTo>
                  <a:pt x="649503" y="659511"/>
                </a:lnTo>
                <a:lnTo>
                  <a:pt x="649503" y="603592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259078" y="3552443"/>
            <a:ext cx="10866121" cy="711589"/>
            <a:chOff x="259079" y="3552444"/>
            <a:chExt cx="10781030" cy="44958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09815" y="3552444"/>
              <a:ext cx="4130039" cy="44957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9079" y="3552444"/>
              <a:ext cx="4131564" cy="4495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05783" y="3552444"/>
              <a:ext cx="4131564" cy="44957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361694" y="407034"/>
            <a:ext cx="6430010" cy="641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spc="-15" dirty="0" smtClean="0">
                <a:solidFill>
                  <a:srgbClr val="79151D"/>
                </a:solidFill>
                <a:latin typeface="Arial"/>
                <a:cs typeface="Arial"/>
              </a:rPr>
              <a:t>РЕЗУЛЬТАТЫ В ЧИСЛАХ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spc="-15" dirty="0" smtClean="0">
                <a:solidFill>
                  <a:srgbClr val="79151D"/>
                </a:solidFill>
                <a:latin typeface="Arial"/>
                <a:cs typeface="Arial"/>
              </a:rPr>
              <a:t>(ЕЖЕГОДНО)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1236675" y="1914270"/>
            <a:ext cx="9300210" cy="24230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3205"/>
              </a:lnSpc>
              <a:spcBef>
                <a:spcPts val="95"/>
              </a:spcBef>
              <a:tabLst>
                <a:tab pos="4031615" algn="l"/>
                <a:tab pos="7662545" algn="l"/>
              </a:tabLst>
            </a:pPr>
            <a:r>
              <a:rPr lang="ru-RU" sz="11500" b="1" spc="-5" dirty="0" smtClean="0">
                <a:solidFill>
                  <a:srgbClr val="B89A56"/>
                </a:solidFill>
                <a:latin typeface="Arial"/>
                <a:cs typeface="Arial"/>
              </a:rPr>
              <a:t>  14</a:t>
            </a:r>
            <a:r>
              <a:rPr sz="11500" b="1" spc="-5" dirty="0">
                <a:solidFill>
                  <a:srgbClr val="B89A56"/>
                </a:solidFill>
                <a:latin typeface="Arial"/>
                <a:cs typeface="Arial"/>
              </a:rPr>
              <a:t>	</a:t>
            </a:r>
            <a:r>
              <a:rPr lang="ru-RU" sz="11500" b="1" spc="-5" dirty="0" smtClean="0">
                <a:solidFill>
                  <a:srgbClr val="B89A56"/>
                </a:solidFill>
                <a:latin typeface="Arial"/>
                <a:cs typeface="Arial"/>
              </a:rPr>
              <a:t>135</a:t>
            </a:r>
            <a:r>
              <a:rPr sz="11500" b="1" spc="-5" dirty="0">
                <a:solidFill>
                  <a:srgbClr val="B89A56"/>
                </a:solidFill>
                <a:latin typeface="Arial"/>
                <a:cs typeface="Arial"/>
              </a:rPr>
              <a:t>	</a:t>
            </a:r>
            <a:r>
              <a:rPr lang="ru-RU" sz="11500" b="1" spc="-5" dirty="0" smtClean="0">
                <a:solidFill>
                  <a:srgbClr val="B89A56"/>
                </a:solidFill>
                <a:latin typeface="Arial"/>
                <a:cs typeface="Arial"/>
              </a:rPr>
              <a:t> 7</a:t>
            </a:r>
            <a:endParaRPr sz="11500" dirty="0" smtClean="0">
              <a:latin typeface="Arial"/>
              <a:cs typeface="Arial"/>
            </a:endParaRPr>
          </a:p>
          <a:p>
            <a:pPr marL="407034">
              <a:lnSpc>
                <a:spcPts val="2765"/>
              </a:lnSpc>
              <a:tabLst>
                <a:tab pos="5121910" algn="l"/>
              </a:tabLst>
            </a:pPr>
            <a:r>
              <a:rPr lang="ru-RU" sz="2400" b="1" spc="-5" dirty="0" smtClean="0">
                <a:solidFill>
                  <a:srgbClr val="FFFFFF"/>
                </a:solidFill>
                <a:latin typeface="Arial"/>
                <a:cs typeface="Arial"/>
              </a:rPr>
              <a:t>презентационных                 слушателей</a:t>
            </a:r>
          </a:p>
          <a:p>
            <a:pPr marL="407034">
              <a:lnSpc>
                <a:spcPts val="2765"/>
              </a:lnSpc>
              <a:tabLst>
                <a:tab pos="5121910" algn="l"/>
              </a:tabLst>
            </a:pPr>
            <a:r>
              <a:rPr lang="ru-RU" sz="2400" b="1" spc="-5" dirty="0" smtClean="0">
                <a:solidFill>
                  <a:srgbClr val="FFFFFF"/>
                </a:solidFill>
                <a:latin typeface="Arial"/>
                <a:cs typeface="Arial"/>
              </a:rPr>
              <a:t>        практик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90406" y="3552443"/>
            <a:ext cx="167195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реги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нов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3149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40926" y="363473"/>
            <a:ext cx="1359535" cy="44259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just">
              <a:lnSpc>
                <a:spcPts val="1010"/>
              </a:lnSpc>
              <a:spcBef>
                <a:spcPts val="345"/>
              </a:spcBef>
            </a:pP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МАРАФОН</a:t>
            </a:r>
            <a:r>
              <a:rPr sz="10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ЛУЧШИХ </a:t>
            </a:r>
            <a:r>
              <a:rPr sz="1050" b="1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НАСТАВНИЧЕСКИХ </a:t>
            </a:r>
            <a:r>
              <a:rPr sz="1050" b="1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ПРАКТИК</a:t>
            </a:r>
            <a:r>
              <a:rPr sz="10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РОССИИ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86100" y="1981199"/>
            <a:ext cx="62484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3600" dirty="0" smtClean="0"/>
              <a:t>СПАСИБО ЗА ВНИМАНИЕ!</a:t>
            </a:r>
            <a:endParaRPr sz="2400" dirty="0"/>
          </a:p>
        </p:txBody>
      </p:sp>
      <p:sp>
        <p:nvSpPr>
          <p:cNvPr id="9" name="object 3"/>
          <p:cNvSpPr txBox="1"/>
          <p:nvPr/>
        </p:nvSpPr>
        <p:spPr>
          <a:xfrm>
            <a:off x="2933700" y="3048000"/>
            <a:ext cx="6400800" cy="2549416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lang="ru-RU" sz="2400" spc="-15" dirty="0" smtClean="0">
                <a:solidFill>
                  <a:srgbClr val="79151D"/>
                </a:solidFill>
                <a:latin typeface="Arial"/>
                <a:cs typeface="Arial"/>
              </a:rPr>
              <a:t>Баталова Евгения Анатольевна, директор, МАОУ Гуманитарный лицей,</a:t>
            </a:r>
            <a:r>
              <a:rPr lang="en-US" sz="2400" spc="-15" dirty="0" smtClean="0">
                <a:solidFill>
                  <a:srgbClr val="79151D"/>
                </a:solidFill>
                <a:latin typeface="Arial"/>
                <a:cs typeface="Arial"/>
              </a:rPr>
              <a:t> </a:t>
            </a:r>
            <a:r>
              <a:rPr lang="ru-RU" sz="2400" spc="-15" dirty="0" err="1" smtClean="0">
                <a:solidFill>
                  <a:srgbClr val="79151D"/>
                </a:solidFill>
                <a:latin typeface="Arial"/>
                <a:cs typeface="Arial"/>
              </a:rPr>
              <a:t>г.Томск</a:t>
            </a:r>
            <a:r>
              <a:rPr lang="ru-RU" sz="2400" spc="-15" dirty="0" smtClean="0">
                <a:solidFill>
                  <a:srgbClr val="79151D"/>
                </a:solidFill>
                <a:latin typeface="Arial"/>
                <a:cs typeface="Arial"/>
              </a:rPr>
              <a:t>, </a:t>
            </a:r>
            <a:r>
              <a:rPr lang="en-US" sz="2400" spc="-15" dirty="0" smtClean="0">
                <a:solidFill>
                  <a:srgbClr val="79151D"/>
                </a:solidFill>
                <a:latin typeface="Arial"/>
                <a:cs typeface="Arial"/>
              </a:rPr>
              <a:t> batalova_evgenia@mail.ru</a:t>
            </a:r>
            <a:r>
              <a:rPr lang="ru-RU" sz="2400" spc="-15" dirty="0" smtClean="0">
                <a:solidFill>
                  <a:srgbClr val="79151D"/>
                </a:solidFill>
                <a:latin typeface="Arial"/>
                <a:cs typeface="Arial"/>
              </a:rPr>
              <a:t> </a:t>
            </a:r>
            <a:endParaRPr lang="en-US" sz="2400" spc="-15" dirty="0" smtClean="0">
              <a:solidFill>
                <a:srgbClr val="79151D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lang="ru-RU" sz="2400" spc="-15" dirty="0" smtClean="0">
                <a:solidFill>
                  <a:srgbClr val="79151D"/>
                </a:solidFill>
                <a:latin typeface="Arial"/>
                <a:cs typeface="Arial"/>
              </a:rPr>
              <a:t>Тырышкина Ксения Викторовна, заместитель директора, МАОУ Гуманитарный лицей, г. Томск, </a:t>
            </a:r>
            <a:r>
              <a:rPr lang="en-US" sz="2400" spc="-15" dirty="0" smtClean="0">
                <a:solidFill>
                  <a:srgbClr val="79151D"/>
                </a:solidFill>
                <a:latin typeface="Arial"/>
                <a:cs typeface="Arial"/>
              </a:rPr>
              <a:t>TyryshkinaKV@tgl.tom.ru</a:t>
            </a:r>
            <a:endParaRPr lang="ru-RU" sz="2400" spc="-10" dirty="0" smtClean="0">
              <a:solidFill>
                <a:srgbClr val="79151D"/>
              </a:solidFill>
              <a:latin typeface="Arial"/>
              <a:cs typeface="Arial"/>
            </a:endParaRPr>
          </a:p>
        </p:txBody>
      </p:sp>
      <p:sp>
        <p:nvSpPr>
          <p:cNvPr id="10" name="object 4"/>
          <p:cNvSpPr txBox="1">
            <a:spLocks/>
          </p:cNvSpPr>
          <p:nvPr/>
        </p:nvSpPr>
        <p:spPr>
          <a:xfrm>
            <a:off x="1465579" y="424149"/>
            <a:ext cx="777240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200" b="1" i="0">
                <a:solidFill>
                  <a:srgbClr val="79151D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sz="2000" kern="0" dirty="0" smtClean="0"/>
              <a:t>КОНТАКТЫ</a:t>
            </a:r>
            <a:endParaRPr lang="ru-RU" sz="1400" kern="0" dirty="0"/>
          </a:p>
        </p:txBody>
      </p:sp>
      <p:pic>
        <p:nvPicPr>
          <p:cNvPr id="1026" name="Picture 2" descr="https://sun9-59.userapi.com/impg/NXQCavrFDy-OYLiGlEVoz6jI7YaIlcBwtCfc5w/swGpl4H7TNE.jpg?size=1620x2160&amp;quality=96&amp;sign=69aa970a24cff809aca2727c74d87fc6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5" t="9766" r="11865" b="3731"/>
          <a:stretch/>
        </p:blipFill>
        <p:spPr bwMode="auto">
          <a:xfrm>
            <a:off x="381000" y="1981200"/>
            <a:ext cx="2362200" cy="385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56.userapi.com/impg/chOWZy_E0W-l_Xpg4umUcX49MmaJF7x98h81bA/ooHrZ-R350A.jpg?size=1620x2160&amp;quality=96&amp;sign=98c1c69097cd59170d465e47ac0d0735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5" r="4182" b="6435"/>
          <a:stretch/>
        </p:blipFill>
        <p:spPr bwMode="auto">
          <a:xfrm>
            <a:off x="9582150" y="1981199"/>
            <a:ext cx="2104318" cy="399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90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1CE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684" y="134112"/>
            <a:ext cx="11910060" cy="6590030"/>
          </a:xfrm>
          <a:custGeom>
            <a:avLst/>
            <a:gdLst/>
            <a:ahLst/>
            <a:cxnLst/>
            <a:rect l="l" t="t" r="r" b="b"/>
            <a:pathLst>
              <a:path w="11910060" h="6590030">
                <a:moveTo>
                  <a:pt x="11910060" y="0"/>
                </a:moveTo>
                <a:lnTo>
                  <a:pt x="0" y="0"/>
                </a:lnTo>
                <a:lnTo>
                  <a:pt x="0" y="6589776"/>
                </a:lnTo>
                <a:lnTo>
                  <a:pt x="11910060" y="6589776"/>
                </a:lnTo>
                <a:lnTo>
                  <a:pt x="119100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51692" y="243840"/>
            <a:ext cx="623316" cy="6964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636" y="134112"/>
            <a:ext cx="6954012" cy="65913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423953" y="2819400"/>
            <a:ext cx="5215128" cy="3488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 algn="just">
              <a:lnSpc>
                <a:spcPct val="100000"/>
              </a:lnSpc>
              <a:spcBef>
                <a:spcPts val="100"/>
              </a:spcBef>
              <a:buFontTx/>
              <a:buChar char="-"/>
              <a:tabLst>
                <a:tab pos="299085" algn="l"/>
                <a:tab pos="299720" algn="l"/>
              </a:tabLst>
            </a:pPr>
            <a:r>
              <a:rPr lang="ru-RU" sz="2000" b="1" spc="-5" dirty="0" smtClean="0">
                <a:solidFill>
                  <a:srgbClr val="79151D"/>
                </a:solidFill>
                <a:latin typeface="Arial"/>
                <a:cs typeface="Arial"/>
              </a:rPr>
              <a:t>Административно-управленческое наставничество в лицее</a:t>
            </a:r>
          </a:p>
          <a:p>
            <a:pPr marL="354965" indent="-342900" algn="just">
              <a:lnSpc>
                <a:spcPct val="100000"/>
              </a:lnSpc>
              <a:spcBef>
                <a:spcPts val="100"/>
              </a:spcBef>
              <a:buFontTx/>
              <a:buChar char="-"/>
              <a:tabLst>
                <a:tab pos="299085" algn="l"/>
                <a:tab pos="299720" algn="l"/>
              </a:tabLst>
            </a:pPr>
            <a:r>
              <a:rPr lang="ru-RU" sz="2000" b="1" spc="-5" dirty="0" smtClean="0">
                <a:solidFill>
                  <a:srgbClr val="79151D"/>
                </a:solidFill>
                <a:latin typeface="Arial"/>
                <a:cs typeface="Arial"/>
              </a:rPr>
              <a:t>«Кратко о главном»</a:t>
            </a:r>
          </a:p>
          <a:p>
            <a:pPr marL="354965" indent="-342900" algn="just">
              <a:lnSpc>
                <a:spcPct val="100000"/>
              </a:lnSpc>
              <a:spcBef>
                <a:spcPts val="100"/>
              </a:spcBef>
              <a:buFontTx/>
              <a:buChar char="-"/>
              <a:tabLst>
                <a:tab pos="299085" algn="l"/>
                <a:tab pos="299720" algn="l"/>
              </a:tabLst>
            </a:pPr>
            <a:r>
              <a:rPr lang="ru-RU" sz="2000" b="1" spc="-5" dirty="0" smtClean="0">
                <a:solidFill>
                  <a:srgbClr val="79151D"/>
                </a:solidFill>
                <a:latin typeface="Arial"/>
                <a:cs typeface="Arial"/>
              </a:rPr>
              <a:t>«Профессиональное развитие для меня …»</a:t>
            </a:r>
          </a:p>
          <a:p>
            <a:pPr marL="354965" indent="-342900" algn="just">
              <a:lnSpc>
                <a:spcPct val="100000"/>
              </a:lnSpc>
              <a:spcBef>
                <a:spcPts val="100"/>
              </a:spcBef>
              <a:buFontTx/>
              <a:buChar char="-"/>
              <a:tabLst>
                <a:tab pos="299085" algn="l"/>
                <a:tab pos="299720" algn="l"/>
              </a:tabLst>
            </a:pPr>
            <a:r>
              <a:rPr lang="ru-RU" sz="2000" b="1" spc="-5" dirty="0" smtClean="0">
                <a:solidFill>
                  <a:srgbClr val="79151D"/>
                </a:solidFill>
                <a:latin typeface="Arial"/>
                <a:cs typeface="Arial"/>
              </a:rPr>
              <a:t>Индивидуальная траектория                        профессионального развития</a:t>
            </a:r>
          </a:p>
          <a:p>
            <a:pPr marL="354965" indent="-342900" algn="just">
              <a:lnSpc>
                <a:spcPct val="100000"/>
              </a:lnSpc>
              <a:spcBef>
                <a:spcPts val="100"/>
              </a:spcBef>
              <a:buFontTx/>
              <a:buChar char="-"/>
              <a:tabLst>
                <a:tab pos="299085" algn="l"/>
                <a:tab pos="299720" algn="l"/>
              </a:tabLst>
            </a:pPr>
            <a:r>
              <a:rPr lang="ru-RU" sz="2000" b="1" spc="-5" dirty="0" smtClean="0">
                <a:solidFill>
                  <a:srgbClr val="79151D"/>
                </a:solidFill>
                <a:latin typeface="Arial"/>
                <a:cs typeface="Arial"/>
              </a:rPr>
              <a:t>Карта-схема по проектированию ИОМ</a:t>
            </a:r>
          </a:p>
          <a:p>
            <a:pPr marL="354965" indent="-342900" algn="just">
              <a:lnSpc>
                <a:spcPct val="100000"/>
              </a:lnSpc>
              <a:spcBef>
                <a:spcPts val="100"/>
              </a:spcBef>
              <a:buFontTx/>
              <a:buChar char="-"/>
              <a:tabLst>
                <a:tab pos="299085" algn="l"/>
                <a:tab pos="299720" algn="l"/>
              </a:tabLst>
            </a:pPr>
            <a:r>
              <a:rPr lang="ru-RU" sz="2000" b="1" spc="-5" dirty="0" smtClean="0">
                <a:solidFill>
                  <a:srgbClr val="79151D"/>
                </a:solidFill>
                <a:latin typeface="Arial"/>
                <a:cs typeface="Arial"/>
              </a:rPr>
              <a:t>При картировании важно…</a:t>
            </a:r>
          </a:p>
          <a:p>
            <a:pPr marL="354965" indent="-342900" algn="just">
              <a:lnSpc>
                <a:spcPct val="100000"/>
              </a:lnSpc>
              <a:spcBef>
                <a:spcPts val="100"/>
              </a:spcBef>
              <a:buFontTx/>
              <a:buChar char="-"/>
              <a:tabLst>
                <a:tab pos="299085" algn="l"/>
                <a:tab pos="299720" algn="l"/>
              </a:tabLst>
            </a:pPr>
            <a:r>
              <a:rPr lang="ru-RU" sz="2000" b="1" spc="-5" dirty="0" smtClean="0">
                <a:solidFill>
                  <a:srgbClr val="79151D"/>
                </a:solidFill>
                <a:latin typeface="Arial"/>
                <a:cs typeface="Arial"/>
              </a:rPr>
              <a:t>Критерии эффективности системы</a:t>
            </a:r>
          </a:p>
          <a:p>
            <a:pPr marL="354965" indent="-342900" algn="just">
              <a:lnSpc>
                <a:spcPct val="100000"/>
              </a:lnSpc>
              <a:spcBef>
                <a:spcPts val="100"/>
              </a:spcBef>
              <a:buFontTx/>
              <a:buChar char="-"/>
              <a:tabLst>
                <a:tab pos="299085" algn="l"/>
                <a:tab pos="299720" algn="l"/>
              </a:tabLst>
            </a:pPr>
            <a:endParaRPr lang="ru-RU" sz="2000" b="1" spc="-5" dirty="0" smtClean="0">
              <a:solidFill>
                <a:srgbClr val="79151D"/>
              </a:solidFill>
              <a:latin typeface="Arial"/>
              <a:cs typeface="Arial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77314" y="357847"/>
            <a:ext cx="8382000" cy="1447800"/>
          </a:xfrm>
        </p:spPr>
        <p:txBody>
          <a:bodyPr/>
          <a:lstStyle/>
          <a:p>
            <a:pPr algn="ctr"/>
            <a:r>
              <a:rPr lang="ru-RU" sz="2800" dirty="0"/>
              <a:t>Наставничество — это инвестиция </a:t>
            </a:r>
            <a:br>
              <a:rPr lang="ru-RU" sz="2800" dirty="0"/>
            </a:br>
            <a:r>
              <a:rPr lang="ru-RU" sz="2800" dirty="0"/>
              <a:t>в долгосрочное развитие организации, в </a:t>
            </a:r>
            <a:r>
              <a:rPr lang="ru-RU" sz="2800" dirty="0" smtClean="0"/>
              <a:t>ее «здоровье».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Заголовок 7"/>
          <p:cNvSpPr txBox="1">
            <a:spLocks/>
          </p:cNvSpPr>
          <p:nvPr/>
        </p:nvSpPr>
        <p:spPr>
          <a:xfrm>
            <a:off x="7391400" y="1680579"/>
            <a:ext cx="30480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79151D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kern="0" dirty="0"/>
              <a:t>Дэвид </a:t>
            </a:r>
            <a:r>
              <a:rPr lang="ru-RU" sz="2800" kern="0" dirty="0" err="1" smtClean="0"/>
              <a:t>Майстер</a:t>
            </a:r>
            <a:endParaRPr lang="ru-RU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13265" y="363473"/>
            <a:ext cx="1359535" cy="44259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just">
              <a:lnSpc>
                <a:spcPts val="1010"/>
              </a:lnSpc>
              <a:spcBef>
                <a:spcPts val="345"/>
              </a:spcBef>
            </a:pP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МАРАФОН</a:t>
            </a:r>
            <a:r>
              <a:rPr sz="10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ЛУЧШИХ </a:t>
            </a:r>
            <a:r>
              <a:rPr sz="1050" b="1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НАСТАВНИЧЕСКИХ </a:t>
            </a:r>
            <a:r>
              <a:rPr sz="1050" b="1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ПРАКТИК</a:t>
            </a:r>
            <a:r>
              <a:rPr sz="10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РОССИИ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6400" y="2438400"/>
            <a:ext cx="10054590" cy="3798476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lang="ru-RU" sz="2400" spc="-15" dirty="0" smtClean="0">
                <a:solidFill>
                  <a:srgbClr val="79151D"/>
                </a:solidFill>
                <a:latin typeface="Arial"/>
                <a:cs typeface="Arial"/>
              </a:rPr>
              <a:t>использование современных образовательных и управленческих технологий (технологии вопрошания и картирования, </a:t>
            </a:r>
            <a:r>
              <a:rPr lang="ru-RU" sz="2400" spc="-15" dirty="0" err="1" smtClean="0">
                <a:solidFill>
                  <a:srgbClr val="79151D"/>
                </a:solidFill>
                <a:latin typeface="Arial"/>
                <a:cs typeface="Arial"/>
              </a:rPr>
              <a:t>коуч</a:t>
            </a:r>
            <a:r>
              <a:rPr lang="ru-RU" sz="2400" spc="-15" dirty="0" smtClean="0">
                <a:solidFill>
                  <a:srgbClr val="79151D"/>
                </a:solidFill>
                <a:latin typeface="Arial"/>
                <a:cs typeface="Arial"/>
              </a:rPr>
              <a:t>-технологии);</a:t>
            </a:r>
          </a:p>
          <a:p>
            <a:pPr marL="12700" marR="1619885" algn="just">
              <a:lnSpc>
                <a:spcPct val="100000"/>
              </a:lnSpc>
              <a:spcBef>
                <a:spcPts val="1200"/>
              </a:spcBef>
            </a:pPr>
            <a:r>
              <a:rPr lang="ru-RU" sz="2400" spc="-10" dirty="0" smtClean="0">
                <a:solidFill>
                  <a:srgbClr val="79151D"/>
                </a:solidFill>
                <a:latin typeface="Arial"/>
                <a:cs typeface="Arial"/>
              </a:rPr>
              <a:t>фасилитационные практики;</a:t>
            </a:r>
          </a:p>
          <a:p>
            <a:pPr marL="12700" marR="1619885" algn="just">
              <a:lnSpc>
                <a:spcPct val="100000"/>
              </a:lnSpc>
              <a:spcBef>
                <a:spcPts val="1200"/>
              </a:spcBef>
            </a:pPr>
            <a:r>
              <a:rPr lang="ru-RU" sz="2400" spc="-10" dirty="0" smtClean="0">
                <a:solidFill>
                  <a:srgbClr val="79151D"/>
                </a:solidFill>
                <a:latin typeface="Arial"/>
                <a:cs typeface="Arial"/>
              </a:rPr>
              <a:t>взаимодействие в профессиональном сообществе (реализация проектов с образовательными организациями – партнерами);</a:t>
            </a:r>
          </a:p>
          <a:p>
            <a:pPr marL="12700" marR="1619885" algn="just">
              <a:lnSpc>
                <a:spcPct val="100000"/>
              </a:lnSpc>
              <a:spcBef>
                <a:spcPts val="1200"/>
              </a:spcBef>
            </a:pPr>
            <a:r>
              <a:rPr lang="ru-RU" sz="2400" spc="-10" dirty="0" smtClean="0">
                <a:solidFill>
                  <a:srgbClr val="79151D"/>
                </a:solidFill>
                <a:latin typeface="Arial"/>
                <a:cs typeface="Arial"/>
              </a:rPr>
              <a:t>профессиональные конкурсы (системное сопровождение).</a:t>
            </a:r>
          </a:p>
          <a:p>
            <a:pPr marL="12700" marR="1619885" algn="just">
              <a:lnSpc>
                <a:spcPct val="100000"/>
              </a:lnSpc>
              <a:spcBef>
                <a:spcPts val="1200"/>
              </a:spcBef>
            </a:pPr>
            <a:endParaRPr lang="ru-RU" sz="2800" b="1" spc="-10" dirty="0" smtClean="0">
              <a:solidFill>
                <a:srgbClr val="79151D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00600" y="392359"/>
            <a:ext cx="4876800" cy="5982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900" b="1" spc="-15" dirty="0" smtClean="0">
                <a:solidFill>
                  <a:srgbClr val="79151D"/>
                </a:solidFill>
                <a:latin typeface="Arial"/>
                <a:cs typeface="Arial"/>
              </a:rPr>
              <a:t>АДМИНИСТРАТИВНО-УПРАВЛЕНЧЕСКОЕ НАСТАВНИЧЕСТВО</a:t>
            </a:r>
            <a:endParaRPr sz="19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933" y="2856556"/>
            <a:ext cx="882396" cy="24688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237" y="3610356"/>
            <a:ext cx="882396" cy="24688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5237" y="4456756"/>
            <a:ext cx="882396" cy="24688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74345" y="6448320"/>
            <a:ext cx="15430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endParaRPr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43000" y="1499159"/>
            <a:ext cx="104293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2230" algn="ctr">
              <a:lnSpc>
                <a:spcPct val="100000"/>
              </a:lnSpc>
              <a:spcBef>
                <a:spcPts val="105"/>
              </a:spcBef>
            </a:pPr>
            <a:r>
              <a:rPr lang="ru-RU" sz="2000" b="1" dirty="0" smtClean="0">
                <a:solidFill>
                  <a:srgbClr val="79151D"/>
                </a:solidFill>
                <a:latin typeface="Arial"/>
                <a:cs typeface="Arial"/>
              </a:rPr>
              <a:t>Административно-управленческое наставничество реализуется </a:t>
            </a:r>
            <a:r>
              <a:rPr lang="ru-RU" sz="2000" b="1" dirty="0">
                <a:solidFill>
                  <a:srgbClr val="79151D"/>
                </a:solidFill>
                <a:latin typeface="Arial"/>
                <a:cs typeface="Arial"/>
              </a:rPr>
              <a:t>в лицее через активные формы взаимодействия средствами технологии картирования:</a:t>
            </a:r>
          </a:p>
        </p:txBody>
      </p:sp>
      <p:pic>
        <p:nvPicPr>
          <p:cNvPr id="12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1698" y="5334000"/>
            <a:ext cx="882396" cy="246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40926" y="363473"/>
            <a:ext cx="1359535" cy="44259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just">
              <a:lnSpc>
                <a:spcPts val="1010"/>
              </a:lnSpc>
              <a:spcBef>
                <a:spcPts val="345"/>
              </a:spcBef>
            </a:pP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МАРАФОН</a:t>
            </a:r>
            <a:r>
              <a:rPr sz="10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ЛУЧШИХ </a:t>
            </a:r>
            <a:r>
              <a:rPr sz="1050" b="1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НАСТАВНИЧЕСКИХ </a:t>
            </a:r>
            <a:r>
              <a:rPr sz="1050" b="1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ПРАКТИК</a:t>
            </a:r>
            <a:r>
              <a:rPr sz="10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РОССИИ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86400" y="516958"/>
            <a:ext cx="320040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spc="-15" dirty="0" smtClean="0"/>
              <a:t>КРАТКО О ГЛАВНОМ</a:t>
            </a:r>
            <a:endParaRPr sz="2000" dirty="0"/>
          </a:p>
        </p:txBody>
      </p:sp>
      <p:sp>
        <p:nvSpPr>
          <p:cNvPr id="6" name="object 3"/>
          <p:cNvSpPr txBox="1"/>
          <p:nvPr/>
        </p:nvSpPr>
        <p:spPr>
          <a:xfrm>
            <a:off x="1600200" y="1835258"/>
            <a:ext cx="10058400" cy="4157548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lang="ru-RU" sz="2400" spc="-15" dirty="0" smtClean="0">
                <a:solidFill>
                  <a:srgbClr val="79151D"/>
                </a:solidFill>
                <a:latin typeface="Arial"/>
                <a:cs typeface="Arial"/>
              </a:rPr>
              <a:t>наставничество - один из ключевых элементов в МАОУ Гуманитарный лицей</a:t>
            </a:r>
            <a:r>
              <a:rPr lang="ru-RU" sz="2400" spc="-10" dirty="0" smtClean="0">
                <a:solidFill>
                  <a:srgbClr val="79151D"/>
                </a:solidFill>
                <a:latin typeface="Arial"/>
                <a:cs typeface="Arial"/>
              </a:rPr>
              <a:t>; </a:t>
            </a:r>
          </a:p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lang="ru-RU" sz="2400" spc="-10" dirty="0" smtClean="0">
                <a:solidFill>
                  <a:srgbClr val="79151D"/>
                </a:solidFill>
                <a:latin typeface="Arial"/>
                <a:cs typeface="Arial"/>
              </a:rPr>
              <a:t>в современных условиях сотрудники лицея обучаются без отрыва от работы при поддержке своих опытных коллег; </a:t>
            </a:r>
          </a:p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lang="ru-RU" sz="2400" spc="-10" dirty="0" smtClean="0">
                <a:solidFill>
                  <a:srgbClr val="79151D"/>
                </a:solidFill>
                <a:latin typeface="Arial"/>
                <a:cs typeface="Arial"/>
              </a:rPr>
              <a:t>создана именно СИСТЕМА, работающая по определенным правилам;</a:t>
            </a:r>
          </a:p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lang="ru-RU" sz="2400" spc="-10" dirty="0" smtClean="0">
                <a:solidFill>
                  <a:srgbClr val="79151D"/>
                </a:solidFill>
                <a:latin typeface="Arial"/>
                <a:cs typeface="Arial"/>
              </a:rPr>
              <a:t>эффективность наставничества объясняется его индивидуальным характером; </a:t>
            </a:r>
          </a:p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lang="ru-RU" sz="2400" spc="-10" dirty="0" smtClean="0">
                <a:solidFill>
                  <a:srgbClr val="79151D"/>
                </a:solidFill>
                <a:latin typeface="Arial"/>
                <a:cs typeface="Arial"/>
              </a:rPr>
              <a:t>наставничество - ключевой элемент концепции самообучающейся организации.</a:t>
            </a:r>
          </a:p>
        </p:txBody>
      </p:sp>
      <p:pic>
        <p:nvPicPr>
          <p:cNvPr id="7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3183" y="2299424"/>
            <a:ext cx="882396" cy="246887"/>
          </a:xfrm>
          <a:prstGeom prst="rect">
            <a:avLst/>
          </a:prstGeom>
        </p:spPr>
      </p:pic>
      <p:pic>
        <p:nvPicPr>
          <p:cNvPr id="8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4770" y="3199252"/>
            <a:ext cx="882396" cy="246887"/>
          </a:xfrm>
          <a:prstGeom prst="rect">
            <a:avLst/>
          </a:prstGeom>
        </p:spPr>
      </p:pic>
      <p:pic>
        <p:nvPicPr>
          <p:cNvPr id="9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8561" y="3884761"/>
            <a:ext cx="882396" cy="246887"/>
          </a:xfrm>
          <a:prstGeom prst="rect">
            <a:avLst/>
          </a:prstGeom>
        </p:spPr>
      </p:pic>
      <p:pic>
        <p:nvPicPr>
          <p:cNvPr id="11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4242" y="5486400"/>
            <a:ext cx="882396" cy="246887"/>
          </a:xfrm>
          <a:prstGeom prst="rect">
            <a:avLst/>
          </a:prstGeom>
        </p:spPr>
      </p:pic>
      <p:pic>
        <p:nvPicPr>
          <p:cNvPr id="13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4242" y="4592854"/>
            <a:ext cx="882396" cy="246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40926" y="363473"/>
            <a:ext cx="1359535" cy="44259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just">
              <a:lnSpc>
                <a:spcPts val="1010"/>
              </a:lnSpc>
              <a:spcBef>
                <a:spcPts val="345"/>
              </a:spcBef>
            </a:pP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МАРАФОН</a:t>
            </a:r>
            <a:r>
              <a:rPr sz="10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ЛУЧШИХ </a:t>
            </a:r>
            <a:r>
              <a:rPr sz="1050" b="1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НАСТАВНИЧЕСКИХ </a:t>
            </a:r>
            <a:r>
              <a:rPr sz="1050" b="1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ПРАКТИК</a:t>
            </a:r>
            <a:r>
              <a:rPr sz="10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РОССИИ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8723" y="1641348"/>
            <a:ext cx="5349240" cy="3526790"/>
          </a:xfrm>
          <a:custGeom>
            <a:avLst/>
            <a:gdLst/>
            <a:ahLst/>
            <a:cxnLst/>
            <a:rect l="l" t="t" r="r" b="b"/>
            <a:pathLst>
              <a:path w="5349240" h="3526790">
                <a:moveTo>
                  <a:pt x="5349240" y="0"/>
                </a:moveTo>
                <a:lnTo>
                  <a:pt x="0" y="0"/>
                </a:lnTo>
                <a:lnTo>
                  <a:pt x="0" y="3526535"/>
                </a:lnTo>
                <a:lnTo>
                  <a:pt x="5349240" y="3526535"/>
                </a:lnTo>
                <a:lnTo>
                  <a:pt x="5349240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73166" y="507365"/>
            <a:ext cx="356603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spc="-15" dirty="0" smtClean="0"/>
              <a:t>МЕТАФОРИЧЕСКИЕ КАРТЫ</a:t>
            </a:r>
            <a:endParaRPr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937" t="2221" r="28313" b="22223"/>
          <a:stretch/>
        </p:blipFill>
        <p:spPr>
          <a:xfrm>
            <a:off x="609600" y="1447800"/>
            <a:ext cx="7680835" cy="4748152"/>
          </a:xfrm>
          <a:prstGeom prst="rect">
            <a:avLst/>
          </a:prstGeom>
        </p:spPr>
      </p:pic>
      <p:sp>
        <p:nvSpPr>
          <p:cNvPr id="9" name="object 6"/>
          <p:cNvSpPr txBox="1">
            <a:spLocks/>
          </p:cNvSpPr>
          <p:nvPr/>
        </p:nvSpPr>
        <p:spPr>
          <a:xfrm>
            <a:off x="8441312" y="5528834"/>
            <a:ext cx="353967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200" b="1" i="0">
                <a:solidFill>
                  <a:srgbClr val="79151D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sz="2000" kern="0" spc="-15" dirty="0" smtClean="0"/>
              <a:t>ПРОФЕССИОНАЛЬНОЕ РАЗВИТИЕ ДЛЯ МЕНЯ …</a:t>
            </a:r>
            <a:endParaRPr lang="ru-RU" sz="20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1200" y="341757"/>
            <a:ext cx="1359535" cy="42896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010"/>
              </a:lnSpc>
              <a:spcBef>
                <a:spcPts val="345"/>
              </a:spcBef>
            </a:pP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МАРАФОН</a:t>
            </a:r>
            <a:r>
              <a:rPr lang="ru-RU" sz="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ЛУЧШИХ </a:t>
            </a:r>
            <a:r>
              <a:rPr sz="800" b="1" spc="-28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НАСТАВНИЧЕСКИХ </a:t>
            </a:r>
            <a:r>
              <a:rPr sz="800" b="1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ПРАКТИК</a:t>
            </a: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РОССИИ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3000" y="341757"/>
            <a:ext cx="47244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800" spc="-15" dirty="0" smtClean="0"/>
              <a:t>ИНДИВИДУАЛЬНАЯ ТРАЕКТОРИЯ </a:t>
            </a:r>
            <a:br>
              <a:rPr lang="ru-RU" sz="1800" spc="-15" dirty="0" smtClean="0"/>
            </a:br>
            <a:r>
              <a:rPr lang="ru-RU" sz="1800" spc="-15" dirty="0" smtClean="0"/>
              <a:t>ПРОФЕССИОНАЛЬНОГО РАЗВИТИЯ</a:t>
            </a:r>
            <a:endParaRPr sz="1800" dirty="0"/>
          </a:p>
        </p:txBody>
      </p:sp>
      <p:sp>
        <p:nvSpPr>
          <p:cNvPr id="8" name="object 3"/>
          <p:cNvSpPr txBox="1"/>
          <p:nvPr/>
        </p:nvSpPr>
        <p:spPr>
          <a:xfrm>
            <a:off x="304800" y="1574993"/>
            <a:ext cx="5638800" cy="4444807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0"/>
              </a:spcBef>
            </a:pPr>
            <a:r>
              <a:rPr lang="ru-RU" sz="2400" b="1" spc="-15" dirty="0" smtClean="0">
                <a:solidFill>
                  <a:srgbClr val="79151D"/>
                </a:solidFill>
                <a:latin typeface="Arial"/>
                <a:cs typeface="Arial"/>
              </a:rPr>
              <a:t>Индивидуальная траектория профессионального развития </a:t>
            </a:r>
            <a:r>
              <a:rPr lang="ru-RU" sz="2400" spc="-15" dirty="0" smtClean="0">
                <a:solidFill>
                  <a:srgbClr val="79151D"/>
                </a:solidFill>
                <a:latin typeface="Arial"/>
                <a:cs typeface="Arial"/>
              </a:rPr>
              <a:t>– персональный путь педагогического работника в части дополнительного профессионального образования, реализуемый на основе мотивированного выбора образовательных альтернатив по результатам диагностики профессиональных компетенций. </a:t>
            </a:r>
          </a:p>
          <a:p>
            <a:pPr marL="12700" marR="1619885" algn="just">
              <a:lnSpc>
                <a:spcPct val="100000"/>
              </a:lnSpc>
              <a:spcBef>
                <a:spcPts val="1200"/>
              </a:spcBef>
            </a:pPr>
            <a:endParaRPr lang="ru-RU" sz="2800" b="1" spc="-10" dirty="0" smtClean="0">
              <a:solidFill>
                <a:srgbClr val="79151D"/>
              </a:solidFill>
              <a:latin typeface="Arial"/>
              <a:cs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717430"/>
            <a:ext cx="5668549" cy="3845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0" y="363472"/>
            <a:ext cx="1656461" cy="42896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just">
              <a:lnSpc>
                <a:spcPts val="1010"/>
              </a:lnSpc>
              <a:spcBef>
                <a:spcPts val="345"/>
              </a:spcBef>
            </a:pP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МАРАФОН</a:t>
            </a:r>
            <a:r>
              <a:rPr sz="10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ЛУЧШИХ </a:t>
            </a:r>
            <a:r>
              <a:rPr sz="1050" b="1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НАСТАВНИЧЕСКИХ </a:t>
            </a:r>
            <a:r>
              <a:rPr sz="1050" b="1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ПРАКТИК</a:t>
            </a:r>
            <a:r>
              <a:rPr sz="10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РОССИИ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8723" y="1641348"/>
            <a:ext cx="5349240" cy="3526790"/>
          </a:xfrm>
          <a:custGeom>
            <a:avLst/>
            <a:gdLst/>
            <a:ahLst/>
            <a:cxnLst/>
            <a:rect l="l" t="t" r="r" b="b"/>
            <a:pathLst>
              <a:path w="5349240" h="3526790">
                <a:moveTo>
                  <a:pt x="5349240" y="0"/>
                </a:moveTo>
                <a:lnTo>
                  <a:pt x="0" y="0"/>
                </a:lnTo>
                <a:lnTo>
                  <a:pt x="0" y="3526535"/>
                </a:lnTo>
                <a:lnTo>
                  <a:pt x="5349240" y="3526535"/>
                </a:lnTo>
                <a:lnTo>
                  <a:pt x="5349240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63166" y="1143000"/>
            <a:ext cx="8138034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000" spc="-15" dirty="0" smtClean="0"/>
              <a:t>КАРТА-СХЕМА ПО ПРОЕКТИРОВАНИЮ ИНДИВИДУАЛЬНОГО ОБРАЗОВАТЕЛЬНОГО МАРШРУТА</a:t>
            </a:r>
            <a:endParaRPr sz="2000" dirty="0"/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2"/>
          <a:srcRect l="21567" t="16631" r="22814" b="15098"/>
          <a:stretch/>
        </p:blipFill>
        <p:spPr>
          <a:xfrm>
            <a:off x="1066800" y="1828800"/>
            <a:ext cx="6324600" cy="4366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2083" t="21481" r="23333" b="14074"/>
          <a:stretch/>
        </p:blipFill>
        <p:spPr>
          <a:xfrm>
            <a:off x="7772400" y="1886835"/>
            <a:ext cx="3200400" cy="21254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4167" t="21110" r="24167" b="13704"/>
          <a:stretch/>
        </p:blipFill>
        <p:spPr>
          <a:xfrm>
            <a:off x="8534400" y="4308208"/>
            <a:ext cx="3286570" cy="2332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95843" y="1581394"/>
            <a:ext cx="222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ИОМ Баталовой Е.А.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0" y="4013301"/>
            <a:ext cx="253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ИОМ Тырышкиной К.В.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40926" y="363473"/>
            <a:ext cx="1359535" cy="44259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just">
              <a:lnSpc>
                <a:spcPts val="1010"/>
              </a:lnSpc>
              <a:spcBef>
                <a:spcPts val="345"/>
              </a:spcBef>
            </a:pP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МАРАФОН</a:t>
            </a:r>
            <a:r>
              <a:rPr sz="10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ЛУЧШИХ </a:t>
            </a:r>
            <a:r>
              <a:rPr sz="1050" b="1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НАСТАВНИЧЕСКИХ </a:t>
            </a:r>
            <a:r>
              <a:rPr sz="1050" b="1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ПРАКТИК</a:t>
            </a:r>
            <a:r>
              <a:rPr sz="10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РОССИИ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69477" y="1775616"/>
            <a:ext cx="9802241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ru-RU" sz="2400" b="1" spc="-15" dirty="0" smtClean="0">
                <a:solidFill>
                  <a:srgbClr val="79151D"/>
                </a:solidFill>
                <a:latin typeface="Arial"/>
                <a:cs typeface="Arial"/>
              </a:rPr>
              <a:t>Четко обозначать цель деятельности.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92923" y="3124971"/>
            <a:ext cx="9621262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2400" b="1" spc="-5" dirty="0" smtClean="0">
                <a:solidFill>
                  <a:srgbClr val="79151D"/>
                </a:solidFill>
                <a:latin typeface="Arial"/>
                <a:cs typeface="Arial"/>
              </a:rPr>
              <a:t>Расставить приоритеты.</a:t>
            </a:r>
            <a:endParaRPr lang="ru-RU" sz="2400" b="1" spc="-5" dirty="0">
              <a:solidFill>
                <a:srgbClr val="79151D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24330" y="4202153"/>
            <a:ext cx="975196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ru-RU" sz="2400" b="1" spc="-10" dirty="0" smtClean="0">
                <a:solidFill>
                  <a:srgbClr val="79151D"/>
                </a:solidFill>
                <a:latin typeface="Arial"/>
                <a:cs typeface="Arial"/>
              </a:rPr>
              <a:t>Карта отражает деятельность, выбирать те события, что подходят под выбранную приоритетную линию. </a:t>
            </a:r>
            <a:endParaRPr lang="ru-RU" sz="2400" b="1" spc="-10" dirty="0">
              <a:solidFill>
                <a:srgbClr val="79151D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9547" y="1266474"/>
            <a:ext cx="647065" cy="54187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b="1" spc="-5" dirty="0">
                <a:solidFill>
                  <a:srgbClr val="B89A56"/>
                </a:solidFill>
                <a:latin typeface="Arial"/>
                <a:cs typeface="Arial"/>
              </a:rPr>
              <a:t>1</a:t>
            </a:r>
            <a:endParaRPr sz="8800" dirty="0">
              <a:latin typeface="Arial"/>
              <a:cs typeface="Arial"/>
            </a:endParaRPr>
          </a:p>
          <a:p>
            <a:pPr marL="12700">
              <a:lnSpc>
                <a:spcPts val="10535"/>
              </a:lnSpc>
              <a:spcBef>
                <a:spcPts val="120"/>
              </a:spcBef>
            </a:pPr>
            <a:r>
              <a:rPr sz="8800" b="1" spc="-5" dirty="0">
                <a:solidFill>
                  <a:srgbClr val="B89A56"/>
                </a:solidFill>
                <a:latin typeface="Arial"/>
                <a:cs typeface="Arial"/>
              </a:rPr>
              <a:t>2</a:t>
            </a:r>
            <a:endParaRPr sz="8800" dirty="0">
              <a:latin typeface="Arial"/>
              <a:cs typeface="Arial"/>
            </a:endParaRPr>
          </a:p>
          <a:p>
            <a:pPr marL="12700">
              <a:lnSpc>
                <a:spcPts val="10535"/>
              </a:lnSpc>
            </a:pPr>
            <a:r>
              <a:rPr sz="8800" b="1" spc="-5" dirty="0" smtClean="0">
                <a:solidFill>
                  <a:srgbClr val="B89A56"/>
                </a:solidFill>
                <a:latin typeface="Arial"/>
                <a:cs typeface="Arial"/>
              </a:rPr>
              <a:t>3</a:t>
            </a:r>
            <a:endParaRPr lang="ru-RU" sz="8800" b="1" spc="-5" dirty="0" smtClean="0">
              <a:solidFill>
                <a:srgbClr val="B89A56"/>
              </a:solidFill>
              <a:latin typeface="Arial"/>
              <a:cs typeface="Arial"/>
            </a:endParaRPr>
          </a:p>
          <a:p>
            <a:pPr marL="12700">
              <a:lnSpc>
                <a:spcPts val="10535"/>
              </a:lnSpc>
            </a:pPr>
            <a:r>
              <a:rPr lang="ru-RU" sz="8800" b="1" spc="-5" dirty="0">
                <a:solidFill>
                  <a:srgbClr val="B89A56"/>
                </a:solidFill>
                <a:latin typeface="Arial"/>
                <a:cs typeface="Arial"/>
              </a:rPr>
              <a:t>4</a:t>
            </a:r>
            <a:endParaRPr sz="8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13680" y="407034"/>
            <a:ext cx="67259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spc="-15" dirty="0" smtClean="0">
                <a:solidFill>
                  <a:srgbClr val="79151D"/>
                </a:solidFill>
                <a:latin typeface="Arial"/>
                <a:cs typeface="Arial"/>
              </a:rPr>
              <a:t>ПРИ КАРТИРОВАНИИ ВАЖНО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81200" y="5710535"/>
            <a:ext cx="983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ru-RU" sz="2400" b="1" spc="-15" dirty="0" smtClean="0">
                <a:solidFill>
                  <a:srgbClr val="79151D"/>
                </a:solidFill>
                <a:latin typeface="Arial"/>
                <a:cs typeface="Arial"/>
              </a:rPr>
              <a:t>Каждая </a:t>
            </a:r>
            <a:r>
              <a:rPr lang="ru-RU" sz="2400" b="1" spc="-15" dirty="0">
                <a:solidFill>
                  <a:srgbClr val="79151D"/>
                </a:solidFill>
                <a:latin typeface="Arial"/>
                <a:cs typeface="Arial"/>
              </a:rPr>
              <a:t>карта имеет систему условных </a:t>
            </a:r>
            <a:r>
              <a:rPr lang="ru-RU" sz="2400" b="1" spc="-15" dirty="0" smtClean="0">
                <a:solidFill>
                  <a:srgbClr val="79151D"/>
                </a:solidFill>
                <a:latin typeface="Arial"/>
                <a:cs typeface="Arial"/>
              </a:rPr>
              <a:t>обозначений. </a:t>
            </a:r>
            <a:endParaRPr lang="ru-RU" sz="2400" b="1" spc="-15" dirty="0">
              <a:solidFill>
                <a:srgbClr val="79151D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40926" y="363473"/>
            <a:ext cx="1359535" cy="44259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just">
              <a:lnSpc>
                <a:spcPts val="1010"/>
              </a:lnSpc>
              <a:spcBef>
                <a:spcPts val="345"/>
              </a:spcBef>
            </a:pP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МАРАФОН</a:t>
            </a:r>
            <a:r>
              <a:rPr sz="10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ЛУЧШИХ </a:t>
            </a:r>
            <a:r>
              <a:rPr sz="1050" b="1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НАСТАВНИЧЕСКИХ </a:t>
            </a:r>
            <a:r>
              <a:rPr sz="1050" b="1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ПРАКТИК</a:t>
            </a:r>
            <a:r>
              <a:rPr sz="10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РОССИИ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53443" y="390039"/>
            <a:ext cx="3766757" cy="5982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900" dirty="0" smtClean="0"/>
              <a:t>КРИТЕРИИ ЭФФЕКТИВНОСТИ ПРЕДЛОЖЕННОЙ </a:t>
            </a:r>
            <a:r>
              <a:rPr lang="ru-RU" sz="1900" dirty="0" smtClean="0"/>
              <a:t>СИСТЕМЫ</a:t>
            </a:r>
            <a:endParaRPr sz="1900" dirty="0"/>
          </a:p>
        </p:txBody>
      </p:sp>
      <p:sp>
        <p:nvSpPr>
          <p:cNvPr id="6" name="object 3"/>
          <p:cNvSpPr txBox="1"/>
          <p:nvPr/>
        </p:nvSpPr>
        <p:spPr>
          <a:xfrm>
            <a:off x="1676400" y="1676400"/>
            <a:ext cx="10058400" cy="4562788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lang="ru-RU" sz="2400" spc="-15" dirty="0" smtClean="0">
                <a:solidFill>
                  <a:srgbClr val="79151D"/>
                </a:solidFill>
                <a:latin typeface="Arial"/>
                <a:cs typeface="Arial"/>
              </a:rPr>
              <a:t>выстроена система непрерывного внутрикорпоративного обучения педагогов МАОУ Гуманитарный лицей;</a:t>
            </a:r>
          </a:p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lang="ru-RU" sz="2400" spc="-15" dirty="0" smtClean="0">
                <a:solidFill>
                  <a:srgbClr val="79151D"/>
                </a:solidFill>
                <a:latin typeface="Arial"/>
                <a:cs typeface="Arial"/>
              </a:rPr>
              <a:t>организация на базе лицея мероприятий для педагогических и управленческих команд (</a:t>
            </a:r>
            <a:r>
              <a:rPr lang="ru-RU" sz="2400" spc="-15" dirty="0" err="1" smtClean="0">
                <a:solidFill>
                  <a:srgbClr val="79151D"/>
                </a:solidFill>
                <a:latin typeface="Arial"/>
                <a:cs typeface="Arial"/>
              </a:rPr>
              <a:t>стажировочные</a:t>
            </a:r>
            <a:r>
              <a:rPr lang="ru-RU" sz="2400" spc="-15" dirty="0" smtClean="0">
                <a:solidFill>
                  <a:srgbClr val="79151D"/>
                </a:solidFill>
                <a:latin typeface="Arial"/>
                <a:cs typeface="Arial"/>
              </a:rPr>
              <a:t> и инновационные площадки, презентационные практики для школ-партнеров г. Томска</a:t>
            </a:r>
            <a:r>
              <a:rPr lang="ru-RU" sz="2400" spc="-15" dirty="0">
                <a:solidFill>
                  <a:srgbClr val="79151D"/>
                </a:solidFill>
                <a:latin typeface="Arial"/>
                <a:cs typeface="Arial"/>
              </a:rPr>
              <a:t>, г. Красноярска, г. Барнаула, г. Челябинска, г. Екатеринбурга, г. Воронежа, г. </a:t>
            </a:r>
            <a:r>
              <a:rPr lang="ru-RU" sz="2400" spc="-15" dirty="0" smtClean="0">
                <a:solidFill>
                  <a:srgbClr val="79151D"/>
                </a:solidFill>
                <a:latin typeface="Arial"/>
                <a:cs typeface="Arial"/>
              </a:rPr>
              <a:t>Казани);</a:t>
            </a:r>
            <a:endParaRPr lang="ru-RU" sz="2400" spc="-15" dirty="0">
              <a:solidFill>
                <a:srgbClr val="79151D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lang="ru-RU" sz="2400" spc="-15" dirty="0" smtClean="0">
                <a:solidFill>
                  <a:srgbClr val="79151D"/>
                </a:solidFill>
                <a:latin typeface="Arial"/>
                <a:cs typeface="Arial"/>
              </a:rPr>
              <a:t>результативное участие педагогов в серьезных профессиональных конкурсах («Лучшие учителя», «Учитель года», «Первые шаги в профессию», «</a:t>
            </a:r>
            <a:r>
              <a:rPr lang="en-US" sz="2400" spc="-15" dirty="0" smtClean="0">
                <a:solidFill>
                  <a:srgbClr val="79151D"/>
                </a:solidFill>
                <a:latin typeface="Arial"/>
                <a:cs typeface="Arial"/>
              </a:rPr>
              <a:t>PRO</a:t>
            </a:r>
            <a:r>
              <a:rPr lang="ru-RU" sz="2400" spc="-15" dirty="0" smtClean="0">
                <a:solidFill>
                  <a:srgbClr val="79151D"/>
                </a:solidFill>
                <a:latin typeface="Arial"/>
                <a:cs typeface="Arial"/>
              </a:rPr>
              <a:t>движение к вершинам мастерства», «Педагог-наставник»).</a:t>
            </a:r>
            <a:endParaRPr lang="ru-RU" sz="2400" spc="-10" dirty="0" smtClean="0">
              <a:solidFill>
                <a:srgbClr val="79151D"/>
              </a:solidFill>
              <a:latin typeface="Arial"/>
              <a:cs typeface="Arial"/>
            </a:endParaRPr>
          </a:p>
        </p:txBody>
      </p:sp>
      <p:pic>
        <p:nvPicPr>
          <p:cNvPr id="7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3183" y="2174904"/>
            <a:ext cx="882396" cy="246887"/>
          </a:xfrm>
          <a:prstGeom prst="rect">
            <a:avLst/>
          </a:prstGeom>
        </p:spPr>
      </p:pic>
      <p:pic>
        <p:nvPicPr>
          <p:cNvPr id="11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183" y="5334000"/>
            <a:ext cx="882396" cy="246887"/>
          </a:xfrm>
          <a:prstGeom prst="rect">
            <a:avLst/>
          </a:prstGeom>
        </p:spPr>
      </p:pic>
      <p:pic>
        <p:nvPicPr>
          <p:cNvPr id="13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183" y="3604417"/>
            <a:ext cx="882396" cy="24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5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481</Words>
  <Application>Microsoft Office PowerPoint</Application>
  <PresentationFormat>Широкоэкранный</PresentationFormat>
  <Paragraphs>71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Презентация PowerPoint</vt:lpstr>
      <vt:lpstr>Наставничество — это инвестиция  в долгосрочное развитие организации, в ее «здоровье». </vt:lpstr>
      <vt:lpstr>Презентация PowerPoint</vt:lpstr>
      <vt:lpstr>КРАТКО О ГЛАВНОМ</vt:lpstr>
      <vt:lpstr>МЕТАФОРИЧЕСКИЕ КАРТЫ</vt:lpstr>
      <vt:lpstr>ИНДИВИДУАЛЬНАЯ ТРАЕКТОРИЯ  ПРОФЕССИОНАЛЬНОГО РАЗВИТИЯ</vt:lpstr>
      <vt:lpstr>КАРТА-СХЕМА ПО ПРОЕКТИРОВАНИЮ ИНДИВИДУАЛЬНОГО ОБРАЗОВАТЕЛЬНОГО МАРШРУТА</vt:lpstr>
      <vt:lpstr>Презентация PowerPoint</vt:lpstr>
      <vt:lpstr>КРИТЕРИИ ЭФФЕКТИВНОСТИ ПРЕДЛОЖЕННОЙ СИСТЕМЫ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Тырышкина Ксения Викторовна</cp:lastModifiedBy>
  <cp:revision>24</cp:revision>
  <dcterms:created xsi:type="dcterms:W3CDTF">2023-04-03T07:42:11Z</dcterms:created>
  <dcterms:modified xsi:type="dcterms:W3CDTF">2023-04-03T10:26:21Z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2023-02-28T00:00:00Z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2023-04-03T00:00:00Z</vt:filetime>
  </property>
</Properties>
</file>