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  <p:sldMasterId id="2147484255" r:id="rId2"/>
    <p:sldMasterId id="2147484303" r:id="rId3"/>
  </p:sldMasterIdLst>
  <p:notesMasterIdLst>
    <p:notesMasterId r:id="rId27"/>
  </p:notesMasterIdLst>
  <p:sldIdLst>
    <p:sldId id="469" r:id="rId4"/>
    <p:sldId id="583" r:id="rId5"/>
    <p:sldId id="625" r:id="rId6"/>
    <p:sldId id="609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10" r:id="rId15"/>
    <p:sldId id="611" r:id="rId16"/>
    <p:sldId id="621" r:id="rId17"/>
    <p:sldId id="622" r:id="rId18"/>
    <p:sldId id="597" r:id="rId19"/>
    <p:sldId id="626" r:id="rId20"/>
    <p:sldId id="603" r:id="rId21"/>
    <p:sldId id="601" r:id="rId22"/>
    <p:sldId id="604" r:id="rId23"/>
    <p:sldId id="608" r:id="rId24"/>
    <p:sldId id="613" r:id="rId25"/>
    <p:sldId id="607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B3E4EB-B9B6-4D5E-8E44-CDF75A59AA32}">
          <p14:sldIdLst>
            <p14:sldId id="469"/>
            <p14:sldId id="583"/>
            <p14:sldId id="625"/>
            <p14:sldId id="609"/>
            <p14:sldId id="614"/>
            <p14:sldId id="615"/>
            <p14:sldId id="616"/>
            <p14:sldId id="617"/>
            <p14:sldId id="618"/>
            <p14:sldId id="619"/>
            <p14:sldId id="620"/>
            <p14:sldId id="610"/>
            <p14:sldId id="611"/>
            <p14:sldId id="621"/>
            <p14:sldId id="622"/>
            <p14:sldId id="597"/>
            <p14:sldId id="626"/>
            <p14:sldId id="603"/>
            <p14:sldId id="601"/>
            <p14:sldId id="604"/>
            <p14:sldId id="608"/>
            <p14:sldId id="613"/>
            <p14:sldId id="607"/>
          </p14:sldIdLst>
        </p14:section>
        <p14:section name="Раздел без заголовка" id="{05C9A202-7D64-4776-99C3-08803E83EE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3016" autoAdjust="0"/>
  </p:normalViewPr>
  <p:slideViewPr>
    <p:cSldViewPr>
      <p:cViewPr varScale="1">
        <p:scale>
          <a:sx n="92" d="100"/>
          <a:sy n="92" d="100"/>
        </p:scale>
        <p:origin x="20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CDB5-A4AE-456D-BA69-74C397987507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191B2-940E-4450-95DE-75ADA018A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altLang="ru-RU" sz="3600" b="1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38CB5-9725-450C-87EA-9AB1FC5D346E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2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altLang="ru-RU" sz="3600" b="1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38CB5-9725-450C-87EA-9AB1FC5D346E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5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altLang="ru-RU" sz="3600" b="1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38CB5-9725-450C-87EA-9AB1FC5D346E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5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altLang="ru-RU" sz="3600" b="1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D38CB5-9725-450C-87EA-9AB1FC5D346E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6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6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3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4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9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191B2-940E-4450-95DE-75ADA018A5D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6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BF4EB-A4DA-4B92-868B-A3E4C4A71880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D3C2-78F6-4F80-9715-6F7A1439E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2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663F-E6B7-46A7-BB28-F570679365CD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1AC5-49B0-4EC9-8286-B08C33F99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7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C63F-7C66-4A14-88FC-47603519FE76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33A9-31E5-40DD-B8B4-C00BD810D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A032-E50A-42C5-9DA2-DD5C622AC83E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0C3E-A725-4D83-9204-A012E70A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7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886-C0E1-4251-A7E6-6E282658A68E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71AA-B82A-41A0-AF94-09DA4577E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4174-481C-4C4B-8F1A-E9649A0C2039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7B4E-B371-4DF6-9343-73A1778D1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00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B785-BE4F-456A-BFBB-157C043BA331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6B2E-4ADA-4D87-99D2-D0606CDEA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39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689E-7232-4B53-917D-2F9AFA1C3B5F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CDE4-5CB2-44E4-AB08-9A166DA20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6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58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74E4-6D22-457B-AB80-15B43A816B14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46AC-1FB1-4D7B-BC11-936AC2544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32A1-3EC2-427A-97DB-A2F2ACCF2F83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E710-523C-4EFA-B99F-5DF57EBA3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64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2E8-9F0E-4B6D-B2BA-2DAB8E8E8CF5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1699-0839-4C52-A7D3-F7491B750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02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3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1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A5868-2DAF-4CD9-B614-2F98A4AA3396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CC747C0A-2DD7-42EC-BD12-DB22175BB7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248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23F270-BE52-4D86-B7F7-EFD5CA94387D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B5C8BBF3-F6F3-404F-8FF8-1641B1E23D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63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6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1pPr>
            <a:lvl2pPr marL="418619" indent="0">
              <a:buNone/>
              <a:defRPr sz="1616">
                <a:solidFill>
                  <a:schemeClr val="tx1">
                    <a:tint val="75000"/>
                  </a:schemeClr>
                </a:solidFill>
              </a:defRPr>
            </a:lvl2pPr>
            <a:lvl3pPr marL="837238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255858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4pPr>
            <a:lvl5pPr marL="1674479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5pPr>
            <a:lvl6pPr marL="2093097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6pPr>
            <a:lvl7pPr marL="2511716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7pPr>
            <a:lvl8pPr marL="2930335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8pPr>
            <a:lvl9pPr marL="3348954" indent="0">
              <a:buNone/>
              <a:defRPr sz="13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2051EB-7FAC-4C1E-9370-3F7FF2FDD58E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96B0C67-2C22-4899-80CD-3116E96292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481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540"/>
            </a:lvl1pPr>
            <a:lvl2pPr>
              <a:defRPr sz="2232"/>
            </a:lvl2pPr>
            <a:lvl3pPr>
              <a:defRPr sz="1847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40"/>
            </a:lvl1pPr>
            <a:lvl2pPr>
              <a:defRPr sz="2232"/>
            </a:lvl2pPr>
            <a:lvl3pPr>
              <a:defRPr sz="1847"/>
            </a:lvl3pPr>
            <a:lvl4pPr>
              <a:defRPr sz="1616"/>
            </a:lvl4pPr>
            <a:lvl5pPr>
              <a:defRPr sz="1616"/>
            </a:lvl5pPr>
            <a:lvl6pPr>
              <a:defRPr sz="1616"/>
            </a:lvl6pPr>
            <a:lvl7pPr>
              <a:defRPr sz="1616"/>
            </a:lvl7pPr>
            <a:lvl8pPr>
              <a:defRPr sz="1616"/>
            </a:lvl8pPr>
            <a:lvl9pPr>
              <a:defRPr sz="16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F94199-2736-4403-93DC-C03D89898593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532D578C-FE07-43CD-9858-2C79BB4EEE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792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32" b="1"/>
            </a:lvl1pPr>
            <a:lvl2pPr marL="418619" indent="0">
              <a:buNone/>
              <a:defRPr sz="1847" b="1"/>
            </a:lvl2pPr>
            <a:lvl3pPr marL="837238" indent="0">
              <a:buNone/>
              <a:defRPr sz="1616" b="1"/>
            </a:lvl3pPr>
            <a:lvl4pPr marL="1255858" indent="0">
              <a:buNone/>
              <a:defRPr sz="1462" b="1"/>
            </a:lvl4pPr>
            <a:lvl5pPr marL="1674479" indent="0">
              <a:buNone/>
              <a:defRPr sz="1462" b="1"/>
            </a:lvl5pPr>
            <a:lvl6pPr marL="2093097" indent="0">
              <a:buNone/>
              <a:defRPr sz="1462" b="1"/>
            </a:lvl6pPr>
            <a:lvl7pPr marL="2511716" indent="0">
              <a:buNone/>
              <a:defRPr sz="1462" b="1"/>
            </a:lvl7pPr>
            <a:lvl8pPr marL="2930335" indent="0">
              <a:buNone/>
              <a:defRPr sz="1462" b="1"/>
            </a:lvl8pPr>
            <a:lvl9pPr marL="3348954" indent="0">
              <a:buNone/>
              <a:defRPr sz="146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32"/>
            </a:lvl1pPr>
            <a:lvl2pPr>
              <a:defRPr sz="1847"/>
            </a:lvl2pPr>
            <a:lvl3pPr>
              <a:defRPr sz="1616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232" b="1"/>
            </a:lvl1pPr>
            <a:lvl2pPr marL="418619" indent="0">
              <a:buNone/>
              <a:defRPr sz="1847" b="1"/>
            </a:lvl2pPr>
            <a:lvl3pPr marL="837238" indent="0">
              <a:buNone/>
              <a:defRPr sz="1616" b="1"/>
            </a:lvl3pPr>
            <a:lvl4pPr marL="1255858" indent="0">
              <a:buNone/>
              <a:defRPr sz="1462" b="1"/>
            </a:lvl4pPr>
            <a:lvl5pPr marL="1674479" indent="0">
              <a:buNone/>
              <a:defRPr sz="1462" b="1"/>
            </a:lvl5pPr>
            <a:lvl6pPr marL="2093097" indent="0">
              <a:buNone/>
              <a:defRPr sz="1462" b="1"/>
            </a:lvl6pPr>
            <a:lvl7pPr marL="2511716" indent="0">
              <a:buNone/>
              <a:defRPr sz="1462" b="1"/>
            </a:lvl7pPr>
            <a:lvl8pPr marL="2930335" indent="0">
              <a:buNone/>
              <a:defRPr sz="1462" b="1"/>
            </a:lvl8pPr>
            <a:lvl9pPr marL="3348954" indent="0">
              <a:buNone/>
              <a:defRPr sz="146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232"/>
            </a:lvl1pPr>
            <a:lvl2pPr>
              <a:defRPr sz="1847"/>
            </a:lvl2pPr>
            <a:lvl3pPr>
              <a:defRPr sz="1616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AFACDF-0792-4C0A-9E31-BEE973C8AEC6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5E2D7EEE-B4E3-485B-97D5-179F3F35D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6049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63AA0-317B-4776-925D-26552E921F20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40714E85-4FA9-4DC9-94BF-EB0BE1A5B5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220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847F4-94CE-42F3-9481-FC1499CB00EF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11882B6-39F1-4C3E-B323-B24070D8FD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36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25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924"/>
            </a:lvl1pPr>
            <a:lvl2pPr>
              <a:defRPr sz="2540"/>
            </a:lvl2pPr>
            <a:lvl3pPr>
              <a:defRPr sz="2232"/>
            </a:lvl3pPr>
            <a:lvl4pPr>
              <a:defRPr sz="1847"/>
            </a:lvl4pPr>
            <a:lvl5pPr>
              <a:defRPr sz="1847"/>
            </a:lvl5pPr>
            <a:lvl6pPr>
              <a:defRPr sz="1847"/>
            </a:lvl6pPr>
            <a:lvl7pPr>
              <a:defRPr sz="1847"/>
            </a:lvl7pPr>
            <a:lvl8pPr>
              <a:defRPr sz="1847"/>
            </a:lvl8pPr>
            <a:lvl9pPr>
              <a:defRPr sz="18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7"/>
            <a:ext cx="3008313" cy="4691063"/>
          </a:xfrm>
        </p:spPr>
        <p:txBody>
          <a:bodyPr/>
          <a:lstStyle>
            <a:lvl1pPr marL="0" indent="0">
              <a:buNone/>
              <a:defRPr sz="1308"/>
            </a:lvl1pPr>
            <a:lvl2pPr marL="418619" indent="0">
              <a:buNone/>
              <a:defRPr sz="1077"/>
            </a:lvl2pPr>
            <a:lvl3pPr marL="837238" indent="0">
              <a:buNone/>
              <a:defRPr sz="924"/>
            </a:lvl3pPr>
            <a:lvl4pPr marL="1255858" indent="0">
              <a:buNone/>
              <a:defRPr sz="847"/>
            </a:lvl4pPr>
            <a:lvl5pPr marL="1674479" indent="0">
              <a:buNone/>
              <a:defRPr sz="847"/>
            </a:lvl5pPr>
            <a:lvl6pPr marL="2093097" indent="0">
              <a:buNone/>
              <a:defRPr sz="847"/>
            </a:lvl6pPr>
            <a:lvl7pPr marL="2511716" indent="0">
              <a:buNone/>
              <a:defRPr sz="847"/>
            </a:lvl7pPr>
            <a:lvl8pPr marL="2930335" indent="0">
              <a:buNone/>
              <a:defRPr sz="847"/>
            </a:lvl8pPr>
            <a:lvl9pPr marL="3348954" indent="0">
              <a:buNone/>
              <a:defRPr sz="84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9793C-AB1F-42F3-8DB4-86D4CBBB4EBE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3AD1F45-57C6-40A4-8522-6893D04147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580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24"/>
            </a:lvl1pPr>
            <a:lvl2pPr marL="418619" indent="0">
              <a:buNone/>
              <a:defRPr sz="2540"/>
            </a:lvl2pPr>
            <a:lvl3pPr marL="837238" indent="0">
              <a:buNone/>
              <a:defRPr sz="2232"/>
            </a:lvl3pPr>
            <a:lvl4pPr marL="1255858" indent="0">
              <a:buNone/>
              <a:defRPr sz="1847"/>
            </a:lvl4pPr>
            <a:lvl5pPr marL="1674479" indent="0">
              <a:buNone/>
              <a:defRPr sz="1847"/>
            </a:lvl5pPr>
            <a:lvl6pPr marL="2093097" indent="0">
              <a:buNone/>
              <a:defRPr sz="1847"/>
            </a:lvl6pPr>
            <a:lvl7pPr marL="2511716" indent="0">
              <a:buNone/>
              <a:defRPr sz="1847"/>
            </a:lvl7pPr>
            <a:lvl8pPr marL="2930335" indent="0">
              <a:buNone/>
              <a:defRPr sz="1847"/>
            </a:lvl8pPr>
            <a:lvl9pPr marL="3348954" indent="0">
              <a:buNone/>
              <a:defRPr sz="184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8"/>
            </a:lvl1pPr>
            <a:lvl2pPr marL="418619" indent="0">
              <a:buNone/>
              <a:defRPr sz="1077"/>
            </a:lvl2pPr>
            <a:lvl3pPr marL="837238" indent="0">
              <a:buNone/>
              <a:defRPr sz="924"/>
            </a:lvl3pPr>
            <a:lvl4pPr marL="1255858" indent="0">
              <a:buNone/>
              <a:defRPr sz="847"/>
            </a:lvl4pPr>
            <a:lvl5pPr marL="1674479" indent="0">
              <a:buNone/>
              <a:defRPr sz="847"/>
            </a:lvl5pPr>
            <a:lvl6pPr marL="2093097" indent="0">
              <a:buNone/>
              <a:defRPr sz="847"/>
            </a:lvl6pPr>
            <a:lvl7pPr marL="2511716" indent="0">
              <a:buNone/>
              <a:defRPr sz="847"/>
            </a:lvl7pPr>
            <a:lvl8pPr marL="2930335" indent="0">
              <a:buNone/>
              <a:defRPr sz="847"/>
            </a:lvl8pPr>
            <a:lvl9pPr marL="3348954" indent="0">
              <a:buNone/>
              <a:defRPr sz="84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86F2B7-7DFF-410F-A2FA-4086115CEC6B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E3ECD98-395B-49F2-87F8-EC0AD34EF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286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3EA7C0-FB6A-4ECE-9470-E1383EB092E0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B16C69BB-380B-415A-86C3-C84435E29E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428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F62C70-13A9-41ED-8AD3-97F48690C2F1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79359D2E-2FB3-4790-A184-87737150B4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36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8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6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5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0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8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0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2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5361E97-858F-4239-A343-98FF06F2CFCD}" type="datetime1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5F92D1D-5FAE-4099-B796-1E86E3257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2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2" y="2746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89" tIns="54394" rIns="108789" bIns="543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2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789" tIns="54394" rIns="108789" bIns="54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108789" tIns="54394" rIns="108789" bIns="5439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7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703503">
              <a:defRPr/>
            </a:pPr>
            <a:fld id="{03E4CF8F-80C4-4A1F-82A4-A31E1F1A6C75}" type="datetime1">
              <a:rPr lang="ru-RU" smtClean="0"/>
              <a:pPr defTabSz="703503"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108789" tIns="54394" rIns="108789" bIns="5439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7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703503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wrap="square" lIns="108789" tIns="54394" rIns="108789" bIns="543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77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703503" fontAlgn="base">
              <a:spcBef>
                <a:spcPct val="0"/>
              </a:spcBef>
              <a:spcAft>
                <a:spcPct val="0"/>
              </a:spcAft>
            </a:pPr>
            <a:fld id="{E205AE9C-F70A-4F0F-B184-5D76DD303444}" type="slidenum">
              <a:rPr lang="ru-RU" altLang="ru-RU" smtClean="0">
                <a:cs typeface="Arial" pitchFamily="34" charset="0"/>
              </a:rPr>
              <a:pPr defTabSz="70350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3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2">
          <a:solidFill>
            <a:schemeClr val="tx1"/>
          </a:solidFill>
          <a:latin typeface="Calibri" pitchFamily="34" charset="0"/>
        </a:defRPr>
      </a:lvl5pPr>
      <a:lvl6pPr marL="418619" algn="ctr" rtl="0" fontAlgn="base">
        <a:spcBef>
          <a:spcPct val="0"/>
        </a:spcBef>
        <a:spcAft>
          <a:spcPct val="0"/>
        </a:spcAft>
        <a:defRPr sz="4002">
          <a:solidFill>
            <a:schemeClr val="tx1"/>
          </a:solidFill>
          <a:latin typeface="Calibri" pitchFamily="34" charset="0"/>
        </a:defRPr>
      </a:lvl6pPr>
      <a:lvl7pPr marL="837238" algn="ctr" rtl="0" fontAlgn="base">
        <a:spcBef>
          <a:spcPct val="0"/>
        </a:spcBef>
        <a:spcAft>
          <a:spcPct val="0"/>
        </a:spcAft>
        <a:defRPr sz="4002">
          <a:solidFill>
            <a:schemeClr val="tx1"/>
          </a:solidFill>
          <a:latin typeface="Calibri" pitchFamily="34" charset="0"/>
        </a:defRPr>
      </a:lvl7pPr>
      <a:lvl8pPr marL="1255858" algn="ctr" rtl="0" fontAlgn="base">
        <a:spcBef>
          <a:spcPct val="0"/>
        </a:spcBef>
        <a:spcAft>
          <a:spcPct val="0"/>
        </a:spcAft>
        <a:defRPr sz="4002">
          <a:solidFill>
            <a:schemeClr val="tx1"/>
          </a:solidFill>
          <a:latin typeface="Calibri" pitchFamily="34" charset="0"/>
        </a:defRPr>
      </a:lvl8pPr>
      <a:lvl9pPr marL="1674479" algn="ctr" rtl="0" fontAlgn="base">
        <a:spcBef>
          <a:spcPct val="0"/>
        </a:spcBef>
        <a:spcAft>
          <a:spcPct val="0"/>
        </a:spcAft>
        <a:defRPr sz="4002">
          <a:solidFill>
            <a:schemeClr val="tx1"/>
          </a:solidFill>
          <a:latin typeface="Calibri" pitchFamily="34" charset="0"/>
        </a:defRPr>
      </a:lvl9pPr>
    </p:titleStyle>
    <p:bodyStyle>
      <a:lvl1pPr marL="313964" indent="-3139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24" kern="1200">
          <a:solidFill>
            <a:schemeClr val="tx1"/>
          </a:solidFill>
          <a:latin typeface="+mn-lt"/>
          <a:ea typeface="+mn-ea"/>
          <a:cs typeface="+mn-cs"/>
        </a:defRPr>
      </a:lvl1pPr>
      <a:lvl2pPr marL="680256" indent="-2616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46547" indent="-2093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465167" indent="-2093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47" kern="1200">
          <a:solidFill>
            <a:schemeClr val="tx1"/>
          </a:solidFill>
          <a:latin typeface="+mn-lt"/>
          <a:ea typeface="+mn-ea"/>
          <a:cs typeface="+mn-cs"/>
        </a:defRPr>
      </a:lvl4pPr>
      <a:lvl5pPr marL="1883787" indent="-2093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47" kern="1200">
          <a:solidFill>
            <a:schemeClr val="tx1"/>
          </a:solidFill>
          <a:latin typeface="+mn-lt"/>
          <a:ea typeface="+mn-ea"/>
          <a:cs typeface="+mn-cs"/>
        </a:defRPr>
      </a:lvl5pPr>
      <a:lvl6pPr marL="2302406" indent="-209310" algn="l" defTabSz="837238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21025" indent="-209310" algn="l" defTabSz="837238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39644" indent="-209310" algn="l" defTabSz="837238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558264" indent="-209310" algn="l" defTabSz="837238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7238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418619" algn="l" defTabSz="837238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837238" algn="l" defTabSz="837238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3pPr>
      <a:lvl4pPr marL="1255858" algn="l" defTabSz="837238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4pPr>
      <a:lvl5pPr marL="1674479" algn="l" defTabSz="837238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5pPr>
      <a:lvl6pPr marL="2093097" algn="l" defTabSz="837238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6pPr>
      <a:lvl7pPr marL="2511716" algn="l" defTabSz="837238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7pPr>
      <a:lvl8pPr marL="2930335" algn="l" defTabSz="837238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8pPr>
      <a:lvl9pPr marL="3348954" algn="l" defTabSz="837238" rtl="0" eaLnBrk="1" latinLnBrk="0" hangingPunct="1">
        <a:defRPr sz="1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351746582#6560I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departments/kafedra-doshkolnogo-nachalnogo-27/doshkolnoe-obrazovanie-798/vnedrenie-fop-do/" TargetMode="External"/><Relationship Id="rId2" Type="http://schemas.openxmlformats.org/officeDocument/2006/relationships/hyperlink" Target="mailto:doshtomsk@mail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2053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3220271" y="4077072"/>
            <a:ext cx="5923729" cy="1915666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«Формы и методы развития предпосылок естественно-научных и инженерных компетенций дошкольников»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«Развитие пространственного мышления дошкольников как основы формирования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естественно-научных, цифровых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инженерных компетенций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человека будущего» )</a:t>
            </a:r>
            <a:endParaRPr lang="ru-RU" alt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0536" y="4292602"/>
            <a:ext cx="3240807" cy="18002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309938" y="5661025"/>
            <a:ext cx="5867400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303722" y="4941170"/>
            <a:ext cx="3006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ТОИПКРО 2024 год</a:t>
            </a:r>
          </a:p>
        </p:txBody>
      </p:sp>
    </p:spTree>
    <p:extLst>
      <p:ext uri="{BB962C8B-B14F-4D97-AF65-F5344CB8AC3E}">
        <p14:creationId xmlns:p14="http://schemas.microsoft.com/office/powerpoint/2010/main" val="406845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A9DB7E-62EA-4282-B753-FEE9500C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1AC5-49B0-4EC9-8286-B08C33F99DA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 bwMode="auto">
          <a:xfrm>
            <a:off x="1604993" y="219998"/>
            <a:ext cx="6491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Итоги мониторинга </a:t>
            </a:r>
            <a:b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</a:b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второго  полугодия 2023 г .</a:t>
            </a:r>
            <a:endParaRPr lang="ru-RU" altLang="ru-RU" sz="3200" b="1" dirty="0">
              <a:solidFill>
                <a:srgbClr val="215968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7107" y="913510"/>
            <a:ext cx="8553366" cy="5807967"/>
          </a:xfrm>
        </p:spPr>
        <p:txBody>
          <a:bodyPr>
            <a:normAutofit fontScale="25000" lnSpcReduction="20000"/>
          </a:bodyPr>
          <a:lstStyle/>
          <a:p>
            <a:pPr marL="313964" indent="0" algn="just">
              <a:spcAft>
                <a:spcPts val="0"/>
              </a:spcAft>
              <a:buNone/>
            </a:pPr>
            <a:endParaRPr lang="ru-RU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9714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представленный спектр диагностических методик и диагностического инструментария, </a:t>
            </a:r>
            <a:r>
              <a:rPr lang="ru-RU" sz="6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оценить качество результатов образовательной деятельности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Подробный анализ результатов диагностики, выполненный образовательными учреждениями, </a:t>
            </a:r>
            <a:r>
              <a:rPr lang="ru-RU" sz="6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отражает положительную динамику </a:t>
            </a:r>
            <a:r>
              <a:rPr lang="ru-RU" sz="6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6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предпосылок естественно-научных, цифровых и инженерных компетенций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6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3964" indent="0" algn="just">
              <a:spcAft>
                <a:spcPts val="0"/>
              </a:spcAft>
              <a:buNone/>
            </a:pPr>
            <a:endParaRPr lang="ru-RU" sz="6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3964" indent="0" algn="just">
              <a:spcAft>
                <a:spcPts val="0"/>
              </a:spcAft>
              <a:buNone/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отметить муниципальные образования </a:t>
            </a:r>
            <a:r>
              <a:rPr lang="ru-RU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Верхникетского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Города Стрежевого, г. Томска, </a:t>
            </a:r>
            <a:r>
              <a:rPr lang="ru-RU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Колпашевского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</a:t>
            </a:r>
            <a:r>
              <a:rPr lang="ru-RU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Кривошеинского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представивших подробный анализ в виде диаграмм, сравнительных таблиц за весь период реализации проекта;</a:t>
            </a:r>
          </a:p>
          <a:p>
            <a:pPr indent="0" algn="just">
              <a:spcAft>
                <a:spcPts val="0"/>
              </a:spcAft>
              <a:buNone/>
            </a:pP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9714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сохраняется высокая потребность в КПК по теме Проекта - 586 педагогов </a:t>
            </a:r>
            <a:r>
              <a:rPr lang="ru-RU" sz="6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данным образовательных учреждений)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6400" dirty="0"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9714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8000" b="1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как «точки роста»:</a:t>
            </a:r>
            <a:endParaRPr lang="ru-RU" sz="8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8572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материально-технической </a:t>
            </a: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базы;</a:t>
            </a: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8572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сетевого пространства; </a:t>
            </a:r>
            <a:endParaRPr lang="ru-RU" sz="6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8572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спектра услуг по дополнительному образованию; 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8572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поиск новых форм взаимодействия с родителями (законными представителями) воспитанников;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8572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профессиональных компетенций педагогических кадров по моделированию образовательной среды для интеллектуальной активности и развития предпосылок научно-технического творчества детей</a:t>
            </a: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indent="-8572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и тиражирование успешного опыта преемственности детский сад-начальная школа</a:t>
            </a:r>
          </a:p>
          <a:p>
            <a:pPr marL="457200" algn="just">
              <a:spcAft>
                <a:spcPts val="0"/>
              </a:spcAft>
            </a:pPr>
            <a:endParaRPr lang="ru-RU" sz="6400" dirty="0">
              <a:latin typeface="PT Astra Serif" panose="020A0603040505020204" pitchFamily="18" charset="-52"/>
              <a:ea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endParaRPr lang="ru-RU" sz="2900" dirty="0">
              <a:latin typeface="PT Astra Serif" panose="020A0603040505020204" pitchFamily="18" charset="-52"/>
              <a:ea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1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419872" y="5661248"/>
            <a:ext cx="5867400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70" y="116634"/>
            <a:ext cx="1109663" cy="1109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332656"/>
            <a:ext cx="594130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на муниципальном уровне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(в соответствии с дорожной картой Проекта)</a:t>
            </a:r>
          </a:p>
          <a:p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2492898"/>
            <a:ext cx="79928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Разработка муниципальной программы развития пространственного мышления дошкольников;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Определение базовых организаций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стажировочных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площадок) по естественно-научному, цифровому и инженерному направлениям;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Обеспечение условий в дошкольных образовательных организациях Томской области для внедрения Проекта;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Обеспечение условий для создания новых мест дополнительного образования детей по развитию пространственного мышления дошкольников в дошкольных образовательных организациях Томской области;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Формирование системы муниципальных мероприятий для демонстрации способностей дошкольников в естественнонаучных, цифровых и инженерных направлениях;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Размещение и ежегодная актуализация на сайтах муниципалитетов разделов программы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086419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8E59CA-A96B-49B8-BAD3-6AD70327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BF3-F6F3-404F-8FF8-1641B1E23DDC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16837" y="1645047"/>
            <a:ext cx="8229600" cy="456937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сетевого партнерства среди муниципальных образований Томской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208057"/>
            <a:ext cx="1353197" cy="13531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2528637"/>
            <a:ext cx="327365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МЕЖМУНИЦИПАЛЬНЫЕ ШАХМАТНЫЕ ТУРНИРЫ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НА БАЗЕ ТОЧЕК РОСТА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0" r="11567"/>
          <a:stretch/>
        </p:blipFill>
        <p:spPr>
          <a:xfrm>
            <a:off x="457202" y="3438817"/>
            <a:ext cx="2853499" cy="289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E7863E-7633-4F64-A692-15EFED2DF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56" y="2528637"/>
            <a:ext cx="3557659" cy="266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7F43F0-2DB7-4A5A-9C95-AED0F4E829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33" y="4897119"/>
            <a:ext cx="2695131" cy="16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3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C4F80F-5712-4BCD-9F48-7C596EB9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BF3-F6F3-404F-8FF8-1641B1E23DDC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  н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уровне ДОУ</a:t>
            </a:r>
          </a:p>
          <a:p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8228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Разработка и внедрение программ развития пространственного мышления дошкольников в основную деятельность и дополнительное образование детей ДОУ;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Размещение и ежегодная актуализация на сайтах ДОУ разделов программы по развитию пространственного мышления дошкольников как основы формирования естественно-научных, цифровых и инженерных компетенций человека будущего;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603903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Создание новых мест дополнительного образования детей по развитию пространственного мышления дошкольников в ДОУ Томской области;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4. Формирование исследовательских и технологических компетенций у детей дошкольного возраста;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5. Повышение профессиональной компетенции педагогов по естественнонаучному, цифровому и инженерному направлениям;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6. Обновление материально-технической базы ДОУ для реализации программ естественнонаучного, цифрового и инженерного направлений.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33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2" y="1417643"/>
            <a:ext cx="8229600" cy="47085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фестиваль «Формирование предпосылок инженерного мышления у детей  дошкольного возраста» (на базе МАДОУ «Детский сад 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№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«Пчелка» г.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Асино), </a:t>
            </a: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(апрель)</a:t>
            </a:r>
          </a:p>
          <a:p>
            <a:pPr marL="0" indent="0" algn="just">
              <a:buNone/>
            </a:pPr>
            <a:endPara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форум «Современное детство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(апрель</a:t>
            </a:r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lvl="0" indent="0" algn="just">
              <a:buNone/>
            </a:pPr>
            <a:endParaRPr lang="ru-RU" sz="1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algn="just">
              <a:lnSpc>
                <a:spcPct val="98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Фестиваль </a:t>
            </a:r>
            <a:r>
              <a:rPr lang="ru-RU" sz="1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видеовизиток</a:t>
            </a:r>
            <a:r>
              <a:rPr lang="ru-RU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«Моделирование образовательной среды для интеллектуальной активности и развития пространственного мышления дошкольников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завершения Проекта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 </a:t>
            </a: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(март-апрель)</a:t>
            </a:r>
          </a:p>
          <a:p>
            <a:pPr marL="0" marR="111760" indent="0" algn="just">
              <a:lnSpc>
                <a:spcPct val="98000"/>
              </a:lnSpc>
              <a:spcAft>
                <a:spcPts val="0"/>
              </a:spcAft>
              <a:buNone/>
            </a:pPr>
            <a:endParaRPr lang="ru-RU" sz="1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algn="just">
              <a:lnSpc>
                <a:spcPct val="98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 «Развитие пространственного мышления дошкольников посредством игровых технологий» (на базе МАДОУ № 39 . г. Томска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(март)</a:t>
            </a:r>
          </a:p>
          <a:p>
            <a:pPr marL="0" marR="111760" indent="0" algn="ctr">
              <a:lnSpc>
                <a:spcPct val="98000"/>
              </a:lnSpc>
              <a:spcAft>
                <a:spcPts val="0"/>
              </a:spcAft>
              <a:buNone/>
            </a:pPr>
            <a:endPara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11760" indent="0" algn="ctr">
              <a:lnSpc>
                <a:spcPct val="98000"/>
              </a:lnSpc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C4F80F-5712-4BCD-9F48-7C596EB9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BF3-F6F3-404F-8FF8-1641B1E23DDC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0497"/>
            <a:ext cx="8329867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889000" algn="ctr">
              <a:lnSpc>
                <a:spcPts val="1375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региональных</a:t>
            </a:r>
            <a:r>
              <a:rPr lang="ru-RU" sz="16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6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первое полугодие </a:t>
            </a:r>
          </a:p>
          <a:p>
            <a:pPr marL="70485" marR="889000" algn="ctr">
              <a:lnSpc>
                <a:spcPts val="1375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16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r>
              <a:rPr lang="ru-RU" sz="1600" b="1" spc="-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6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b="1" spc="-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</a:t>
            </a:r>
            <a:r>
              <a:rPr lang="ru-RU" sz="1600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marR="889000" algn="ctr">
              <a:lnSpc>
                <a:spcPts val="1375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1600" b="1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</a:t>
            </a:r>
            <a:r>
              <a:rPr lang="ru-RU" sz="16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пространственного мышления</a:t>
            </a:r>
            <a:r>
              <a:rPr lang="ru-RU" sz="16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дошкольников как</a:t>
            </a:r>
            <a:r>
              <a:rPr lang="ru-RU" sz="16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ru-RU" sz="16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1600" b="1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естественно-научных,</a:t>
            </a:r>
            <a:r>
              <a:rPr lang="ru-RU" sz="16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цифровых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инженерных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компетенций</a:t>
            </a:r>
            <a:r>
              <a:rPr lang="ru-RU" sz="16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</a:t>
            </a:r>
            <a:r>
              <a:rPr lang="ru-RU" sz="16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будущего»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</a:t>
            </a:r>
            <a:r>
              <a:rPr lang="ru-RU" sz="1600" b="1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Томской</a:t>
            </a:r>
            <a:r>
              <a:rPr lang="ru-RU" sz="1600" b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4012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2" y="1303129"/>
            <a:ext cx="8229600" cy="4823041"/>
          </a:xfrm>
        </p:spPr>
        <p:txBody>
          <a:bodyPr/>
          <a:lstStyle/>
          <a:p>
            <a:pPr marL="0" marR="111760" indent="0" algn="ctr">
              <a:lnSpc>
                <a:spcPct val="98000"/>
              </a:lnSpc>
              <a:spcAft>
                <a:spcPts val="0"/>
              </a:spcAft>
              <a:buNone/>
            </a:pPr>
            <a:r>
              <a:rPr lang="ru-RU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Конкурсы для детей</a:t>
            </a:r>
          </a:p>
          <a:p>
            <a:pPr marR="63500">
              <a:lnSpc>
                <a:spcPct val="97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Открытый региональный конкурс «Бумажные архитекторы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(МАДОУ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Верхнекетский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детский сад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11760" indent="0">
              <a:lnSpc>
                <a:spcPct val="98000"/>
              </a:lnSpc>
              <a:spcAft>
                <a:spcPts val="0"/>
              </a:spcAft>
              <a:buNone/>
            </a:pPr>
            <a:endPara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algn="just">
              <a:lnSpc>
                <a:spcPct val="98000"/>
              </a:lnSpc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Соревнования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образовательной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робототехнике на Кубок Губернатора Томской области для детей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</a:p>
          <a:p>
            <a:pPr marL="0" indent="0" algn="r">
              <a:buNone/>
            </a:pP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(Департамент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образования Томской области, ОГБОУ «Томский физико-технический лицей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11760" indent="0" algn="r">
              <a:lnSpc>
                <a:spcPct val="98000"/>
              </a:lnSpc>
              <a:spcAft>
                <a:spcPts val="0"/>
              </a:spcAft>
              <a:buNone/>
            </a:pPr>
            <a:endPara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11760" indent="0" algn="ctr">
              <a:lnSpc>
                <a:spcPct val="98000"/>
              </a:lnSpc>
              <a:spcAft>
                <a:spcPts val="0"/>
              </a:spcAft>
              <a:buNone/>
            </a:pPr>
            <a:r>
              <a:rPr lang="ru-RU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КПК</a:t>
            </a:r>
          </a:p>
          <a:p>
            <a:pPr marR="111760">
              <a:lnSpc>
                <a:spcPct val="98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ДПО «Развитие пространственного мышления дошкольников как основы формирования естественно-научных, цифровых и инженерных компетенций человека будущего»</a:t>
            </a:r>
            <a:endParaRPr lang="ru-RU" sz="1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>
              <a:lnSpc>
                <a:spcPct val="98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Очные внебюджетные курсы  с 29.01.2024 02. по 02.02.2024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Очные внебюджетные курсы с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применением 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ДОТ  с 04.03.2024  по 18.03. 2024 </a:t>
            </a:r>
          </a:p>
          <a:p>
            <a:pPr marL="0" marR="111760" indent="0">
              <a:lnSpc>
                <a:spcPct val="98000"/>
              </a:lnSpc>
              <a:spcAft>
                <a:spcPts val="0"/>
              </a:spcAft>
              <a:buNone/>
            </a:pP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11760" indent="0" algn="ctr">
              <a:lnSpc>
                <a:spcPct val="98000"/>
              </a:lnSpc>
              <a:spcAft>
                <a:spcPts val="0"/>
              </a:spcAft>
              <a:buNone/>
            </a:pPr>
            <a:endParaRPr lang="ru-RU" sz="18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11760" indent="0" algn="ctr">
              <a:lnSpc>
                <a:spcPct val="98000"/>
              </a:lnSpc>
              <a:spcAft>
                <a:spcPts val="0"/>
              </a:spcAft>
              <a:buNone/>
            </a:pP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C4F80F-5712-4BCD-9F48-7C596EB9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BF3-F6F3-404F-8FF8-1641B1E23DDC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21076"/>
            <a:ext cx="8185851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889000" algn="ctr">
              <a:lnSpc>
                <a:spcPts val="1375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региональных</a:t>
            </a:r>
            <a:r>
              <a:rPr lang="ru-RU" sz="16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6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первое полугодие </a:t>
            </a:r>
          </a:p>
          <a:p>
            <a:pPr marL="70485" marR="889000" algn="ctr">
              <a:lnSpc>
                <a:spcPts val="1375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16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r>
              <a:rPr lang="ru-RU" sz="1600" b="1" spc="-5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6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b="1" spc="-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</a:t>
            </a:r>
            <a:r>
              <a:rPr lang="ru-RU" sz="1600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16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spc="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marR="889000" algn="ctr">
              <a:lnSpc>
                <a:spcPts val="1375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1600" b="1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</a:t>
            </a:r>
            <a:r>
              <a:rPr lang="ru-RU" sz="16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пространственного мышления</a:t>
            </a:r>
            <a:r>
              <a:rPr lang="ru-RU" sz="16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дошкольников как</a:t>
            </a:r>
            <a:r>
              <a:rPr lang="ru-RU" sz="16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ru-RU" sz="16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</a:t>
            </a:r>
            <a:r>
              <a:rPr lang="ru-RU" sz="1600" b="1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естественно-научных,</a:t>
            </a:r>
            <a:r>
              <a:rPr lang="ru-RU" sz="1600" b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цифровых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инженерных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компетенций</a:t>
            </a:r>
            <a:r>
              <a:rPr lang="ru-RU" sz="16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</a:t>
            </a:r>
            <a:r>
              <a:rPr lang="ru-RU" sz="16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будущего»</a:t>
            </a:r>
            <a:r>
              <a:rPr lang="ru-RU" sz="16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</a:t>
            </a:r>
            <a:r>
              <a:rPr lang="ru-RU" sz="1600" b="1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Томской</a:t>
            </a:r>
            <a:r>
              <a:rPr lang="ru-RU" sz="1600" b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1269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77" y="239664"/>
            <a:ext cx="7303202" cy="854645"/>
          </a:xfrm>
        </p:spPr>
        <p:txBody>
          <a:bodyPr>
            <a:normAutofit/>
          </a:bodyPr>
          <a:lstStyle/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3436891"/>
            <a:ext cx="4121390" cy="3096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401811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prstClr val="black"/>
                </a:solidFill>
              </a:rPr>
              <a:t>Международный образовательный проект </a:t>
            </a:r>
            <a:endParaRPr lang="ru-RU" sz="2000" b="1" i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b="1" i="1" dirty="0" smtClean="0">
                <a:solidFill>
                  <a:prstClr val="black"/>
                </a:solidFill>
              </a:rPr>
              <a:t>"</a:t>
            </a:r>
            <a:r>
              <a:rPr lang="ru-RU" sz="2000" b="1" i="1" dirty="0">
                <a:solidFill>
                  <a:prstClr val="black"/>
                </a:solidFill>
              </a:rPr>
              <a:t>Уроки из океана"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62C88AF4-A82A-4F68-9012-8DF737C5DB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30" y="1256456"/>
            <a:ext cx="2952187" cy="295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26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77" y="239664"/>
            <a:ext cx="7303202" cy="854645"/>
          </a:xfrm>
        </p:spPr>
        <p:txBody>
          <a:bodyPr>
            <a:normAutofit/>
          </a:bodyPr>
          <a:lstStyle/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8"/>
            <a:ext cx="8712968" cy="4713387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sz="2400" u="sng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программы, реализуемые в ДОО в рамках Проекта: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Парциальные программы с указанием автора (</a:t>
            </a:r>
            <a:r>
              <a:rPr lang="ru-RU" sz="2000" dirty="0" err="1">
                <a:latin typeface="PT Astra Serif" panose="020A0603040505020204" pitchFamily="18" charset="-52"/>
                <a:ea typeface="Times New Roman" panose="02020603050405020304" pitchFamily="18" charset="0"/>
              </a:rPr>
              <a:t>ов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) и издательства:</a:t>
            </a:r>
          </a:p>
          <a:p>
            <a:pPr marL="0" indent="0" algn="just">
              <a:buNone/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Например: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Волосовец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Т.В., Маркова В.А., Аверин С.А. STEM-образование детей дошкольного и младшего школь­ного возраста. Парциальная модульная программа развития интеллектуальных способностей в процессе познавательной деятельности и вовлечения в научно-техническое творчество: учебная программа / Т. В.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Волосовец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 др.  М.: БИНОМ. Лаборатория знаний, 2019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</a:rPr>
              <a:t>Парциальные программы, разработанные ДОО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</a:rPr>
              <a:t>Например:  С.И. </a:t>
            </a:r>
            <a:r>
              <a:rPr lang="ru-RU" sz="2000" dirty="0" err="1">
                <a:latin typeface="Times New Roman" panose="02020603050405020304" pitchFamily="18" charset="0"/>
              </a:rPr>
              <a:t>Гарбург</a:t>
            </a:r>
            <a:r>
              <a:rPr lang="ru-RU" sz="2000" dirty="0">
                <a:latin typeface="Times New Roman" panose="02020603050405020304" pitchFamily="18" charset="0"/>
              </a:rPr>
              <a:t>., «</a:t>
            </a:r>
            <a:r>
              <a:rPr lang="en-US" sz="2000" dirty="0">
                <a:latin typeface="Times New Roman" panose="02020603050405020304" pitchFamily="18" charset="0"/>
              </a:rPr>
              <a:t>Lego-</a:t>
            </a:r>
            <a:r>
              <a:rPr lang="ru-RU" sz="2000" dirty="0">
                <a:latin typeface="Times New Roman" panose="02020603050405020304" pitchFamily="18" charset="0"/>
              </a:rPr>
              <a:t>конструирование и </a:t>
            </a:r>
            <a:r>
              <a:rPr lang="ru-RU" sz="2000" dirty="0" err="1">
                <a:latin typeface="Times New Roman" panose="02020603050405020304" pitchFamily="18" charset="0"/>
              </a:rPr>
              <a:t>роботехника</a:t>
            </a:r>
            <a:r>
              <a:rPr lang="ru-RU" sz="2000" dirty="0">
                <a:latin typeface="Times New Roman" panose="02020603050405020304" pitchFamily="18" charset="0"/>
              </a:rPr>
              <a:t> в детском саду», 2001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>
              <a:solidFill>
                <a:prstClr val="black">
                  <a:tint val="75000"/>
                </a:prstClr>
              </a:solidFill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2" y="203139"/>
            <a:ext cx="7199099" cy="9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5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мониторинга</a:t>
            </a: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«Реализация  парциальных образовательных программ, программ дополнительного образования и авторских методик и техник»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5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0485" marR="889000">
              <a:lnSpc>
                <a:spcPts val="1375"/>
              </a:lnSpc>
              <a:spcBef>
                <a:spcPts val="340"/>
              </a:spcBef>
              <a:spcAft>
                <a:spcPts val="0"/>
              </a:spcAft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>
              <a:solidFill>
                <a:prstClr val="black">
                  <a:tint val="75000"/>
                </a:prstClr>
              </a:solidFill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2" y="203139"/>
            <a:ext cx="7199099" cy="9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5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мониторинга</a:t>
            </a: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«Реализация  парциальных образовательных программ, программ дополнительного образования и авторских методик и техник»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31032" y="2492896"/>
            <a:ext cx="8712968" cy="51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 startAt="2"/>
            </a:pPr>
            <a:r>
              <a:rPr lang="ru-RU" sz="2400" u="sng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образования</a:t>
            </a: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Например: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естественно-научной направленности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«Юные экспериментаторы»,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Завгородская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М.А., Гончарова П.Г. (для обучающихся 5-7 лет)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технической направленности «Робототехника в детском саду», Иванова И.Н. (для обучающихся 6-7 лет)</a:t>
            </a:r>
            <a:endParaRPr lang="ru-RU" sz="2000" dirty="0"/>
          </a:p>
          <a:p>
            <a:pPr marL="0" indent="0">
              <a:buNone/>
            </a:pPr>
            <a:endParaRPr lang="ru-RU" sz="2000" dirty="0">
              <a:solidFill>
                <a:srgbClr val="43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43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43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u="sng" dirty="0">
              <a:solidFill>
                <a:prstClr val="black">
                  <a:tint val="75000"/>
                </a:prstClr>
              </a:solidFill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660" y="1254088"/>
            <a:ext cx="1380982" cy="13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77" y="239664"/>
            <a:ext cx="7303202" cy="854645"/>
          </a:xfrm>
        </p:spPr>
        <p:txBody>
          <a:bodyPr>
            <a:normAutofit/>
          </a:bodyPr>
          <a:lstStyle/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8" y="203141"/>
            <a:ext cx="5856359" cy="85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2400" spc="-5" dirty="0">
                <a:latin typeface="Times New Roman" panose="02020603050405020304" pitchFamily="18" charset="0"/>
              </a:rPr>
              <a:t>Требования к структуре программ</a:t>
            </a: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endParaRPr lang="ru-RU" sz="2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647" y="1130830"/>
            <a:ext cx="3703792" cy="3123484"/>
          </a:xfrm>
          <a:prstGeom prst="rect">
            <a:avLst/>
          </a:prstGeom>
          <a:solidFill>
            <a:srgbClr val="ECEDD1">
              <a:lumMod val="90000"/>
            </a:srgb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</a:t>
            </a:r>
            <a:r>
              <a:rPr lang="ru-RU" sz="1600" b="1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</a:t>
            </a:r>
          </a:p>
          <a:p>
            <a:pPr algn="ctr">
              <a:lnSpc>
                <a:spcPct val="115000"/>
              </a:lnSpc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(п. 2.11.1. ФГОС ДО)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Пояснительная записка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Характеристики особенностей детей ( для указанного возраста возраста), значимые для разработки и реализации программы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Принципы и подходы к формированию программы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Цели и задачи реализации программы 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 Планируемые результаты освоения программы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1.6. Педагогическая диагностика достижения планируемых образовательных результатов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0233" y="4165085"/>
            <a:ext cx="3685309" cy="2660921"/>
          </a:xfrm>
          <a:prstGeom prst="rect">
            <a:avLst/>
          </a:prstGeom>
          <a:solidFill>
            <a:srgbClr val="ECEDD1">
              <a:lumMod val="9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5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2.Содержательный</a:t>
            </a:r>
            <a:r>
              <a:rPr lang="ru-RU" sz="1600" b="1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Содержание образовательной деятельности в группе детей (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возраста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Способы и направления поддержки детской инициативы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методы реализации программы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Взаимодействие педагогического коллектива с семьями воспитанников в процессе реализации программы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0918" y="987114"/>
            <a:ext cx="3953164" cy="3385414"/>
          </a:xfrm>
          <a:prstGeom prst="rect">
            <a:avLst/>
          </a:prstGeom>
          <a:solidFill>
            <a:srgbClr val="ECEDD1">
              <a:lumMod val="9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5"/>
              </a:spcBef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Организационный</a:t>
            </a:r>
            <a:r>
              <a:rPr lang="ru-RU" sz="1600" b="1" kern="0" spc="-5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</a:t>
            </a:r>
          </a:p>
          <a:p>
            <a:pPr algn="ctr">
              <a:lnSpc>
                <a:spcPct val="107000"/>
              </a:lnSpc>
              <a:spcBef>
                <a:spcPts val="5"/>
              </a:spcBef>
              <a:defRPr/>
            </a:pPr>
            <a:r>
              <a:rPr lang="ru-RU" sz="1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(2.11.3. ФГОС ДО)</a:t>
            </a:r>
            <a:endParaRPr lang="ru-RU" sz="1200" b="1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5"/>
              </a:spcBef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Психолого-педагогические условия, обеспечивающие развитие ребёнка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  <a:defRPr/>
            </a:pP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Организация развивающей предметно-пространственной среды для реализации программы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</a:t>
            </a: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обеспечение реализации программы.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Материально-техническое обеспечение программы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  <a:defRPr/>
            </a:pPr>
            <a:r>
              <a:rPr lang="ru-RU" sz="1400" kern="0" dirty="0">
                <a:solidFill>
                  <a:prstClr val="black"/>
                </a:solidFill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  <a:defRPr/>
            </a:pPr>
            <a:endParaRPr lang="ru-RU" sz="1400" kern="0" dirty="0">
              <a:solidFill>
                <a:prstClr val="black"/>
              </a:solidFill>
            </a:endParaRPr>
          </a:p>
          <a:p>
            <a:pPr algn="just">
              <a:lnSpc>
                <a:spcPct val="107000"/>
              </a:lnSpc>
              <a:spcBef>
                <a:spcPts val="5"/>
              </a:spcBef>
              <a:defRPr/>
            </a:pPr>
            <a:r>
              <a:rPr lang="ru-RU" sz="1400" kern="0" dirty="0">
                <a:solidFill>
                  <a:prstClr val="black"/>
                </a:solidFill>
              </a:rPr>
              <a:t>Литература</a:t>
            </a:r>
            <a:endParaRPr lang="ru-RU" sz="1200" kern="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836275" y="4053832"/>
            <a:ext cx="3056885" cy="2281202"/>
          </a:xfrm>
          <a:prstGeom prst="rect">
            <a:avLst/>
          </a:prstGeom>
          <a:solidFill>
            <a:srgbClr val="ECEDD1">
              <a:lumMod val="9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Краткая презентация парциальной программы (дополнительный раздел)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(согласно п. 2.13 ФГОС ДО) Краткая презентация программы должна быть ориентирована на родителей (законных представителей) детей и доступна для ознакомления. 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5"/>
              </a:spcBef>
            </a:pP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8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309938" y="5661025"/>
            <a:ext cx="5867400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55" y="4902908"/>
            <a:ext cx="1189758" cy="118975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19673" y="341784"/>
            <a:ext cx="73448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341313" defTabSz="449263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Региональный проект «Развитие пространственного мышления дошкольников как основы формирования естественно-научных, цифровых и инженерных компетенций человека будущего»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A9BB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412776"/>
            <a:ext cx="864096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развития пространственного мышления дошкольников в условиях цифровой образовательной среды посредством формирования компетенций для экономики региона в контексте преемственности всех уровней общего образования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7938" y="2675600"/>
            <a:ext cx="2808311" cy="7151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9" y="3123135"/>
            <a:ext cx="2410510" cy="11219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естественно-научное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Calibri"/>
              </a:rPr>
              <a:t>и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нженерное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цифровое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STEM (STEAM)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географическое направление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8448" y="2732261"/>
            <a:ext cx="547997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мероприятий, направленных  на реализацию мероприятий проекта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73428"/>
              </p:ext>
            </p:extLst>
          </p:nvPr>
        </p:nvGraphicFramePr>
        <p:xfrm>
          <a:off x="2123726" y="3638507"/>
          <a:ext cx="6840762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70">
                  <a:extLst>
                    <a:ext uri="{9D8B030D-6E8A-4147-A177-3AD203B41FA5}">
                      <a16:colId xmlns:a16="http://schemas.microsoft.com/office/drawing/2014/main" val="14227525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75055583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3545307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7505411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8722708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57279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образований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Завершающий итоговый этап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96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 реализующих дошкольное 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732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04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77" y="239664"/>
            <a:ext cx="7303202" cy="854645"/>
          </a:xfrm>
        </p:spPr>
        <p:txBody>
          <a:bodyPr>
            <a:normAutofit/>
          </a:bodyPr>
          <a:lstStyle/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203141"/>
            <a:ext cx="6408712" cy="85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485" marR="889000">
              <a:lnSpc>
                <a:spcPts val="1375"/>
              </a:lnSpc>
              <a:spcBef>
                <a:spcPts val="340"/>
              </a:spcBef>
            </a:pPr>
            <a:endParaRPr lang="ru-RU" sz="2400" spc="-5" dirty="0">
              <a:latin typeface="Times New Roman" panose="02020603050405020304" pitchFamily="18" charset="0"/>
            </a:endParaRP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2400" spc="-5" dirty="0">
                <a:latin typeface="Times New Roman" panose="02020603050405020304" pitchFamily="18" charset="0"/>
              </a:rPr>
              <a:t>Требования к структуре программы </a:t>
            </a: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2400" spc="-5" dirty="0">
                <a:latin typeface="Times New Roman" panose="02020603050405020304" pitchFamily="18" charset="0"/>
              </a:rPr>
              <a:t>дополнительного образования</a:t>
            </a: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endParaRPr lang="ru-RU" sz="2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endParaRPr lang="ru-RU" sz="2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3" y="821888"/>
            <a:ext cx="7991187" cy="94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1200"/>
              </a:spcAft>
            </a:pPr>
            <a:r>
              <a:rPr lang="ru-RU" sz="1600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от 27 июля 2022 года N 629 Об утверждении </a:t>
            </a:r>
          </a:p>
          <a:p>
            <a:pPr algn="ctr" fontAlgn="base">
              <a:lnSpc>
                <a:spcPct val="115000"/>
              </a:lnSpc>
              <a:spcAft>
                <a:spcPts val="1200"/>
              </a:spcAft>
            </a:pPr>
            <a:r>
              <a:rPr lang="ru-RU" sz="1200" u="sng" dirty="0">
                <a:solidFill>
                  <a:srgbClr val="3451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Порядка организации и осуществления образовательной деятельности по дополнительным общеобразовательным программам</a:t>
            </a:r>
            <a:endParaRPr lang="ru-RU" sz="1200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92451"/>
              </p:ext>
            </p:extLst>
          </p:nvPr>
        </p:nvGraphicFramePr>
        <p:xfrm>
          <a:off x="467544" y="1916832"/>
          <a:ext cx="8579296" cy="4020956"/>
        </p:xfrm>
        <a:graphic>
          <a:graphicData uri="http://schemas.openxmlformats.org/drawingml/2006/table">
            <a:tbl>
              <a:tblPr/>
              <a:tblGrid>
                <a:gridCol w="4307127">
                  <a:extLst>
                    <a:ext uri="{9D8B030D-6E8A-4147-A177-3AD203B41FA5}">
                      <a16:colId xmlns:a16="http://schemas.microsoft.com/office/drawing/2014/main" val="1173733300"/>
                    </a:ext>
                  </a:extLst>
                </a:gridCol>
                <a:gridCol w="4272169">
                  <a:extLst>
                    <a:ext uri="{9D8B030D-6E8A-4147-A177-3AD203B41FA5}">
                      <a16:colId xmlns:a16="http://schemas.microsoft.com/office/drawing/2014/main" val="2740645549"/>
                    </a:ext>
                  </a:extLst>
                </a:gridCol>
              </a:tblGrid>
              <a:tr h="40209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Принята на заседании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Педагогического совета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Протокол № ____ от «___»______ 20__г.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общеобразовательная общеразвивающая программа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технической направленности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600" cap="sm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«РОБОТОТЕХНИКА В ДЕТСКОМ САДУ»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600" cap="sm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обучающихся: 5-7 лет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реализации: 2 учебных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97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Утверждаю</a:t>
                      </a:r>
                    </a:p>
                    <a:p>
                      <a:pPr indent="4597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Заведующий ________ФИО</a:t>
                      </a:r>
                    </a:p>
                    <a:p>
                      <a:pPr indent="4597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Приказ № ____ от «__» _____ 20__ г.</a:t>
                      </a:r>
                    </a:p>
                    <a:p>
                      <a:pPr indent="4597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indent="4597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ru-RU" sz="1200" kern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 (ы) - составители: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должность,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квалификационной категории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30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49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77" y="239664"/>
            <a:ext cx="7303202" cy="854645"/>
          </a:xfrm>
        </p:spPr>
        <p:txBody>
          <a:bodyPr>
            <a:normAutofit/>
          </a:bodyPr>
          <a:lstStyle/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79712" y="203141"/>
            <a:ext cx="6408712" cy="85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485" marR="889000">
              <a:lnSpc>
                <a:spcPts val="1375"/>
              </a:lnSpc>
              <a:spcBef>
                <a:spcPts val="340"/>
              </a:spcBef>
            </a:pPr>
            <a:endParaRPr lang="ru-RU" sz="2400" spc="-5" dirty="0">
              <a:latin typeface="Times New Roman" panose="02020603050405020304" pitchFamily="18" charset="0"/>
            </a:endParaRP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2400" spc="-5" dirty="0">
                <a:latin typeface="Times New Roman" panose="02020603050405020304" pitchFamily="18" charset="0"/>
              </a:rPr>
              <a:t>Требования к структуре программы </a:t>
            </a: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2400" spc="-5" dirty="0">
                <a:latin typeface="Times New Roman" panose="02020603050405020304" pitchFamily="18" charset="0"/>
              </a:rPr>
              <a:t>дополнительного образования</a:t>
            </a: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endParaRPr lang="ru-RU" sz="2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" marR="889000">
              <a:lnSpc>
                <a:spcPts val="1375"/>
              </a:lnSpc>
              <a:spcBef>
                <a:spcPts val="340"/>
              </a:spcBef>
            </a:pPr>
            <a:endParaRPr lang="ru-RU" sz="24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262060"/>
            <a:ext cx="5040560" cy="2166940"/>
          </a:xfrm>
          <a:prstGeom prst="rect">
            <a:avLst/>
          </a:prstGeom>
          <a:solidFill>
            <a:srgbClr val="ECEDD1">
              <a:lumMod val="9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5"/>
              </a:spcBef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основных характеристик программы: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Пояснительная записка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 программы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Содержание программы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1.3.1.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план. Содержание учебного плана.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обучения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5-6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1.3.2.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Учебный план. Содержание учебного плана.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обучения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6-7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1.4. Планируемые результаты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950956"/>
            <a:ext cx="4649732" cy="3780522"/>
          </a:xfrm>
          <a:prstGeom prst="rect">
            <a:avLst/>
          </a:prstGeom>
          <a:solidFill>
            <a:srgbClr val="ECEDD1">
              <a:lumMod val="9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Комплекс организационно-педагогических условий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2.1. Календарный учебный график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2.1.1. Календарный учебный график занятий с детьми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5-6 лет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2.1.2. Календарный учебный график занятий с детьми 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6-7 лет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2.2. Условия реализации программы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2.3. Формы аттестации. Способы проверки результатов освоения программы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2.3.1. Формы отслеживания и фиксации образовательных результатов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2.3.2. Формы предъявления и демонстрации образовательных результатов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2.4. Оценочные материалы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2.5. Методические материалы</a:t>
            </a:r>
          </a:p>
          <a:p>
            <a:pPr algn="just">
              <a:lnSpc>
                <a:spcPct val="107000"/>
              </a:lnSpc>
              <a:spcBef>
                <a:spcPts val="5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2.6. Список литературы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37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C41FF-4610-4BBB-A7E0-74069BC8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2A419-EE7B-476E-BC23-39B50EEC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97365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900" b="1" spc="45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Контакты: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900" b="1" spc="45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г. Томск, ул. Пирогова, 10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900" b="1" spc="45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Томский областной институт повышения квалификации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900" b="1" spc="45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переподготовки работников образования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900" b="1" spc="45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Центр </a:t>
            </a:r>
            <a:r>
              <a:rPr lang="ru-RU" sz="2900" b="1" spc="45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дошкольного и начального образования, ауд. 226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900" b="1" spc="45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E-mail</a:t>
            </a:r>
            <a:r>
              <a:rPr lang="ru-RU" sz="2900" b="1" spc="45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en-US" sz="2900" b="1" spc="45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2"/>
              </a:rPr>
              <a:t>doshtomsk@mail.ru</a:t>
            </a:r>
            <a:endParaRPr lang="en-US" sz="2900" b="1" spc="45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900" b="1" spc="45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Телефон: 8 (3822) 90-20-55, 90-20-36.</a:t>
            </a:r>
          </a:p>
          <a:p>
            <a:pPr marL="0" lvl="0" indent="0" algn="ctr">
              <a:spcBef>
                <a:spcPts val="0"/>
              </a:spcBef>
              <a:spcAft>
                <a:spcPts val="544"/>
              </a:spcAft>
              <a:buNone/>
            </a:pPr>
            <a:endParaRPr lang="ru-RU" sz="2900" b="1" spc="45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lvl="0" indent="0" algn="ctr">
              <a:spcBef>
                <a:spcPts val="0"/>
              </a:spcBef>
              <a:spcAft>
                <a:spcPts val="544"/>
              </a:spcAft>
              <a:buNone/>
            </a:pPr>
            <a:r>
              <a:rPr lang="ru-RU" sz="2900" b="1" spc="45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Татьяна </a:t>
            </a:r>
            <a:r>
              <a:rPr lang="ru-RU" sz="2900" b="1" spc="45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Сергеевна Горохова, заведующий </a:t>
            </a:r>
            <a:r>
              <a:rPr lang="ru-RU" sz="2900" b="1" spc="45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центром </a:t>
            </a:r>
            <a:r>
              <a:rPr lang="ru-RU" sz="2900" b="1" spc="45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дошкольного и начального образования;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900" b="1" spc="45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Светлана Викторовна </a:t>
            </a:r>
            <a:r>
              <a:rPr lang="ru-RU" sz="2900" b="1" spc="45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Пономарёва</a:t>
            </a:r>
            <a:r>
              <a:rPr lang="ru-RU" sz="2900" b="1" spc="45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старший преподаватель </a:t>
            </a:r>
            <a:r>
              <a:rPr lang="ru-RU" sz="2900" b="1" spc="45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ЦДиНО</a:t>
            </a:r>
            <a:r>
              <a:rPr lang="ru-RU" sz="2900" b="1" spc="45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900" b="1" spc="45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Вершинина Наталия Борисовна, </a:t>
            </a:r>
            <a:r>
              <a:rPr lang="ru-RU" sz="2900" b="1" spc="45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старший преподаватель </a:t>
            </a:r>
            <a:r>
              <a:rPr lang="ru-RU" sz="2900" b="1" spc="45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ЦДиНО</a:t>
            </a:r>
            <a:r>
              <a:rPr lang="ru-RU" sz="2900" b="1" spc="45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900" b="1" spc="45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Русан</a:t>
            </a:r>
            <a:r>
              <a:rPr lang="ru-RU" sz="2900" b="1" spc="45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Татьяна Семеновна, </a:t>
            </a:r>
            <a:r>
              <a:rPr lang="ru-RU" sz="2900" b="1" spc="45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старший преподаватель </a:t>
            </a:r>
            <a:r>
              <a:rPr lang="ru-RU" sz="2900" b="1" spc="45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ЦДиНО</a:t>
            </a:r>
            <a:r>
              <a:rPr lang="ru-RU" sz="2900" b="1" spc="45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900" b="1" spc="45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Нормативная </a:t>
            </a:r>
            <a:r>
              <a:rPr lang="ru-RU" b="1" i="1" dirty="0"/>
              <a:t>база по ФОП ДО: </a:t>
            </a:r>
            <a:endParaRPr lang="ru-RU" b="1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523FF4-4247-437B-B2E2-4149265C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F0B4E0-7CC8-4714-9BFD-599877343B88}"/>
              </a:ext>
            </a:extLst>
          </p:cNvPr>
          <p:cNvSpPr/>
          <p:nvPr/>
        </p:nvSpPr>
        <p:spPr>
          <a:xfrm>
            <a:off x="436914" y="5635057"/>
            <a:ext cx="8095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https://toipkro.ru/departments/kafedra-doshkolnogo-nachalnogo-27/doshkolnoe-obrazovanie-798/vnedrenie-fop-do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26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77" y="239664"/>
            <a:ext cx="7303202" cy="854645"/>
          </a:xfrm>
        </p:spPr>
        <p:txBody>
          <a:bodyPr>
            <a:normAutofit/>
          </a:bodyPr>
          <a:lstStyle/>
          <a:p>
            <a:pPr marL="70485" marR="889000">
              <a:lnSpc>
                <a:spcPts val="1375"/>
              </a:lnSpc>
              <a:spcBef>
                <a:spcPts val="340"/>
              </a:spcBef>
            </a:pPr>
            <a: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B9D09-C74D-4F7A-A3BD-940A6A18E41D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9863" y="0"/>
            <a:ext cx="9350413" cy="685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221090"/>
            <a:ext cx="3189740" cy="1811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244" y="4149082"/>
            <a:ext cx="5861522" cy="17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309938" y="5661025"/>
            <a:ext cx="5867400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332656"/>
            <a:ext cx="973734" cy="9737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47664" y="332656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на региональном уровне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(в соответствии с дорожной картой Проекта)</a:t>
            </a:r>
          </a:p>
          <a:p>
            <a:pPr algn="ctr"/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700808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1.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и внедрение регионального Проекта;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2.Создание рабочей группы по разработке Проекта;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Создание условий для повышения профессиональной компетенции педагогов по естественнонаучному, цифровому и инженерному направлениям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Формирование системы региональных мероприятий для демонстрации способностей дошкольников в естественнонаучных, цифровых и инженерных направлениях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Мониторинг обеспечения Проекта (существующие парциальные образовательные программы, программы дополнительного образования и авторских методик и техник; профессиональные и методические дефициты педагогических работников)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Формирование профессионального информационно-коммуникационного пространства и сообщества для активного взаимодействия и обмена опытом между педагогическими работниками региона;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Внедрение в образовательную систему Томской области современных эффективных форм и методов сетевого взаимодействия по реализации Проекта.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919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A9DB7E-62EA-4282-B753-FEE9500C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1AC5-49B0-4EC9-8286-B08C33F99D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Показатели мониторинга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первого  полугодия 2023 г .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idx="1"/>
          </p:nvPr>
        </p:nvSpPr>
        <p:spPr>
          <a:xfrm>
            <a:off x="395536" y="1417638"/>
            <a:ext cx="8291264" cy="4708527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sz="2400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Анализировались следующие </a:t>
            </a:r>
            <a:r>
              <a:rPr lang="ru-RU" sz="2400" b="1" i="1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показатели:</a:t>
            </a:r>
          </a:p>
          <a:p>
            <a:pPr indent="0">
              <a:buNone/>
            </a:pPr>
            <a:endParaRPr lang="ru-RU" sz="24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1. 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программы, реализуемые в ОО в рамках Проекта;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Программы дополнительного образования, реализуемые в ОО в рамках Проекта (бесплатные образовательные услуги);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Авторские методики и технологии, реализуемые в ОО в рамках Проекта;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Охват детей по направлениям Проекта (естественно-научное направление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инженерное и цифровое направление, географическое направление,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-технологии);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Наличие управленческих проектов и инструментария по диагностике развития компетенций у детей по направлениям Проекта;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Количество педагогов, участвующих в реализации Проекта;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Оснащенность материально-технической базы образовательных учреждений по направлениям проекта;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Участие ОО в инновационной деятельности.</a:t>
            </a:r>
          </a:p>
          <a:p>
            <a:pPr marL="114300" indent="0" algn="just">
              <a:buNone/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556" y="169516"/>
            <a:ext cx="1353244" cy="13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A9DB7E-62EA-4282-B753-FEE9500C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1AC5-49B0-4EC9-8286-B08C33F99DA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0639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Результаты </a:t>
            </a: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мониторинга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первого  полугодия 2023 г .</a:t>
            </a:r>
          </a:p>
        </p:txBody>
      </p:sp>
      <p:sp>
        <p:nvSpPr>
          <p:cNvPr id="6" name="Объект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88967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разнообразный спектр парциальных программ реализуемых в образовательных учреждениях  (парциальные программы по «STEM-образованию детей дошкольного и младшего школьного возраста», «От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Фрёбеля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робота: растим будущих инженеров», «Юный эколог» чаще других используются в работе педагогов);</a:t>
            </a:r>
          </a:p>
          <a:p>
            <a:pPr marL="342900" indent="-342900" algn="just">
              <a:spcAft>
                <a:spcPts val="0"/>
              </a:spcAft>
              <a:buAutoNum type="arabicPeriod" startAt="2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301 образовательных организаций :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естественно- научное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выбрали –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222 учреждения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это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самый высокий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по количеству учреждений и количеству охваченных направлениями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дошкольников – 15466;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инженерно- цифровое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выбрали -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 образовательных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организаций. Следует отметить, что данное направление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отражает высокий показатель по охвату детей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9763 детей;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географическое направление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выбрали –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46 образовательных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 общий охват детей данным направлением –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2016 детей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направление, связанное с реализацией </a:t>
            </a:r>
            <a:r>
              <a:rPr 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STEM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реализуют –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86 образовательных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 и отражает высокий показатель по охвату детей –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8629 детей.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 проектом охвачено 35874 детей и 2709 педагогов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5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A9DB7E-62EA-4282-B753-FEE9500C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1AC5-49B0-4EC9-8286-B08C33F99DA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0639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Результаты </a:t>
            </a: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мониторинга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первого  полугодия 2023 г 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6809" y="1340768"/>
            <a:ext cx="8229600" cy="5015584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процесс постоянно внедряются обучающие технологии и оборудование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CUBORO,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Йохокуб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Пиктомир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Дары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настенные конструкторы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Гиго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игры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Шарики-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кубарики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LegoWedo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2.0,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Робомышь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набор «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Робоулитка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Кобо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робототехнический набор,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роботехнические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наборы </a:t>
            </a:r>
            <a:r>
              <a:rPr lang="ru-RU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Ведушка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наборы «</a:t>
            </a:r>
            <a:r>
              <a:rPr lang="ru-RU" sz="1400" dirty="0" err="1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Наураша</a:t>
            </a:r>
            <a:r>
              <a:rPr lang="ru-RU" sz="1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стране </a:t>
            </a:r>
            <a:r>
              <a:rPr lang="ru-RU" sz="1400" dirty="0" err="1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Наурандии</a:t>
            </a:r>
            <a:r>
              <a:rPr lang="ru-RU" sz="1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 рост различных лабораторий, </a:t>
            </a:r>
            <a:r>
              <a:rPr lang="ru-RU" sz="1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мультстудий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комнат В. </a:t>
            </a:r>
            <a:r>
              <a:rPr lang="ru-RU" sz="1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кабинетов робототехники, лабораторий для проведения опытов и экспериментов, 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етские универсальные </a:t>
            </a:r>
            <a:r>
              <a:rPr lang="en-US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 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лаборатории».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задач естественно-научного направления на территориях образовательных учреждений оборудованы экологические тропы, метеоплощадки, метеостанции, «Агро- сад и огород», теплицы.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инновационных площадках</a:t>
            </a:r>
          </a:p>
          <a:p>
            <a:pPr marL="0" lvl="0" indent="0" algn="just">
              <a:buNone/>
            </a:pPr>
            <a:r>
              <a:rPr lang="ru-RU" sz="1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уровня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принимают участие – 26 образовательных организаций;</a:t>
            </a:r>
          </a:p>
          <a:p>
            <a:pPr marL="0" lvl="0" indent="0" algn="just">
              <a:buNone/>
            </a:pPr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егионального  уровня -  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образовательных 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униципального уровня – </a:t>
            </a:r>
            <a:r>
              <a:rPr lang="ru-RU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образовательная организация</a:t>
            </a:r>
            <a:endParaRPr lang="ru-RU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14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detsadyar.ru/upload/iblock/6a6/6a6bc0fa4c78ec4109da501bf3bc04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80" y="4468742"/>
            <a:ext cx="2942606" cy="19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7F43F0-2DB7-4A5A-9C95-AED0F4E82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03380"/>
            <a:ext cx="2811449" cy="17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1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A9DB7E-62EA-4282-B753-FEE9500C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1AC5-49B0-4EC9-8286-B08C33F99D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78862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215968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Показатели мониторинга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215968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второго  </a:t>
            </a:r>
            <a:r>
              <a:rPr lang="ru-RU" altLang="ru-RU" sz="2400" b="1" dirty="0">
                <a:solidFill>
                  <a:srgbClr val="215968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полугодия 2023 г 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900" y="1261636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Анализировались следующие показатели:</a:t>
            </a:r>
          </a:p>
          <a:p>
            <a:pPr algn="ctr"/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за период реализации Регионального Проекта;</a:t>
            </a:r>
          </a:p>
          <a:p>
            <a:pPr marL="342900" indent="-342900" algn="just">
              <a:buAutoNum type="arabicPeriod" startAt="2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разработанных ДОО парциальных программ и дополнительных общеобразовательных общеразвивающих программ естественно-научной и технической направленности (далее –дополнительные программы);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Качество организации образовательного процесса;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Качество условий;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Качество </a:t>
            </a:r>
            <a:r>
              <a:rPr lang="ru-RU" dirty="0" smtClean="0">
                <a:latin typeface="PT Astra Serif" panose="020A0603040505020204" pitchFamily="18" charset="-52"/>
                <a:ea typeface="Times New Roman" panose="02020603050405020304" pitchFamily="18" charset="0"/>
              </a:rPr>
              <a:t>организации 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образовательной деятельности; </a:t>
            </a:r>
          </a:p>
          <a:p>
            <a:pPr algn="just"/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6. Качество результатов образовательной деятельности; </a:t>
            </a:r>
          </a:p>
          <a:p>
            <a:pPr algn="just"/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7. Потребность в прохождении КПК по теме «Развитие пространственного мышления дошкольников как основа формирования качественно-научных, цифровых и инженерных компетенций человека будущего»;</a:t>
            </a:r>
          </a:p>
          <a:p>
            <a:pPr algn="just"/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8. Готовность представить опыт работы по Проекту в 2024 году.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4" descr="https://rco-seversk.ru/upload/images/gallery/19/IMG-20220324-WA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92092"/>
            <a:ext cx="1780828" cy="13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907" y="278862"/>
            <a:ext cx="1353244" cy="13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9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A9DB7E-62EA-4282-B753-FEE9500C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1AC5-49B0-4EC9-8286-B08C33F99DA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49624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Итоги </a:t>
            </a: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мониторинга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второго  </a:t>
            </a: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полугодия 2023 г 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604" y="169515"/>
            <a:ext cx="1092121" cy="1092121"/>
          </a:xfrm>
          <a:prstGeom prst="rect">
            <a:avLst/>
          </a:prstGeom>
        </p:spPr>
      </p:pic>
      <p:sp>
        <p:nvSpPr>
          <p:cNvPr id="8" name="Объект 9"/>
          <p:cNvSpPr>
            <a:spLocks noGrp="1"/>
          </p:cNvSpPr>
          <p:nvPr>
            <p:ph idx="1"/>
          </p:nvPr>
        </p:nvSpPr>
        <p:spPr>
          <a:xfrm>
            <a:off x="287524" y="1170806"/>
            <a:ext cx="8568952" cy="55446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b="1" i="1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 период реализации регионального проекта </a:t>
            </a:r>
            <a:r>
              <a:rPr lang="ru-RU" sz="1600" b="1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внедрены образовательные технологии и оборудование: 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CUBORO,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Йохокуб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Пиктомир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Дары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Фребеля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настенные конструкторы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Гиго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игры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Воскобовича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Шарики-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кубарики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Геоборд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wedo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2.0,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Робомышь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набор «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Робоулитка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Кобо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MatataLAB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робототехнический набор,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роботехнические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наборы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Ведушка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Мультлаборатория,LEGO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WeDo-9580; LEGO Классик, цветные палочки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Кюизенера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«Блоки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Дьенеша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», конструкторы «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Тико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Фанкластик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», «Тимошка», «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Велькрошка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Магникон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UARO,  «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Полидрон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», «Гигант», Ёжик, мозаика с камешками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Марблс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VR технологии, интерактивная песочница, «Юный исследователь», наборы «Полесья» (для детей раннего возраста), цифровая лаборатория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Наураша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Мате: плюс, развивающие игры Б.П. Никитина, «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Колумбово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яйцо», «Вьетнамская игра», «Пентамино», «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Астропланетарий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», учебно-игровое пособие «Соты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Кайе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», мягкая среда «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Тафи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», дидактические материалы педагогики М.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Монтессори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набор для экспериментирования «Дошкольник», 3D принтер, интерактивный стол-доска, микроскоп, лупы, увеличительные стекла, чашечные весы, песочные часы, компасы и магниты; цветовой песочный и водный столы, </a:t>
            </a:r>
            <a:r>
              <a:rPr lang="ru-RU" sz="1600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бизиборды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комплекты измерительных приборов, магнитные шахматные доски, метеостанции,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мультстудии</a:t>
            </a: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Педагогами дошкольных образовательных организаций систематизирован дидактический и методический материал, создано большое разнообразие картотек, ЛЭП – буков STEM направленности, настольных игр инженерной направленности;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педагогами г. Томска и Города Стрежевого </a:t>
            </a:r>
            <a:r>
              <a:rPr lang="ru-RU" sz="1600" dirty="0">
                <a:solidFill>
                  <a:prstClr val="black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изданы сборники методических рекомендаций, сформированы электронные сборники (размещены на официальных сайтах ДОО и муниципальных образований).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7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A9DB7E-62EA-4282-B753-FEE9500C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51AC5-49B0-4EC9-8286-B08C33F99DA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Заголовок 4"/>
          <p:cNvSpPr>
            <a:spLocks noGrp="1" noChangeArrowheads="1"/>
          </p:cNvSpPr>
          <p:nvPr>
            <p:ph type="title"/>
          </p:nvPr>
        </p:nvSpPr>
        <p:spPr bwMode="auto">
          <a:xfrm>
            <a:off x="662833" y="177898"/>
            <a:ext cx="8260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Итоги </a:t>
            </a: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мониторинга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второго  </a:t>
            </a:r>
            <a:r>
              <a:rPr lang="ru-RU" altLang="ru-RU" sz="2400" b="1" dirty="0">
                <a:solidFill>
                  <a:srgbClr val="215968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полугодия 2023 г .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26368" y="1145418"/>
            <a:ext cx="8538120" cy="571258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Регионального проекта педагогами Томской области разработана</a:t>
            </a:r>
          </a:p>
          <a:p>
            <a:pPr marL="0" indent="0" algn="just">
              <a:buNone/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161 парциальная программа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481 программа дополнительного образования естественно-научной и технической направленностей;</a:t>
            </a:r>
          </a:p>
          <a:p>
            <a:pPr marL="0" indent="0" algn="just"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Обеспечены условия для создания новых 5561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 дополнительного образования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развитию пространственного мышления дошкольников (в соответствии с дорожной картой реализации задач регионального Проекта);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диагностических методик, используемых  ДОО: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«Коробка форм» (С. Д.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Забрамная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«Ориентировка в схеме собственного тела» (М. М. Семаго, Н. Я. Семаго),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«Определение пространственных отношений между предметами» (М.Г.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Аббасов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умений по LEGO конструированию и робототехнике у детей (Т.В. Фёдорова);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«Незавершенные фигуры» (Э.П.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Торренс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«Методика диагностики пространственного мышления и моделирующей деятельности детей» (Н. Я. Семаго,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 М. Семаго);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«Маленький исследователь» (Л.Н. Прохорова).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«Диагностика пространственных представлений ребенка» (Семаго Н.Я., Семаго М.М);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методики И.С.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Якиманской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И.Я.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Каплуновича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А.Э. Симановского, А.И. Савенкова и др.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73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13695</TotalTime>
  <Words>2628</Words>
  <Application>Microsoft Office PowerPoint</Application>
  <PresentationFormat>Экран (4:3)</PresentationFormat>
  <Paragraphs>379</Paragraphs>
  <Slides>23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MS PGothic</vt:lpstr>
      <vt:lpstr>Arial</vt:lpstr>
      <vt:lpstr>Calibri</vt:lpstr>
      <vt:lpstr>PT Astra Serif</vt:lpstr>
      <vt:lpstr>Times New Roman</vt:lpstr>
      <vt:lpstr>Wingdings</vt:lpstr>
      <vt:lpstr>Тема Office</vt:lpstr>
      <vt:lpstr>3_Тема Office</vt:lpstr>
      <vt:lpstr>7_Тема Office</vt:lpstr>
      <vt:lpstr>«Формы и методы развития предпосылок естественно-научных и инженерных компетенций дошкольников» (Региональный проект «Развитие пространственного мышления дошкольников как основы формирования естественно-научных, цифровых  и инженерных компетенций человека будущего» )</vt:lpstr>
      <vt:lpstr>Презентация PowerPoint</vt:lpstr>
      <vt:lpstr>Презентация PowerPoint</vt:lpstr>
      <vt:lpstr>Показатели мониторинга  первого  полугодия 2023 г .</vt:lpstr>
      <vt:lpstr>Результаты мониторинга  первого  полугодия 2023 г .</vt:lpstr>
      <vt:lpstr>Результаты мониторинга  первого  полугодия 2023 г .</vt:lpstr>
      <vt:lpstr>Показатели мониторинга  второго  полугодия 2023 г .</vt:lpstr>
      <vt:lpstr>Итоги мониторинга  второго  полугодия 2023 г .</vt:lpstr>
      <vt:lpstr>Итоги мониторинга  второго  полугодия 2023 г .</vt:lpstr>
      <vt:lpstr>Итоги мониторинга  второго  полугодия 2023 г .</vt:lpstr>
      <vt:lpstr>Презентация PowerPoint</vt:lpstr>
      <vt:lpstr>Презентация PowerPoint</vt:lpstr>
      <vt:lpstr>Задачи  на уровне ДОУ  </vt:lpstr>
      <vt:lpstr> </vt:lpstr>
      <vt:lpstr> </vt:lpstr>
      <vt:lpstr> </vt:lpstr>
      <vt:lpstr> </vt:lpstr>
      <vt:lpstr> </vt:lpstr>
      <vt:lpstr> </vt:lpstr>
      <vt:lpstr> </vt:lpstr>
      <vt:lpstr> </vt:lpstr>
      <vt:lpstr>Наши контакты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Наталия Борисовна Вершинина</cp:lastModifiedBy>
  <cp:revision>860</cp:revision>
  <cp:lastPrinted>2021-02-12T07:54:08Z</cp:lastPrinted>
  <dcterms:created xsi:type="dcterms:W3CDTF">2017-02-26T10:07:27Z</dcterms:created>
  <dcterms:modified xsi:type="dcterms:W3CDTF">2024-02-01T07:44:25Z</dcterms:modified>
</cp:coreProperties>
</file>