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68" r:id="rId2"/>
    <p:sldId id="262" r:id="rId3"/>
    <p:sldId id="277" r:id="rId4"/>
    <p:sldId id="273" r:id="rId5"/>
    <p:sldId id="261" r:id="rId6"/>
    <p:sldId id="272" r:id="rId7"/>
    <p:sldId id="281" r:id="rId8"/>
    <p:sldId id="263" r:id="rId9"/>
    <p:sldId id="278" r:id="rId10"/>
    <p:sldId id="275" r:id="rId11"/>
    <p:sldId id="279" r:id="rId12"/>
    <p:sldId id="280" r:id="rId13"/>
    <p:sldId id="270" r:id="rId14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Cambria" panose="02040503050406030204" pitchFamily="18" charset="0"/>
      <p:regular r:id="rId22"/>
      <p:bold r:id="rId23"/>
      <p:italic r:id="rId24"/>
      <p:boldItalic r:id="rId25"/>
    </p:embeddedFont>
    <p:embeddedFont>
      <p:font typeface="Century" panose="02040604050505020304" pitchFamily="18" charset="0"/>
      <p:regular r:id="rId26"/>
    </p:embeddedFont>
    <p:embeddedFont>
      <p:font typeface="Georgia" panose="02040502050405020303" pitchFamily="18" charset="0"/>
      <p:regular r:id="rId27"/>
      <p:bold r:id="rId28"/>
      <p:italic r:id="rId29"/>
      <p:boldItalic r:id="rId30"/>
    </p:embeddedFont>
    <p:embeddedFont>
      <p:font typeface="TomskObl2104" panose="020B0604020202020204" charset="0"/>
      <p:regular r:id="rId3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94660"/>
  </p:normalViewPr>
  <p:slideViewPr>
    <p:cSldViewPr snapToGrid="0">
      <p:cViewPr varScale="1">
        <p:scale>
          <a:sx n="60" d="100"/>
          <a:sy n="60" d="100"/>
        </p:scale>
        <p:origin x="264" y="78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8725EB-1A90-4E82-B441-AED300DC12A2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A74E0-421B-4686-836D-EC11B82C5E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233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1A74E0-421B-4686-836D-EC11B82C5EA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503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4794" y="3436143"/>
            <a:ext cx="4943474" cy="1200150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ru-RU" sz="4000" dirty="0">
                <a:solidFill>
                  <a:schemeClr val="bg1"/>
                </a:solidFill>
                <a:latin typeface="Gerbera Light" panose="02000300000000000000"/>
              </a:rPr>
              <a:t>«Моя шкатулка: Лесные жители» — секреты написания сочинений-описаний в начальной школе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255" y="4875971"/>
            <a:ext cx="4752025" cy="733425"/>
          </a:xfrm>
        </p:spPr>
        <p:txBody>
          <a:bodyPr>
            <a:noAutofit/>
          </a:bodyPr>
          <a:lstStyle/>
          <a:p>
            <a:pPr algn="r"/>
            <a:r>
              <a:rPr lang="ru-RU" sz="2000" dirty="0" err="1">
                <a:solidFill>
                  <a:schemeClr val="bg1"/>
                </a:solidFill>
                <a:latin typeface="+mj-lt"/>
              </a:rPr>
              <a:t>Шимякина</a:t>
            </a:r>
            <a:r>
              <a:rPr lang="ru-RU" sz="2000" dirty="0">
                <a:solidFill>
                  <a:schemeClr val="bg1"/>
                </a:solidFill>
                <a:latin typeface="+mj-lt"/>
              </a:rPr>
              <a:t> Ольга Петровна, учитель начальных классов высшей квалификационной категории,</a:t>
            </a:r>
            <a:br>
              <a:rPr lang="ru-RU" sz="2000" dirty="0">
                <a:solidFill>
                  <a:schemeClr val="bg1"/>
                </a:solidFill>
                <a:latin typeface="+mj-lt"/>
              </a:rPr>
            </a:br>
            <a:r>
              <a:rPr lang="ru-RU" sz="2000" dirty="0">
                <a:solidFill>
                  <a:schemeClr val="bg1"/>
                </a:solidFill>
                <a:latin typeface="+mj-lt"/>
              </a:rPr>
              <a:t>Почётный работник сферы образования Российской Федерации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280" y="4686299"/>
            <a:ext cx="358778" cy="4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2288750" y="405570"/>
            <a:ext cx="91643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Игра «угадай по деталям»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18" name="Picture 2" descr="Бурый медведь – хозяин Сибири - Сибирские богатства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3" t="15363" r="32667" b="68607"/>
          <a:stretch/>
        </p:blipFill>
        <p:spPr bwMode="auto">
          <a:xfrm rot="19515212">
            <a:off x="1346680" y="2359050"/>
            <a:ext cx="1933304" cy="5138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Бурый медведь – хозяин Сибири - Сибирские богатств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87" t="52994" r="48205" b="33692"/>
          <a:stretch/>
        </p:blipFill>
        <p:spPr bwMode="auto">
          <a:xfrm rot="20606362">
            <a:off x="5133931" y="4605161"/>
            <a:ext cx="2228688" cy="16546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Почему у медведя короткий хвост? | Вокруг Света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8" t="34642" r="29472" b="33383"/>
          <a:stretch/>
        </p:blipFill>
        <p:spPr bwMode="auto">
          <a:xfrm rot="481127">
            <a:off x="1925537" y="4163485"/>
            <a:ext cx="1680754" cy="15589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Профессор КФУ считает разумным решение исключить бурого медведя из Красной  книги РТ | Медиа портал - Казанский (Приволжский) Федеральный Университет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9" t="15349" r="68910" b="42245"/>
          <a:stretch/>
        </p:blipFill>
        <p:spPr bwMode="auto">
          <a:xfrm>
            <a:off x="5077098" y="1713270"/>
            <a:ext cx="1576251" cy="17089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Бурый медведь | IZI Travel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15" t="60495" r="32785" b="-114"/>
          <a:stretch/>
        </p:blipFill>
        <p:spPr bwMode="auto">
          <a:xfrm rot="434019">
            <a:off x="8654143" y="1483840"/>
            <a:ext cx="1524000" cy="22642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Бурый медведь – хозяин Сибири - Сибирские богатств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90" t="38322" r="43960" b="50266"/>
          <a:stretch/>
        </p:blipFill>
        <p:spPr bwMode="auto">
          <a:xfrm rot="1848738">
            <a:off x="8842840" y="5050970"/>
            <a:ext cx="2016529" cy="763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34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1270" y="405570"/>
            <a:ext cx="106311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Моя шкатулка: лесные жители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9" t="21818" r="18754" b="6397"/>
          <a:stretch/>
        </p:blipFill>
        <p:spPr>
          <a:xfrm>
            <a:off x="1496290" y="1403929"/>
            <a:ext cx="3556000" cy="526485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2" t="11448" r="16600" b="8014"/>
          <a:stretch/>
        </p:blipFill>
        <p:spPr>
          <a:xfrm>
            <a:off x="6266834" y="1403929"/>
            <a:ext cx="3336757" cy="526485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84560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1270" y="405570"/>
            <a:ext cx="106311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Моя шкатулка: лесные жители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4" t="13198" r="16600" b="3973"/>
          <a:stretch/>
        </p:blipFill>
        <p:spPr>
          <a:xfrm>
            <a:off x="2309090" y="1328900"/>
            <a:ext cx="3321757" cy="534785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4" t="10640" r="14983" b="5993"/>
          <a:stretch/>
        </p:blipFill>
        <p:spPr>
          <a:xfrm>
            <a:off x="6500803" y="1328901"/>
            <a:ext cx="3386687" cy="534785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63324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01" y="4886325"/>
            <a:ext cx="7181850" cy="771525"/>
          </a:xfrm>
        </p:spPr>
        <p:txBody>
          <a:bodyPr>
            <a:normAutofit/>
          </a:bodyPr>
          <a:lstStyle/>
          <a:p>
            <a:pPr algn="ctr"/>
            <a:r>
              <a:rPr lang="ru-RU" sz="36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Шимякина</a:t>
            </a:r>
            <a:r>
              <a:rPr lang="ru-RU" sz="36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Ольга Петровна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474" y="5505451"/>
            <a:ext cx="5855854" cy="77152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учитель начальных классов высшей квалификационной категории, Почётный работник сферы образования Российской Федерации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61" y="1792741"/>
            <a:ext cx="2733878" cy="27338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70" y="4984788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40093"/>
            <a:ext cx="105959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Выдержка из Федеральной рабочей программы русский язык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181" y="2249675"/>
            <a:ext cx="9339187" cy="3952320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2717074" y="2725784"/>
            <a:ext cx="1942012" cy="870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6028311" y="2955636"/>
            <a:ext cx="2967907" cy="2361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2869474" y="4225835"/>
            <a:ext cx="2857071" cy="870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72130"/>
            <a:ext cx="11072950" cy="1200852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Планируемые результаты освоения программы по русскому языку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0" y="1574022"/>
            <a:ext cx="3618412" cy="66655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126042" y="1677407"/>
            <a:ext cx="18462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entury" panose="02040604050505020304" pitchFamily="18" charset="0"/>
              </a:rPr>
              <a:t>1 </a:t>
            </a:r>
            <a:r>
              <a:rPr lang="ru-RU" sz="2000" b="1" dirty="0">
                <a:solidFill>
                  <a:schemeClr val="bg1"/>
                </a:solidFill>
                <a:latin typeface="Gerbera Light"/>
              </a:rPr>
              <a:t>класс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7045" y="1628080"/>
            <a:ext cx="8203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latin typeface="Gerbera Light" panose="02000300000000000000"/>
              </a:rPr>
              <a:t>Устно </a:t>
            </a:r>
            <a:r>
              <a:rPr lang="ru-RU" sz="1600" dirty="0">
                <a:latin typeface="Gerbera Light" panose="02000300000000000000"/>
              </a:rPr>
              <a:t>составлять текст из 3-5 предложений по сюжетным картинкам и на основе наблюдений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0" y="2378615"/>
            <a:ext cx="3396343" cy="74786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126041" y="2543531"/>
            <a:ext cx="18462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erbera Light" panose="02000300000000000000"/>
              </a:rPr>
              <a:t>2 класс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22319" y="2313919"/>
            <a:ext cx="87129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Gerbera Light" panose="02000300000000000000"/>
              </a:rPr>
              <a:t>Строить </a:t>
            </a:r>
            <a:r>
              <a:rPr lang="ru-RU" sz="1600" b="1" dirty="0">
                <a:latin typeface="Gerbera Light" panose="02000300000000000000"/>
              </a:rPr>
              <a:t>устное </a:t>
            </a:r>
            <a:r>
              <a:rPr lang="ru-RU" sz="1600" dirty="0">
                <a:latin typeface="Gerbera Light" panose="02000300000000000000"/>
              </a:rPr>
              <a:t>диалогическое и монологическое высказывания (2–4 предложения на определённую тему, по наблюдениям) с соблюдением орфоэпических норм, правильной интонации; определять тему текста и озаглавливать текст, отражая его тему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0" y="3686208"/>
            <a:ext cx="2995748" cy="683105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1143392" y="3827705"/>
            <a:ext cx="18462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entury" panose="02040604050505020304" pitchFamily="18" charset="0"/>
              </a:rPr>
              <a:t>3 </a:t>
            </a:r>
            <a:r>
              <a:rPr lang="ru-RU" sz="2000" b="1" dirty="0">
                <a:solidFill>
                  <a:schemeClr val="bg1"/>
                </a:solidFill>
                <a:latin typeface="Gerbera Light" panose="02000300000000000000"/>
              </a:rPr>
              <a:t>класс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34" y="172130"/>
            <a:ext cx="414425" cy="47665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010723" y="3227410"/>
            <a:ext cx="900901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Gerbera Light" panose="02000300000000000000"/>
              </a:rPr>
              <a:t>Строить </a:t>
            </a:r>
            <a:r>
              <a:rPr lang="ru-RU" sz="1600" b="1" dirty="0">
                <a:latin typeface="Gerbera Light" panose="02000300000000000000"/>
              </a:rPr>
              <a:t>устное </a:t>
            </a:r>
            <a:r>
              <a:rPr lang="ru-RU" sz="1600" dirty="0">
                <a:latin typeface="Gerbera Light" panose="02000300000000000000"/>
              </a:rPr>
              <a:t>диалогическое и монологическое высказывания (2–4 предложения на определённую тему, по наблюдениям) с соблюдением орфоэпических норм, правильной интонации; определять тему текста и озаглавливать текст, отражая его тему; </a:t>
            </a:r>
            <a:r>
              <a:rPr lang="ru-RU" sz="1600" b="1" dirty="0">
                <a:latin typeface="Gerbera Light" panose="02000300000000000000"/>
              </a:rPr>
              <a:t>определять </a:t>
            </a:r>
            <a:r>
              <a:rPr lang="ru-RU" sz="1600" dirty="0">
                <a:latin typeface="Gerbera Light" panose="02000300000000000000"/>
              </a:rPr>
              <a:t>ключевые слова в тексте; создавать небольшие </a:t>
            </a:r>
            <a:r>
              <a:rPr lang="ru-RU" sz="1600" b="1" dirty="0">
                <a:latin typeface="Gerbera Light" panose="02000300000000000000"/>
              </a:rPr>
              <a:t>устные  и письменные тексты </a:t>
            </a:r>
            <a:r>
              <a:rPr lang="ru-RU" sz="1600" dirty="0">
                <a:latin typeface="Gerbera Light" panose="02000300000000000000"/>
              </a:rPr>
              <a:t>(2–4 предложения); определять </a:t>
            </a:r>
            <a:r>
              <a:rPr lang="ru-RU" sz="1600" b="1" dirty="0">
                <a:latin typeface="Gerbera Light" panose="02000300000000000000"/>
              </a:rPr>
              <a:t>связь предложений </a:t>
            </a:r>
            <a:r>
              <a:rPr lang="ru-RU" sz="1600" dirty="0">
                <a:latin typeface="Gerbera Light" panose="02000300000000000000"/>
              </a:rPr>
              <a:t>в тексте (с помощью личных местоимений, синонимов, союзов «и», «а», «но»); </a:t>
            </a:r>
            <a:r>
              <a:rPr lang="ru-RU" sz="1600" b="1" dirty="0">
                <a:latin typeface="Gerbera Light" panose="02000300000000000000"/>
              </a:rPr>
              <a:t>составлять план </a:t>
            </a:r>
            <a:r>
              <a:rPr lang="ru-RU" sz="1600" dirty="0">
                <a:latin typeface="Gerbera Light" panose="02000300000000000000"/>
              </a:rPr>
              <a:t>текста, создавать по нему текст и </a:t>
            </a:r>
            <a:r>
              <a:rPr lang="ru-RU" sz="1600" b="1" dirty="0">
                <a:latin typeface="Gerbera Light" panose="02000300000000000000"/>
              </a:rPr>
              <a:t>корректировать </a:t>
            </a:r>
            <a:r>
              <a:rPr lang="ru-RU" sz="1600" dirty="0">
                <a:latin typeface="Gerbera Light" panose="02000300000000000000"/>
              </a:rPr>
              <a:t>текст</a:t>
            </a:r>
          </a:p>
        </p:txBody>
      </p:sp>
      <p:sp>
        <p:nvSpPr>
          <p:cNvPr id="23" name="Стрелка вправо 22"/>
          <p:cNvSpPr/>
          <p:nvPr/>
        </p:nvSpPr>
        <p:spPr>
          <a:xfrm>
            <a:off x="0" y="5399041"/>
            <a:ext cx="2995748" cy="683105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988500" y="5540538"/>
            <a:ext cx="18462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erbera Light" panose="02000300000000000000"/>
              </a:rPr>
              <a:t>4 класс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059941" y="5288340"/>
            <a:ext cx="8910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dirty="0">
              <a:latin typeface="Century" panose="020406040505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89609" y="5144227"/>
            <a:ext cx="89809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Gerbera Light" panose="02000300000000000000"/>
              </a:rPr>
              <a:t>Создавать небольшие </a:t>
            </a:r>
            <a:r>
              <a:rPr lang="ru-RU" sz="1600" b="1" dirty="0">
                <a:latin typeface="Gerbera Light" panose="02000300000000000000"/>
              </a:rPr>
              <a:t>устные и письменные</a:t>
            </a:r>
            <a:r>
              <a:rPr lang="ru-RU" sz="1600" dirty="0">
                <a:latin typeface="Gerbera Light" panose="02000300000000000000"/>
              </a:rPr>
              <a:t> тексты (3–5 предложений)  для конкретной ситуации письменного общения (письма, поздравительные открытки, объявления и другие); осуществлять </a:t>
            </a:r>
            <a:r>
              <a:rPr lang="ru-RU" sz="1600" b="1" dirty="0">
                <a:latin typeface="Gerbera Light" panose="02000300000000000000"/>
              </a:rPr>
              <a:t>подробный</a:t>
            </a:r>
            <a:r>
              <a:rPr lang="ru-RU" sz="1600" dirty="0">
                <a:latin typeface="Gerbera Light" panose="02000300000000000000"/>
              </a:rPr>
              <a:t> пересказ текста </a:t>
            </a:r>
            <a:r>
              <a:rPr lang="ru-RU" sz="1600" b="1" dirty="0">
                <a:latin typeface="Gerbera Light" panose="02000300000000000000"/>
              </a:rPr>
              <a:t>(устно и письменно)</a:t>
            </a:r>
            <a:r>
              <a:rPr lang="ru-RU" sz="1600" dirty="0">
                <a:latin typeface="Gerbera Light" panose="02000300000000000000"/>
              </a:rPr>
              <a:t>;</a:t>
            </a:r>
            <a:r>
              <a:rPr lang="ru-RU" sz="1600" b="1" dirty="0">
                <a:latin typeface="Gerbera Light" panose="02000300000000000000"/>
              </a:rPr>
              <a:t> </a:t>
            </a:r>
            <a:r>
              <a:rPr lang="ru-RU" sz="1600" dirty="0">
                <a:latin typeface="Gerbera Light" panose="02000300000000000000"/>
              </a:rPr>
              <a:t>осуществлять </a:t>
            </a:r>
            <a:r>
              <a:rPr lang="ru-RU" sz="1600" b="1" dirty="0">
                <a:latin typeface="Gerbera Light" panose="02000300000000000000"/>
              </a:rPr>
              <a:t>выборочный</a:t>
            </a:r>
            <a:r>
              <a:rPr lang="ru-RU" sz="1600" dirty="0">
                <a:latin typeface="Gerbera Light" panose="02000300000000000000"/>
              </a:rPr>
              <a:t> пересказ текста </a:t>
            </a:r>
            <a:r>
              <a:rPr lang="ru-RU" sz="1600" b="1" dirty="0">
                <a:latin typeface="Gerbera Light" panose="02000300000000000000"/>
              </a:rPr>
              <a:t>(устно)</a:t>
            </a:r>
            <a:r>
              <a:rPr lang="ru-RU" sz="1600" dirty="0">
                <a:latin typeface="Gerbera Light" panose="02000300000000000000"/>
              </a:rPr>
              <a:t>;</a:t>
            </a:r>
            <a:r>
              <a:rPr lang="ru-RU" sz="1600" b="1" dirty="0">
                <a:latin typeface="Gerbera Light" panose="02000300000000000000"/>
              </a:rPr>
              <a:t> составлять план </a:t>
            </a:r>
            <a:r>
              <a:rPr lang="ru-RU" sz="1600" dirty="0">
                <a:latin typeface="Gerbera Light" panose="02000300000000000000"/>
              </a:rPr>
              <a:t>к заданным текстам; самостоятельно </a:t>
            </a:r>
            <a:r>
              <a:rPr lang="ru-RU" sz="1600" b="1" dirty="0">
                <a:latin typeface="Gerbera Light" panose="02000300000000000000"/>
              </a:rPr>
              <a:t>озаглавливать</a:t>
            </a:r>
            <a:r>
              <a:rPr lang="ru-RU" sz="1600" dirty="0">
                <a:latin typeface="Gerbera Light" panose="02000300000000000000"/>
              </a:rPr>
              <a:t> тексты; </a:t>
            </a:r>
            <a:r>
              <a:rPr lang="ru-RU" sz="1600" b="1" dirty="0">
                <a:latin typeface="Gerbera Light" panose="02000300000000000000"/>
              </a:rPr>
              <a:t>корректировать</a:t>
            </a:r>
            <a:r>
              <a:rPr lang="ru-RU" sz="1600" dirty="0">
                <a:latin typeface="Gerbera Light" panose="02000300000000000000"/>
              </a:rPr>
              <a:t> порядок предложений и частей текста; писать </a:t>
            </a:r>
            <a:r>
              <a:rPr lang="ru-RU" sz="1600" b="1" dirty="0">
                <a:latin typeface="Gerbera Light" panose="02000300000000000000"/>
              </a:rPr>
              <a:t>(после предварительной подготовки) </a:t>
            </a:r>
            <a:r>
              <a:rPr lang="ru-RU" sz="1600" dirty="0">
                <a:latin typeface="Gerbera Light" panose="02000300000000000000"/>
              </a:rPr>
              <a:t>сочинения по заданным темам</a:t>
            </a:r>
          </a:p>
        </p:txBody>
      </p:sp>
    </p:spTree>
    <p:extLst>
      <p:ext uri="{BB962C8B-B14F-4D97-AF65-F5344CB8AC3E}">
        <p14:creationId xmlns:p14="http://schemas.microsoft.com/office/powerpoint/2010/main" val="1561480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2" y="27223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655783" y="272239"/>
            <a:ext cx="109820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>
                <a:solidFill>
                  <a:srgbClr val="00881B"/>
                </a:solidFill>
                <a:latin typeface="TomskObl2104" pitchFamily="50" charset="0"/>
              </a:rPr>
              <a:t>Информационо</a:t>
            </a:r>
            <a:r>
              <a:rPr lang="ru-RU" sz="3200" dirty="0">
                <a:solidFill>
                  <a:srgbClr val="00881B"/>
                </a:solidFill>
                <a:latin typeface="TomskObl2104" pitchFamily="50" charset="0"/>
              </a:rPr>
              <a:t>-методическое письмо об особенностях преподавания учебных предметов в 2025/2006 учебном году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08670" y="2026565"/>
            <a:ext cx="79746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Особенности изучения содержательного раздела «Развитие речи»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6081" y="2611341"/>
            <a:ext cx="8448521" cy="405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21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88" y="324484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198859" y="233087"/>
            <a:ext cx="10882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Группы умений и требований для написания сочинения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647808" y="1669192"/>
            <a:ext cx="947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/>
              </a:rPr>
              <a:t>Тема и идея </a:t>
            </a:r>
          </a:p>
          <a:p>
            <a:pPr algn="just"/>
            <a:r>
              <a:rPr lang="ru-RU" sz="16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/>
              </a:rPr>
              <a:t>Определять и формулировать тему и главную мысль текста, следовать идее сочинения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685911" y="1664746"/>
            <a:ext cx="748803" cy="627672"/>
            <a:chOff x="645888" y="1792255"/>
            <a:chExt cx="748803" cy="627672"/>
          </a:xfrm>
        </p:grpSpPr>
        <p:sp>
          <p:nvSpPr>
            <p:cNvPr id="2" name="12-конечная звезда 1"/>
            <p:cNvSpPr/>
            <p:nvPr/>
          </p:nvSpPr>
          <p:spPr>
            <a:xfrm>
              <a:off x="645888" y="1792255"/>
              <a:ext cx="748803" cy="627672"/>
            </a:xfrm>
            <a:prstGeom prst="star12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858982" y="1874982"/>
              <a:ext cx="4156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chemeClr val="bg1"/>
                  </a:solidFill>
                  <a:latin typeface="Georgia" panose="02040502050405020303" pitchFamily="18" charset="0"/>
                </a:rPr>
                <a:t>1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665951" y="2492905"/>
            <a:ext cx="5291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/>
              </a:rPr>
              <a:t>Подготовка </a:t>
            </a:r>
          </a:p>
          <a:p>
            <a:pPr algn="just"/>
            <a:r>
              <a:rPr lang="ru-RU" sz="16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/>
              </a:rPr>
              <a:t>Проводить языковую и содержательную подготовку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685909" y="2481037"/>
            <a:ext cx="748803" cy="627672"/>
            <a:chOff x="692398" y="2903213"/>
            <a:chExt cx="748803" cy="627672"/>
          </a:xfrm>
        </p:grpSpPr>
        <p:sp>
          <p:nvSpPr>
            <p:cNvPr id="11" name="12-конечная звезда 10"/>
            <p:cNvSpPr/>
            <p:nvPr/>
          </p:nvSpPr>
          <p:spPr>
            <a:xfrm>
              <a:off x="692398" y="2903213"/>
              <a:ext cx="748803" cy="627672"/>
            </a:xfrm>
            <a:prstGeom prst="star12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17150" y="2986215"/>
              <a:ext cx="4156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chemeClr val="bg1"/>
                  </a:solidFill>
                  <a:latin typeface="Georgia" panose="02040502050405020303" pitchFamily="18" charset="0"/>
                </a:rPr>
                <a:t>2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665951" y="5583535"/>
            <a:ext cx="10018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Редактирование</a:t>
            </a:r>
          </a:p>
          <a:p>
            <a:pPr algn="just"/>
            <a:r>
              <a:rPr lang="ru-RU" sz="16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/>
              </a:rPr>
              <a:t>Анализировать свой текст, находить и исправлять ошибки и неточности, походить к нему оценочно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665951" y="4780763"/>
            <a:ext cx="5291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Создание</a:t>
            </a:r>
          </a:p>
          <a:p>
            <a:pPr algn="just"/>
            <a:r>
              <a:rPr lang="ru-RU" sz="16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Составлять текст устно и письменно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665951" y="3251518"/>
            <a:ext cx="5291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/>
              </a:rPr>
              <a:t>Отбор материала</a:t>
            </a:r>
          </a:p>
          <a:p>
            <a:pPr algn="just"/>
            <a:r>
              <a:rPr lang="ru-RU" sz="16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/>
              </a:rPr>
              <a:t>Отбирать и систематизировать материал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659466" y="3996025"/>
            <a:ext cx="8223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/>
              </a:rPr>
              <a:t>Логика и композиция</a:t>
            </a:r>
          </a:p>
          <a:p>
            <a:pPr algn="just"/>
            <a:r>
              <a:rPr lang="ru-RU" sz="16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/>
              </a:rPr>
              <a:t>Располагать материал, составлять план сочинения, строить его композицию</a:t>
            </a:r>
          </a:p>
        </p:txBody>
      </p:sp>
      <p:grpSp>
        <p:nvGrpSpPr>
          <p:cNvPr id="26" name="Группа 25"/>
          <p:cNvGrpSpPr/>
          <p:nvPr/>
        </p:nvGrpSpPr>
        <p:grpSpPr>
          <a:xfrm>
            <a:off x="685910" y="3251518"/>
            <a:ext cx="748803" cy="627672"/>
            <a:chOff x="583983" y="4014171"/>
            <a:chExt cx="748803" cy="627672"/>
          </a:xfrm>
        </p:grpSpPr>
        <p:sp>
          <p:nvSpPr>
            <p:cNvPr id="12" name="12-конечная звезда 11"/>
            <p:cNvSpPr/>
            <p:nvPr/>
          </p:nvSpPr>
          <p:spPr>
            <a:xfrm>
              <a:off x="583983" y="4014171"/>
              <a:ext cx="748803" cy="627672"/>
            </a:xfrm>
            <a:prstGeom prst="star12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94327" y="4086808"/>
              <a:ext cx="4045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chemeClr val="bg1"/>
                  </a:solidFill>
                  <a:latin typeface="Georgia" panose="02040502050405020303" pitchFamily="18" charset="0"/>
                </a:rPr>
                <a:t>3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685910" y="3990103"/>
            <a:ext cx="748803" cy="627672"/>
            <a:chOff x="7625534" y="3186270"/>
            <a:chExt cx="748803" cy="627672"/>
          </a:xfrm>
        </p:grpSpPr>
        <p:sp>
          <p:nvSpPr>
            <p:cNvPr id="23" name="12-конечная звезда 22"/>
            <p:cNvSpPr/>
            <p:nvPr/>
          </p:nvSpPr>
          <p:spPr>
            <a:xfrm>
              <a:off x="7625534" y="3186270"/>
              <a:ext cx="748803" cy="627672"/>
            </a:xfrm>
            <a:prstGeom prst="star12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832141" y="3253057"/>
              <a:ext cx="4156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chemeClr val="bg1"/>
                  </a:solidFill>
                  <a:latin typeface="Georgia" panose="02040502050405020303" pitchFamily="18" charset="0"/>
                </a:rPr>
                <a:t>4</a:t>
              </a: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685910" y="5546311"/>
            <a:ext cx="748803" cy="627672"/>
            <a:chOff x="8530145" y="4654882"/>
            <a:chExt cx="748803" cy="627672"/>
          </a:xfrm>
        </p:grpSpPr>
        <p:sp>
          <p:nvSpPr>
            <p:cNvPr id="22" name="12-конечная звезда 21"/>
            <p:cNvSpPr/>
            <p:nvPr/>
          </p:nvSpPr>
          <p:spPr>
            <a:xfrm>
              <a:off x="8530145" y="4654882"/>
              <a:ext cx="748803" cy="627672"/>
            </a:xfrm>
            <a:prstGeom prst="star12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735075" y="4736706"/>
              <a:ext cx="4156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chemeClr val="bg1"/>
                  </a:solidFill>
                  <a:latin typeface="Georgia" panose="02040502050405020303" pitchFamily="18" charset="0"/>
                </a:rPr>
                <a:t>6</a:t>
              </a: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685910" y="4740237"/>
            <a:ext cx="748803" cy="627672"/>
            <a:chOff x="9150711" y="3298020"/>
            <a:chExt cx="748803" cy="627672"/>
          </a:xfrm>
        </p:grpSpPr>
        <p:sp>
          <p:nvSpPr>
            <p:cNvPr id="24" name="12-конечная звезда 23"/>
            <p:cNvSpPr/>
            <p:nvPr/>
          </p:nvSpPr>
          <p:spPr>
            <a:xfrm>
              <a:off x="9150711" y="3298020"/>
              <a:ext cx="748803" cy="627672"/>
            </a:xfrm>
            <a:prstGeom prst="star12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9381949" y="3377918"/>
              <a:ext cx="4156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chemeClr val="bg1"/>
                  </a:solidFill>
                  <a:latin typeface="Georgia" panose="02040502050405020303" pitchFamily="18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40093"/>
            <a:ext cx="10595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сочинение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66837" y="2475345"/>
            <a:ext cx="81926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Gerbera Light"/>
                <a:ea typeface="Cambria" panose="02040503050406030204" pitchFamily="18" charset="0"/>
              </a:rPr>
              <a:t>«Сочинение</a:t>
            </a:r>
            <a:r>
              <a:rPr lang="ru-RU" sz="2400" dirty="0">
                <a:latin typeface="Gerbera Light"/>
                <a:ea typeface="Cambria" panose="02040503050406030204" pitchFamily="18" charset="0"/>
              </a:rPr>
              <a:t> – вид учебной работы, в основе которой лежит </a:t>
            </a:r>
            <a:r>
              <a:rPr lang="ru-RU" sz="2400" b="1" dirty="0">
                <a:latin typeface="Gerbera Light"/>
                <a:ea typeface="Cambria" panose="02040503050406030204" pitchFamily="18" charset="0"/>
              </a:rPr>
              <a:t>самостоятельное</a:t>
            </a:r>
            <a:r>
              <a:rPr lang="ru-RU" sz="2400" dirty="0">
                <a:latin typeface="Gerbera Light"/>
                <a:ea typeface="Cambria" panose="02040503050406030204" pitchFamily="18" charset="0"/>
              </a:rPr>
              <a:t> создание как </a:t>
            </a:r>
            <a:r>
              <a:rPr lang="ru-RU" sz="2400" b="1" dirty="0">
                <a:latin typeface="Gerbera Light"/>
                <a:ea typeface="Cambria" panose="02040503050406030204" pitchFamily="18" charset="0"/>
              </a:rPr>
              <a:t>письменного</a:t>
            </a:r>
            <a:r>
              <a:rPr lang="ru-RU" sz="2400" dirty="0">
                <a:latin typeface="Gerbera Light"/>
                <a:ea typeface="Cambria" panose="02040503050406030204" pitchFamily="18" charset="0"/>
              </a:rPr>
              <a:t>, так и </a:t>
            </a:r>
            <a:r>
              <a:rPr lang="ru-RU" sz="2400" b="1" dirty="0">
                <a:latin typeface="Gerbera Light"/>
                <a:ea typeface="Cambria" panose="02040503050406030204" pitchFamily="18" charset="0"/>
              </a:rPr>
              <a:t>устного</a:t>
            </a:r>
            <a:r>
              <a:rPr lang="ru-RU" sz="2400" dirty="0">
                <a:latin typeface="Gerbera Light"/>
                <a:ea typeface="Cambria" panose="02040503050406030204" pitchFamily="18" charset="0"/>
              </a:rPr>
              <a:t> высказывания».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84655" y="3823854"/>
            <a:ext cx="4174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latin typeface="Gerbera Light"/>
              </a:rPr>
              <a:t>Т. А. </a:t>
            </a:r>
            <a:r>
              <a:rPr lang="ru-RU" sz="2400" dirty="0" err="1">
                <a:latin typeface="Gerbera Light"/>
              </a:rPr>
              <a:t>Ладыженская</a:t>
            </a:r>
            <a:endParaRPr lang="ru-RU" sz="2400" dirty="0">
              <a:latin typeface="Gerbera Light"/>
            </a:endParaRPr>
          </a:p>
        </p:txBody>
      </p:sp>
      <p:pic>
        <p:nvPicPr>
          <p:cNvPr id="1026" name="Picture 2" descr="https://avatars.mds.yandex.net/get-entity_search/1982271/429586534/S600xU_2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09" y="1899233"/>
            <a:ext cx="2353405" cy="33966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514352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402062" y="3554140"/>
            <a:ext cx="3245647" cy="5783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744057" y="521109"/>
            <a:ext cx="10595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сочинение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4436231" y="3428772"/>
            <a:ext cx="3177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881B"/>
                </a:solidFill>
                <a:latin typeface="Gerbera Light"/>
              </a:rPr>
              <a:t>сочинение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76823" y="2988783"/>
            <a:ext cx="4147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Gerbera Light"/>
                <a:ea typeface="Cambria" panose="02040503050406030204" pitchFamily="18" charset="0"/>
              </a:rPr>
              <a:t>Письменная речь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94910" y="4197126"/>
            <a:ext cx="4147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Gerbera Light"/>
                <a:ea typeface="Cambria" panose="02040503050406030204" pitchFamily="18" charset="0"/>
              </a:rPr>
              <a:t>Творческая работа</a:t>
            </a: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842226" y="2143880"/>
            <a:ext cx="3121966" cy="797385"/>
          </a:xfrm>
          <a:prstGeom prst="wedgeRoundRectCallout">
            <a:avLst>
              <a:gd name="adj1" fmla="val 61574"/>
              <a:gd name="adj2" fmla="val 7987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951270" y="2318551"/>
            <a:ext cx="3012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Gerbera Light"/>
                <a:ea typeface="Cambria" panose="02040503050406030204" pitchFamily="18" charset="0"/>
              </a:rPr>
              <a:t>МОНОЛОГИЧЕСКАЯ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4415879" y="1954177"/>
            <a:ext cx="3121966" cy="797385"/>
          </a:xfrm>
          <a:prstGeom prst="wedgeRoundRectCallout">
            <a:avLst>
              <a:gd name="adj1" fmla="val 22226"/>
              <a:gd name="adj2" fmla="val 7524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470401" y="2122036"/>
            <a:ext cx="3012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Gerbera Light"/>
                <a:ea typeface="Cambria" panose="02040503050406030204" pitchFamily="18" charset="0"/>
              </a:rPr>
              <a:t>РАЗВЁРНУТАЯ</a:t>
            </a: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8044054" y="2130979"/>
            <a:ext cx="3121966" cy="797385"/>
          </a:xfrm>
          <a:prstGeom prst="wedgeRoundRectCallout">
            <a:avLst>
              <a:gd name="adj1" fmla="val -54695"/>
              <a:gd name="adj2" fmla="val 79874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8098576" y="2329616"/>
            <a:ext cx="3012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Gerbera Light"/>
                <a:ea typeface="Cambria" panose="02040503050406030204" pitchFamily="18" charset="0"/>
              </a:rPr>
              <a:t>БЕДНЕЕ УСТНОЙ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1500" y="4933236"/>
            <a:ext cx="11027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Gerbera Light"/>
                <a:ea typeface="Cambria" panose="02040503050406030204" pitchFamily="18" charset="0"/>
              </a:rPr>
              <a:t>Реализация языкового развития школьника, в которой используются все речевые умения</a:t>
            </a:r>
          </a:p>
        </p:txBody>
      </p:sp>
    </p:spTree>
    <p:extLst>
      <p:ext uri="{BB962C8B-B14F-4D97-AF65-F5344CB8AC3E}">
        <p14:creationId xmlns:p14="http://schemas.microsoft.com/office/powerpoint/2010/main" val="3973743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2288750" y="405570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Сочинение-описание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4784436" y="1551710"/>
            <a:ext cx="2456873" cy="803563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267200" y="1708727"/>
            <a:ext cx="3472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Gerbera Light"/>
                <a:ea typeface="Cambria" panose="02040503050406030204" pitchFamily="18" charset="0"/>
              </a:rPr>
              <a:t>СТРУКТУРА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108309" y="2845081"/>
            <a:ext cx="748803" cy="627672"/>
            <a:chOff x="645888" y="1792255"/>
            <a:chExt cx="748803" cy="627672"/>
          </a:xfrm>
        </p:grpSpPr>
        <p:sp>
          <p:nvSpPr>
            <p:cNvPr id="8" name="12-конечная звезда 7"/>
            <p:cNvSpPr/>
            <p:nvPr/>
          </p:nvSpPr>
          <p:spPr>
            <a:xfrm>
              <a:off x="645888" y="1792255"/>
              <a:ext cx="748803" cy="627672"/>
            </a:xfrm>
            <a:prstGeom prst="star12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58982" y="1874982"/>
              <a:ext cx="4156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chemeClr val="bg1"/>
                  </a:solidFill>
                  <a:latin typeface="Georgia" panose="02040502050405020303" pitchFamily="18" charset="0"/>
                </a:rPr>
                <a:t>1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108309" y="3781858"/>
            <a:ext cx="748803" cy="627672"/>
            <a:chOff x="692398" y="2903213"/>
            <a:chExt cx="748803" cy="627672"/>
          </a:xfrm>
        </p:grpSpPr>
        <p:sp>
          <p:nvSpPr>
            <p:cNvPr id="11" name="12-конечная звезда 10"/>
            <p:cNvSpPr/>
            <p:nvPr/>
          </p:nvSpPr>
          <p:spPr>
            <a:xfrm>
              <a:off x="692398" y="2903213"/>
              <a:ext cx="748803" cy="627672"/>
            </a:xfrm>
            <a:prstGeom prst="star12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17150" y="2986215"/>
              <a:ext cx="4156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chemeClr val="bg1"/>
                  </a:solidFill>
                  <a:latin typeface="Georgia" panose="02040502050405020303" pitchFamily="18" charset="0"/>
                </a:rPr>
                <a:t>2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106437" y="4795053"/>
            <a:ext cx="748803" cy="627672"/>
            <a:chOff x="583983" y="4014171"/>
            <a:chExt cx="748803" cy="627672"/>
          </a:xfrm>
        </p:grpSpPr>
        <p:sp>
          <p:nvSpPr>
            <p:cNvPr id="14" name="12-конечная звезда 13"/>
            <p:cNvSpPr/>
            <p:nvPr/>
          </p:nvSpPr>
          <p:spPr>
            <a:xfrm>
              <a:off x="583983" y="4014171"/>
              <a:ext cx="748803" cy="627672"/>
            </a:xfrm>
            <a:prstGeom prst="star12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94327" y="4086808"/>
              <a:ext cx="4045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chemeClr val="bg1"/>
                  </a:solidFill>
                  <a:latin typeface="Georgia" panose="02040502050405020303" pitchFamily="18" charset="0"/>
                </a:rPr>
                <a:t>3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3070206" y="2927808"/>
            <a:ext cx="73706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dirty="0">
                <a:latin typeface="Gerbera Light"/>
                <a:ea typeface="Cambria" panose="02040503050406030204" pitchFamily="18" charset="0"/>
              </a:rPr>
              <a:t>Введение (представляется объект для описания)</a:t>
            </a:r>
          </a:p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070206" y="3871860"/>
            <a:ext cx="7370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dirty="0">
                <a:latin typeface="Gerbera Light"/>
                <a:ea typeface="Cambria" panose="02040503050406030204" pitchFamily="18" charset="0"/>
              </a:rPr>
              <a:t>Основная часть (описание объекта)</a:t>
            </a:r>
          </a:p>
          <a:p>
            <a:endParaRPr lang="ru-RU" sz="2400" dirty="0">
              <a:latin typeface="Gerbera Light"/>
              <a:ea typeface="Cambria" panose="020405030504060302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13422" y="4908245"/>
            <a:ext cx="6297558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Gerbera Light"/>
                <a:ea typeface="Cambria" panose="02040503050406030204" pitchFamily="18" charset="0"/>
              </a:rPr>
              <a:t>Заключение (делаем вывод: какой объект)</a:t>
            </a:r>
            <a:endParaRPr lang="ru-RU" sz="2400" dirty="0">
              <a:effectLst/>
              <a:latin typeface="Gerbera Light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1270" y="405570"/>
            <a:ext cx="106311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Моя шкатулка: лесные жители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1026" name="Picture 2" descr="Моя шкатулка: Лесные жител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066" y="1484324"/>
            <a:ext cx="3372716" cy="5067143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3" t="5387" r="12469" b="9629"/>
          <a:stretch/>
        </p:blipFill>
        <p:spPr>
          <a:xfrm>
            <a:off x="6266836" y="1484324"/>
            <a:ext cx="3403638" cy="502973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482201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1336</TotalTime>
  <Words>460</Words>
  <Application>Microsoft Office PowerPoint</Application>
  <PresentationFormat>Широкоэкранный</PresentationFormat>
  <Paragraphs>59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TomskObl2104</vt:lpstr>
      <vt:lpstr>Times New Roman</vt:lpstr>
      <vt:lpstr>Calibri Light</vt:lpstr>
      <vt:lpstr>Century</vt:lpstr>
      <vt:lpstr>Gerbera Light</vt:lpstr>
      <vt:lpstr>Georgia</vt:lpstr>
      <vt:lpstr>Cambria</vt:lpstr>
      <vt:lpstr>Calibri</vt:lpstr>
      <vt:lpstr>Arial</vt:lpstr>
      <vt:lpstr>Gerbera</vt:lpstr>
      <vt:lpstr>Тема Office</vt:lpstr>
      <vt:lpstr>«Моя шкатулка: Лесные жители» — секреты написания сочинений-описаний в начальной школе</vt:lpstr>
      <vt:lpstr>Презентация PowerPoint</vt:lpstr>
      <vt:lpstr>Планируемые результаты освоения программы по русскому языку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Шимякина Ольга Петровна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Татьяна Сергеевна Горохова</cp:lastModifiedBy>
  <cp:revision>146</cp:revision>
  <dcterms:created xsi:type="dcterms:W3CDTF">2025-07-14T10:33:41Z</dcterms:created>
  <dcterms:modified xsi:type="dcterms:W3CDTF">2025-08-28T05:07:27Z</dcterms:modified>
</cp:coreProperties>
</file>