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323" r:id="rId3"/>
    <p:sldId id="342" r:id="rId4"/>
    <p:sldId id="329" r:id="rId5"/>
    <p:sldId id="257" r:id="rId6"/>
    <p:sldId id="259" r:id="rId7"/>
    <p:sldId id="324" r:id="rId8"/>
    <p:sldId id="343" r:id="rId9"/>
    <p:sldId id="338" r:id="rId10"/>
    <p:sldId id="339" r:id="rId11"/>
  </p:sldIdLst>
  <p:sldSz cx="12192000" cy="6858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alibri Light" panose="020F0302020204030204" pitchFamily="34" charset="0"/>
      <p:regular r:id="rId16"/>
      <p:italic r:id="rId1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8455"/>
    <a:srgbClr val="121316"/>
    <a:srgbClr val="005AA3"/>
    <a:srgbClr val="00881B"/>
    <a:srgbClr val="F54A02"/>
    <a:srgbClr val="BA4318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65" d="100"/>
          <a:sy n="65" d="100"/>
        </p:scale>
        <p:origin x="144" y="60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964809"/>
            <a:ext cx="6620933" cy="1584688"/>
          </a:xfrm>
          <a:noFill/>
        </p:spPr>
        <p:txBody>
          <a:bodyPr>
            <a:noAutofit/>
          </a:bodyPr>
          <a:lstStyle/>
          <a:p>
            <a:pPr>
              <a:defRPr/>
            </a:pPr>
            <a:r>
              <a:rPr lang="ru-RU" altLang="ru-RU" sz="3200" b="1" dirty="0">
                <a:solidFill>
                  <a:schemeClr val="bg1"/>
                </a:solidFill>
              </a:rPr>
              <a:t>«Установление причинно-следственных связей для глубокого понимания обучающимися художественных и научно-познавательных текстов»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779433"/>
            <a:ext cx="6290733" cy="630768"/>
          </a:xfrm>
        </p:spPr>
        <p:txBody>
          <a:bodyPr>
            <a:noAutofit/>
          </a:bodyPr>
          <a:lstStyle/>
          <a:p>
            <a:pPr algn="r"/>
            <a:r>
              <a:rPr lang="ru-RU" dirty="0">
                <a:solidFill>
                  <a:srgbClr val="002060"/>
                </a:solidFill>
                <a:latin typeface="Gerbera Light" panose="02000300000000000000" pitchFamily="50" charset="-52"/>
              </a:rPr>
              <a:t>Головина Татьяна Сергеевна,</a:t>
            </a:r>
          </a:p>
          <a:p>
            <a:pPr algn="r"/>
            <a:r>
              <a:rPr lang="ru-RU" dirty="0" err="1">
                <a:solidFill>
                  <a:srgbClr val="002060"/>
                </a:solidFill>
                <a:latin typeface="Gerbera Light" panose="02000300000000000000" pitchFamily="50" charset="-52"/>
              </a:rPr>
              <a:t>Нагорнова</a:t>
            </a:r>
            <a:r>
              <a:rPr lang="ru-RU" dirty="0">
                <a:solidFill>
                  <a:srgbClr val="002060"/>
                </a:solidFill>
                <a:latin typeface="Gerbera Light" panose="02000300000000000000" pitchFamily="50" charset="-52"/>
              </a:rPr>
              <a:t> Марина Анатольевна, учитель начальных классов МАОУ гимназия №26 </a:t>
            </a:r>
            <a:r>
              <a:rPr lang="ru-RU" dirty="0" err="1">
                <a:solidFill>
                  <a:srgbClr val="002060"/>
                </a:solidFill>
                <a:latin typeface="Gerbera Light" panose="02000300000000000000" pitchFamily="50" charset="-52"/>
              </a:rPr>
              <a:t>г.Томска</a:t>
            </a:r>
            <a:endParaRPr lang="ru-RU" dirty="0">
              <a:solidFill>
                <a:srgbClr val="002060"/>
              </a:solidFill>
              <a:latin typeface="Gerbera Light" panose="02000300000000000000" pitchFamily="50" charset="-52"/>
            </a:endParaRPr>
          </a:p>
          <a:p>
            <a:pPr algn="r"/>
            <a:br>
              <a:rPr lang="ru-RU" dirty="0">
                <a:solidFill>
                  <a:schemeClr val="bg1"/>
                </a:solidFill>
                <a:latin typeface="Gerbera Light" panose="02000300000000000000" pitchFamily="50" charset="-52"/>
              </a:rPr>
            </a:br>
            <a:endParaRPr lang="ru-RU" dirty="0">
              <a:solidFill>
                <a:schemeClr val="bg1"/>
              </a:solidFill>
              <a:latin typeface="Gerbera Light" panose="020003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>
            <a:extLst>
              <a:ext uri="{FF2B5EF4-FFF2-40B4-BE49-F238E27FC236}">
                <a16:creationId xmlns:a16="http://schemas.microsoft.com/office/drawing/2014/main" id="{8251464F-CA60-4F4A-A2C8-5383E8C078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22530" name="Объект 2">
            <a:extLst>
              <a:ext uri="{FF2B5EF4-FFF2-40B4-BE49-F238E27FC236}">
                <a16:creationId xmlns:a16="http://schemas.microsoft.com/office/drawing/2014/main" id="{00659DFE-F7C2-4226-AF62-ED2EC23412C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3750" y="339725"/>
            <a:ext cx="8237538" cy="617855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ъект 2">
            <a:extLst>
              <a:ext uri="{FF2B5EF4-FFF2-40B4-BE49-F238E27FC236}">
                <a16:creationId xmlns:a16="http://schemas.microsoft.com/office/drawing/2014/main" id="{947475B9-521D-49F8-AA36-08E13A5861A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altLang="ru-RU" sz="1800" b="1">
                <a:solidFill>
                  <a:srgbClr val="C00000"/>
                </a:solidFill>
                <a:latin typeface="Calibri" panose="020F0502020204030204" pitchFamily="34" charset="0"/>
              </a:rPr>
              <a:t> </a:t>
            </a:r>
            <a:r>
              <a:rPr lang="ru-RU" altLang="ru-RU" sz="3600" b="1" i="1">
                <a:solidFill>
                  <a:srgbClr val="C00000"/>
                </a:solidFill>
              </a:rPr>
              <a:t>«Всякая вещь в природе является либо причиной, </a:t>
            </a:r>
          </a:p>
          <a:p>
            <a:pPr marL="0" indent="0" algn="ctr">
              <a:buNone/>
            </a:pPr>
            <a:r>
              <a:rPr lang="ru-RU" altLang="ru-RU" sz="3600" b="1" i="1">
                <a:solidFill>
                  <a:srgbClr val="C00000"/>
                </a:solidFill>
              </a:rPr>
              <a:t>направленной на нас, </a:t>
            </a:r>
          </a:p>
          <a:p>
            <a:pPr marL="0" indent="0" algn="ctr">
              <a:buNone/>
            </a:pPr>
            <a:r>
              <a:rPr lang="ru-RU" altLang="ru-RU" sz="3600" b="1" i="1">
                <a:solidFill>
                  <a:srgbClr val="C00000"/>
                </a:solidFill>
              </a:rPr>
              <a:t>либо следствием, идущим от нас» </a:t>
            </a:r>
          </a:p>
          <a:p>
            <a:pPr marL="0" indent="0" algn="ctr">
              <a:buNone/>
            </a:pPr>
            <a:endParaRPr lang="ru-RU" altLang="ru-RU" sz="3600" b="1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altLang="ru-RU" sz="3600" b="1">
                <a:solidFill>
                  <a:srgbClr val="C00000"/>
                </a:solidFill>
              </a:rPr>
              <a:t>(</a:t>
            </a:r>
            <a:r>
              <a:rPr lang="ru-RU" altLang="ru-RU" sz="3600" i="1">
                <a:solidFill>
                  <a:srgbClr val="C00000"/>
                </a:solidFill>
              </a:rPr>
              <a:t>Марсилио Фечино</a:t>
            </a:r>
            <a:r>
              <a:rPr lang="ru-RU" altLang="ru-RU" sz="3600" b="1">
                <a:solidFill>
                  <a:srgbClr val="C00000"/>
                </a:solidFill>
              </a:rPr>
              <a:t>)</a:t>
            </a:r>
            <a:endParaRPr lang="ru-RU" altLang="ru-RU" sz="3600">
              <a:latin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ru-RU" altLang="ru-RU" sz="5000" i="1">
                <a:solidFill>
                  <a:srgbClr val="C00000"/>
                </a:solidFill>
              </a:rPr>
              <a:t>                  </a:t>
            </a:r>
            <a:endParaRPr lang="ru-RU" altLang="ru-RU" sz="500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>
            <a:extLst>
              <a:ext uri="{FF2B5EF4-FFF2-40B4-BE49-F238E27FC236}">
                <a16:creationId xmlns:a16="http://schemas.microsoft.com/office/drawing/2014/main" id="{82963E93-02BE-4DA6-968A-CC773E3C4A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ru-RU" altLang="ru-RU" sz="4000" b="1" dirty="0">
                <a:solidFill>
                  <a:srgbClr val="111111"/>
                </a:solidFill>
              </a:rPr>
            </a:br>
            <a:r>
              <a:rPr lang="ru-RU" altLang="ru-RU" sz="3600" b="1" dirty="0">
                <a:solidFill>
                  <a:srgbClr val="0070C0"/>
                </a:solidFill>
              </a:rPr>
              <a:t>Приём</a:t>
            </a:r>
            <a:r>
              <a:rPr lang="ru-RU" altLang="ru-RU" sz="3600" dirty="0">
                <a:solidFill>
                  <a:srgbClr val="0070C0"/>
                </a:solidFill>
              </a:rPr>
              <a:t> </a:t>
            </a:r>
            <a:br>
              <a:rPr lang="ru-RU" altLang="ru-RU" sz="3600" dirty="0">
                <a:solidFill>
                  <a:srgbClr val="0070C0"/>
                </a:solidFill>
              </a:rPr>
            </a:br>
            <a:r>
              <a:rPr lang="ru-RU" altLang="ru-RU" sz="3600" b="1" dirty="0">
                <a:solidFill>
                  <a:srgbClr val="0070C0"/>
                </a:solidFill>
              </a:rPr>
              <a:t>«Логическая цепочка «Причина — факт — следствие</a:t>
            </a:r>
            <a:r>
              <a:rPr lang="ru-RU" altLang="ru-RU" sz="3600" b="1" dirty="0">
                <a:solidFill>
                  <a:srgbClr val="00B050"/>
                </a:solidFill>
              </a:rPr>
              <a:t>»</a:t>
            </a:r>
            <a:br>
              <a:rPr lang="ru-RU" altLang="ru-RU" sz="3600" dirty="0">
                <a:solidFill>
                  <a:srgbClr val="00B050"/>
                </a:solidFill>
              </a:rPr>
            </a:br>
            <a:endParaRPr lang="ru-RU" altLang="ru-RU" sz="3600" dirty="0">
              <a:solidFill>
                <a:srgbClr val="00B050"/>
              </a:solidFill>
            </a:endParaRPr>
          </a:p>
        </p:txBody>
      </p:sp>
      <p:sp>
        <p:nvSpPr>
          <p:cNvPr id="16386" name="Объект 2">
            <a:extLst>
              <a:ext uri="{FF2B5EF4-FFF2-40B4-BE49-F238E27FC236}">
                <a16:creationId xmlns:a16="http://schemas.microsoft.com/office/drawing/2014/main" id="{7FD0ACBD-AAF1-4CE5-8A91-93535A1FE6D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altLang="ru-RU" sz="4000">
              <a:solidFill>
                <a:srgbClr val="333333"/>
              </a:solidFill>
            </a:endParaRPr>
          </a:p>
          <a:p>
            <a:pPr marL="0" indent="0" algn="ctr">
              <a:buNone/>
            </a:pPr>
            <a:r>
              <a:rPr lang="ru-RU" altLang="ru-RU" sz="4000">
                <a:solidFill>
                  <a:srgbClr val="333333"/>
                </a:solidFill>
              </a:rPr>
              <a:t>«Выучил правило — </a:t>
            </a:r>
          </a:p>
          <a:p>
            <a:pPr marL="0" indent="0" algn="ctr">
              <a:buNone/>
            </a:pPr>
            <a:r>
              <a:rPr lang="ru-RU" altLang="ru-RU" sz="4000">
                <a:solidFill>
                  <a:srgbClr val="333333"/>
                </a:solidFill>
              </a:rPr>
              <a:t>не допустил ошибки в диктанте — </a:t>
            </a:r>
          </a:p>
          <a:p>
            <a:pPr marL="0" indent="0" algn="ctr">
              <a:buNone/>
            </a:pPr>
            <a:r>
              <a:rPr lang="ru-RU" altLang="ru-RU" sz="4000">
                <a:solidFill>
                  <a:srgbClr val="333333"/>
                </a:solidFill>
              </a:rPr>
              <a:t>получил отличную  отметку»</a:t>
            </a:r>
            <a:r>
              <a:rPr lang="ru-RU" altLang="ru-RU" sz="4000"/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ъект 2">
            <a:extLst>
              <a:ext uri="{FF2B5EF4-FFF2-40B4-BE49-F238E27FC236}">
                <a16:creationId xmlns:a16="http://schemas.microsoft.com/office/drawing/2014/main" id="{DBEFDD81-5902-4C59-B9FA-2DE931CF877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ru-RU" altLang="ru-RU" sz="4400" b="1" dirty="0">
              <a:solidFill>
                <a:srgbClr val="00B050"/>
              </a:solidFill>
            </a:endParaRPr>
          </a:p>
          <a:p>
            <a:pPr algn="just"/>
            <a:r>
              <a:rPr lang="ru-RU" altLang="ru-RU" sz="4400" b="1" dirty="0">
                <a:solidFill>
                  <a:srgbClr val="0070C0"/>
                </a:solidFill>
              </a:rPr>
              <a:t>Причина</a:t>
            </a:r>
            <a:r>
              <a:rPr lang="ru-RU" altLang="ru-RU" sz="4400" b="1" dirty="0">
                <a:solidFill>
                  <a:srgbClr val="111111"/>
                </a:solidFill>
              </a:rPr>
              <a:t>- это то, из-за чего …</a:t>
            </a:r>
          </a:p>
          <a:p>
            <a:pPr algn="just">
              <a:buFontTx/>
              <a:buNone/>
            </a:pPr>
            <a:endParaRPr lang="ru-RU" altLang="ru-RU" sz="4400" b="1" dirty="0"/>
          </a:p>
          <a:p>
            <a:pPr algn="just"/>
            <a:r>
              <a:rPr lang="ru-RU" altLang="ru-RU" sz="4400" b="1" dirty="0">
                <a:solidFill>
                  <a:srgbClr val="0070C0"/>
                </a:solidFill>
              </a:rPr>
              <a:t>Следствие</a:t>
            </a:r>
            <a:r>
              <a:rPr lang="ru-RU" altLang="ru-RU" sz="4400" b="1" dirty="0">
                <a:solidFill>
                  <a:srgbClr val="111111"/>
                </a:solidFill>
              </a:rPr>
              <a:t> – это то, к чему привело…</a:t>
            </a:r>
            <a:endParaRPr lang="ru-RU" altLang="ru-RU" sz="4400" b="1" dirty="0"/>
          </a:p>
          <a:p>
            <a:pPr algn="ctr">
              <a:buFontTx/>
              <a:buNone/>
            </a:pPr>
            <a:endParaRPr lang="ru-RU" altLang="ru-RU" sz="4400" dirty="0"/>
          </a:p>
          <a:p>
            <a:endParaRPr lang="ru-RU" altLang="ru-RU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Содержимое 3" descr="645908779788.jpg">
            <a:extLst>
              <a:ext uri="{FF2B5EF4-FFF2-40B4-BE49-F238E27FC236}">
                <a16:creationId xmlns:a16="http://schemas.microsoft.com/office/drawing/2014/main" id="{0B7F46CA-31BA-4BE5-BEA7-309762A8E7D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22500" y="1887538"/>
            <a:ext cx="7747000" cy="39497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Содержимое 7" descr="scale_1200.jpg">
            <a:extLst>
              <a:ext uri="{FF2B5EF4-FFF2-40B4-BE49-F238E27FC236}">
                <a16:creationId xmlns:a16="http://schemas.microsoft.com/office/drawing/2014/main" id="{E1A5A7FA-A0F4-4AB4-B2D2-6BCD66AA4AD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1108" y="656304"/>
            <a:ext cx="8140217" cy="5744495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Объект 5">
            <a:extLst>
              <a:ext uri="{FF2B5EF4-FFF2-40B4-BE49-F238E27FC236}">
                <a16:creationId xmlns:a16="http://schemas.microsoft.com/office/drawing/2014/main" id="{87D47624-7A94-42C5-91F0-046FC9034B2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5189" y="1454150"/>
            <a:ext cx="3717925" cy="2452688"/>
          </a:xfrm>
        </p:spPr>
      </p:pic>
      <p:pic>
        <p:nvPicPr>
          <p:cNvPr id="20483" name="Рисунок 7">
            <a:extLst>
              <a:ext uri="{FF2B5EF4-FFF2-40B4-BE49-F238E27FC236}">
                <a16:creationId xmlns:a16="http://schemas.microsoft.com/office/drawing/2014/main" id="{2A1196F2-8FFB-4C1D-B0C8-BFB097D89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" t="-3847" r="1167" b="11560"/>
          <a:stretch>
            <a:fillRect/>
          </a:stretch>
        </p:blipFill>
        <p:spPr bwMode="auto">
          <a:xfrm>
            <a:off x="5888039" y="1341438"/>
            <a:ext cx="3609975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Рисунок 8">
            <a:extLst>
              <a:ext uri="{FF2B5EF4-FFF2-40B4-BE49-F238E27FC236}">
                <a16:creationId xmlns:a16="http://schemas.microsoft.com/office/drawing/2014/main" id="{A5EA1577-42FE-4100-BCB0-5EB9A20092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3941764"/>
            <a:ext cx="3644900" cy="250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Рисунок 9">
            <a:extLst>
              <a:ext uri="{FF2B5EF4-FFF2-40B4-BE49-F238E27FC236}">
                <a16:creationId xmlns:a16="http://schemas.microsoft.com/office/drawing/2014/main" id="{AD8FE80A-29C5-437E-99B8-491CDF2029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84" t="3886"/>
          <a:stretch>
            <a:fillRect/>
          </a:stretch>
        </p:blipFill>
        <p:spPr bwMode="auto">
          <a:xfrm>
            <a:off x="5888038" y="3954464"/>
            <a:ext cx="3638550" cy="249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Объект 4">
            <a:extLst>
              <a:ext uri="{FF2B5EF4-FFF2-40B4-BE49-F238E27FC236}">
                <a16:creationId xmlns:a16="http://schemas.microsoft.com/office/drawing/2014/main" id="{76A35412-8E4C-444C-86D3-BA56E1942D6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35488" y="1250719"/>
            <a:ext cx="7728175" cy="4356562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>
            <a:extLst>
              <a:ext uri="{FF2B5EF4-FFF2-40B4-BE49-F238E27FC236}">
                <a16:creationId xmlns:a16="http://schemas.microsoft.com/office/drawing/2014/main" id="{322AB509-CAC8-414C-8BA4-660D7A1A03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altLang="ru-RU" sz="3600" b="1" dirty="0">
                <a:solidFill>
                  <a:srgbClr val="0070C0"/>
                </a:solidFill>
              </a:rPr>
            </a:br>
            <a:r>
              <a:rPr lang="ru-RU" altLang="ru-RU" sz="3600" b="1" dirty="0">
                <a:solidFill>
                  <a:srgbClr val="0070C0"/>
                </a:solidFill>
              </a:rPr>
              <a:t>Структура умения устанавливать причинно-следственные связи:  </a:t>
            </a:r>
            <a:br>
              <a:rPr lang="ru-RU" altLang="ru-RU" dirty="0">
                <a:latin typeface="Calibri" panose="020F0502020204030204" pitchFamily="34" charset="0"/>
              </a:rPr>
            </a:br>
            <a:endParaRPr lang="ru-RU" altLang="ru-RU" dirty="0"/>
          </a:p>
        </p:txBody>
      </p:sp>
      <p:sp>
        <p:nvSpPr>
          <p:cNvPr id="21506" name="Объект 2">
            <a:extLst>
              <a:ext uri="{FF2B5EF4-FFF2-40B4-BE49-F238E27FC236}">
                <a16:creationId xmlns:a16="http://schemas.microsoft.com/office/drawing/2014/main" id="{07341168-21DA-4600-B7E0-428A73CD5E1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ts val="1650"/>
              </a:lnSpc>
              <a:spcBef>
                <a:spcPts val="600"/>
              </a:spcBef>
              <a:spcAft>
                <a:spcPts val="600"/>
              </a:spcAft>
              <a:tabLst>
                <a:tab pos="457200" algn="l"/>
              </a:tabLst>
            </a:pPr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</a:rPr>
              <a:t>Осмысление представленного явления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 (события, ситуации).</a:t>
            </a:r>
          </a:p>
          <a:p>
            <a:pPr>
              <a:lnSpc>
                <a:spcPts val="165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endParaRPr lang="ru-RU" altLang="ru-RU" sz="32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ts val="1650"/>
              </a:lnSpc>
              <a:spcBef>
                <a:spcPts val="500"/>
              </a:spcBef>
              <a:spcAft>
                <a:spcPts val="600"/>
              </a:spcAft>
              <a:tabLst>
                <a:tab pos="457200" algn="l"/>
              </a:tabLst>
            </a:pPr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</a:rPr>
              <a:t>Выявление общих и отличительных признаков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 явления.</a:t>
            </a:r>
          </a:p>
          <a:p>
            <a:pPr>
              <a:lnSpc>
                <a:spcPts val="1650"/>
              </a:lnSpc>
              <a:spcBef>
                <a:spcPts val="50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endParaRPr lang="ru-RU" altLang="ru-RU" sz="32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ts val="1650"/>
              </a:lnSpc>
              <a:spcBef>
                <a:spcPts val="500"/>
              </a:spcBef>
              <a:spcAft>
                <a:spcPts val="600"/>
              </a:spcAft>
              <a:tabLst>
                <a:tab pos="457200" algn="l"/>
              </a:tabLst>
            </a:pPr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</a:rPr>
              <a:t>Определение существенных признаков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 (причин) явления.</a:t>
            </a:r>
          </a:p>
          <a:p>
            <a:pPr>
              <a:lnSpc>
                <a:spcPts val="1650"/>
              </a:lnSpc>
              <a:spcBef>
                <a:spcPts val="500"/>
              </a:spcBef>
              <a:spcAft>
                <a:spcPts val="600"/>
              </a:spcAft>
              <a:tabLst>
                <a:tab pos="457200" algn="l"/>
              </a:tabLst>
            </a:pPr>
            <a:endParaRPr lang="ru-RU" altLang="ru-RU" sz="32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ts val="1650"/>
              </a:lnSpc>
              <a:spcBef>
                <a:spcPts val="500"/>
              </a:spcBef>
              <a:spcAft>
                <a:spcPts val="600"/>
              </a:spcAft>
              <a:tabLst>
                <a:tab pos="457200" algn="l"/>
              </a:tabLst>
            </a:pPr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</a:rPr>
              <a:t>Формирование суждения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 о возможных следствиях явления.</a:t>
            </a:r>
          </a:p>
          <a:p>
            <a:pPr>
              <a:lnSpc>
                <a:spcPts val="1650"/>
              </a:lnSpc>
              <a:spcBef>
                <a:spcPts val="50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endParaRPr lang="ru-RU" altLang="ru-RU" sz="32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ts val="1650"/>
              </a:lnSpc>
              <a:spcBef>
                <a:spcPts val="500"/>
              </a:spcBef>
              <a:spcAft>
                <a:spcPts val="600"/>
              </a:spcAft>
              <a:tabLst>
                <a:tab pos="457200" algn="l"/>
              </a:tabLst>
            </a:pPr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</a:rPr>
              <a:t>Обоснование сделанных предположений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 посредством рассуждений и умозаключений.</a:t>
            </a:r>
          </a:p>
          <a:p>
            <a:pPr>
              <a:tabLst>
                <a:tab pos="457200" algn="l"/>
              </a:tabLst>
            </a:pPr>
            <a:endParaRPr lang="ru-RU" alt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1321</TotalTime>
  <Words>163</Words>
  <Application>Microsoft Office PowerPoint</Application>
  <PresentationFormat>Широкоэкранный</PresentationFormat>
  <Paragraphs>29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Calibri Light</vt:lpstr>
      <vt:lpstr>Gerbera Light</vt:lpstr>
      <vt:lpstr>Arial</vt:lpstr>
      <vt:lpstr>Calibri</vt:lpstr>
      <vt:lpstr>Тема Office</vt:lpstr>
      <vt:lpstr>«Установление причинно-следственных связей для глубокого понимания обучающимися художественных и научно-познавательных текстов»</vt:lpstr>
      <vt:lpstr>Презентация PowerPoint</vt:lpstr>
      <vt:lpstr> Приём  «Логическая цепочка «Причина — факт — следствие»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Структура умения устанавливать причинно-следственные связи:  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Татьяна Сергеевна Горохова</cp:lastModifiedBy>
  <cp:revision>157</cp:revision>
  <dcterms:created xsi:type="dcterms:W3CDTF">2025-07-14T10:33:41Z</dcterms:created>
  <dcterms:modified xsi:type="dcterms:W3CDTF">2025-08-28T05:04:54Z</dcterms:modified>
</cp:coreProperties>
</file>