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3" r:id="rId2"/>
    <p:sldId id="337" r:id="rId3"/>
    <p:sldId id="335" r:id="rId4"/>
    <p:sldId id="341" r:id="rId5"/>
    <p:sldId id="342" r:id="rId6"/>
    <p:sldId id="336" r:id="rId7"/>
    <p:sldId id="343" r:id="rId8"/>
    <p:sldId id="338" r:id="rId9"/>
    <p:sldId id="339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221"/>
    <a:srgbClr val="2162AE"/>
    <a:srgbClr val="60BFCE"/>
    <a:srgbClr val="109EB4"/>
    <a:srgbClr val="CC3399"/>
    <a:srgbClr val="FFCC00"/>
    <a:srgbClr val="009CAD"/>
    <a:srgbClr val="3E2861"/>
    <a:srgbClr val="828282"/>
    <a:srgbClr val="3D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091" autoAdjust="0"/>
  </p:normalViewPr>
  <p:slideViewPr>
    <p:cSldViewPr snapToGrid="0">
      <p:cViewPr varScale="1">
        <p:scale>
          <a:sx n="82" d="100"/>
          <a:sy n="82" d="100"/>
        </p:scale>
        <p:origin x="677" y="67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8113-B5BB-4A20-A656-A8E84BBECAC4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5FBC-DCEE-433A-BD83-152810946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4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B69A2F11-600D-44D7-A0E2-CE2D3B9D58E9}" type="slidenum">
              <a:rPr lang="ru-RU" sz="1800" smtClean="0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‹#›</a:t>
            </a:fld>
            <a:endParaRPr lang="ru-RU" sz="1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/>
          <p:nvPr userDrawn="1"/>
        </p:nvCxnSpPr>
        <p:spPr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Proxima Nova Rg" panose="02000506030000020004" pitchFamily="2" charset="0"/>
              </a:defRPr>
            </a:lvl1pPr>
            <a:lvl2pPr marL="457200" indent="0">
              <a:buNone/>
              <a:defRPr baseline="0">
                <a:latin typeface="Proxima Nova Rg" panose="02000506030000020004" pitchFamily="2" charset="0"/>
              </a:defRPr>
            </a:lvl2pPr>
            <a:lvl3pPr marL="914400" indent="0">
              <a:buNone/>
              <a:defRPr baseline="0">
                <a:latin typeface="Proxima Nova Rg" panose="02000506030000020004" pitchFamily="2" charset="0"/>
              </a:defRPr>
            </a:lvl3pPr>
            <a:lvl4pPr marL="1371600" indent="0">
              <a:buNone/>
              <a:defRPr baseline="0">
                <a:latin typeface="Proxima Nova Rg" panose="02000506030000020004" pitchFamily="2" charset="0"/>
              </a:defRPr>
            </a:lvl4pPr>
            <a:lvl5pPr marL="1828800" indent="0">
              <a:buNone/>
              <a:defRPr baseline="0"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 panose="02000506030000020004" pitchFamily="2" charset="0"/>
              </a:defRPr>
            </a:lvl1pPr>
            <a:lvl2pPr marL="457200" indent="0">
              <a:buFontTx/>
              <a:buNone/>
              <a:defRPr>
                <a:latin typeface="Proxima Nova Rg" panose="02000506030000020004" pitchFamily="2" charset="0"/>
              </a:defRPr>
            </a:lvl2pPr>
            <a:lvl3pPr marL="914400" indent="0">
              <a:buFontTx/>
              <a:buNone/>
              <a:defRPr>
                <a:latin typeface="Proxima Nova Rg" panose="02000506030000020004" pitchFamily="2" charset="0"/>
              </a:defRPr>
            </a:lvl3pPr>
            <a:lvl4pPr marL="1371600" indent="0">
              <a:buFontTx/>
              <a:buNone/>
              <a:defRPr>
                <a:latin typeface="Proxima Nova Rg" panose="02000506030000020004" pitchFamily="2" charset="0"/>
              </a:defRPr>
            </a:lvl4pPr>
            <a:lvl5pPr marL="1828800" indent="0">
              <a:buFontTx/>
              <a:buNone/>
              <a:defRPr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 panose="02000506030000020004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/>
              <a:t>ЗАГОЛОВОК СЛАЙДА </a:t>
            </a:r>
            <a:br>
              <a:rPr lang="ru-RU" dirty="0"/>
            </a:br>
            <a:r>
              <a:rPr lang="ru-RU" dirty="0"/>
              <a:t>ИЛИ НАЗВАНИЕ ТЕМЫ</a:t>
            </a:r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2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828282"/>
                </a:solidFill>
                <a:latin typeface="Proxima Nova Rg" panose="02000506030000020004" pitchFamily="2" charset="0"/>
              </a:rPr>
              <a:t>FORUM.TOIPKRO.RU/AVGUSTPRO</a:t>
            </a:r>
            <a:br>
              <a:rPr lang="ru-RU" sz="1200" dirty="0">
                <a:solidFill>
                  <a:srgbClr val="828282"/>
                </a:solidFill>
                <a:latin typeface="Proxima Nova Rg" panose="02000506030000020004" pitchFamily="2" charset="0"/>
              </a:rPr>
            </a:br>
            <a:r>
              <a:rPr lang="en-US" sz="1200" dirty="0">
                <a:solidFill>
                  <a:srgbClr val="828282"/>
                </a:solidFill>
                <a:latin typeface="Proxima Nova Rg" panose="02000506030000020004" pitchFamily="2" charset="0"/>
              </a:rPr>
              <a:t>VK.COM/AUGUSTPRO2024</a:t>
            </a:r>
            <a:endParaRPr lang="ru-RU" sz="1200" dirty="0">
              <a:solidFill>
                <a:srgbClr val="828282"/>
              </a:solidFill>
              <a:latin typeface="Proxima Nova Rg" panose="0200050603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22</a:t>
            </a:r>
            <a:r>
              <a:rPr lang="ru-RU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-</a:t>
            </a:r>
            <a:r>
              <a:rPr lang="en-US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24</a:t>
            </a:r>
            <a:r>
              <a:rPr lang="ru-RU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 АВГУСТА</a:t>
            </a:r>
          </a:p>
          <a:p>
            <a:pPr algn="ctr"/>
            <a:r>
              <a:rPr lang="en-US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2024 </a:t>
            </a:r>
            <a:r>
              <a:rPr lang="ru-RU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ГОДА </a:t>
            </a:r>
            <a:r>
              <a:rPr lang="ru-RU" sz="2500" dirty="0">
                <a:solidFill>
                  <a:srgbClr val="F38221"/>
                </a:solidFill>
                <a:latin typeface="Proxima Nova Rg" panose="02000506030000020004" pitchFamily="2" charset="0"/>
              </a:rPr>
              <a:t>|</a:t>
            </a:r>
            <a:r>
              <a:rPr lang="ru-RU" sz="2500" dirty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ru-RU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ТОМСК</a:t>
            </a:r>
            <a:endParaRPr lang="ru-RU" sz="2500" b="1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0333" y="1750508"/>
            <a:ext cx="5893579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</a:rPr>
              <a:t>Круглый стол «Актуальные вопросы преемственности дошкольного и начального образования»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8691" y="3958331"/>
            <a:ext cx="60457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/>
              <a:t>Русан Татьяна Семёновна, старший преподаватель </a:t>
            </a:r>
            <a:r>
              <a:rPr lang="ru-RU" sz="2400" b="1" dirty="0" err="1"/>
              <a:t>ЦДиНО</a:t>
            </a:r>
            <a:r>
              <a:rPr lang="ru-RU" sz="2400" b="1" dirty="0"/>
              <a:t> ТОИПКРО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722945"/>
            <a:ext cx="3131797" cy="10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94921AF6-A69B-4A74-B7F2-8D25C6CDE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1200150"/>
            <a:ext cx="11982450" cy="5309596"/>
          </a:xfrm>
        </p:spPr>
        <p:txBody>
          <a:bodyPr/>
          <a:lstStyle/>
          <a:p>
            <a:r>
              <a:rPr lang="ru-RU" sz="2300" dirty="0">
                <a:latin typeface="+mn-lt"/>
              </a:rPr>
              <a:t>Мастер-класс «Элементы каллиграфии в преемственности начального и дошкольного образования» (Глухова Т.А., г. Барнаул)</a:t>
            </a:r>
          </a:p>
          <a:p>
            <a:r>
              <a:rPr lang="ru-RU" sz="2300" dirty="0">
                <a:latin typeface="+mn-lt"/>
              </a:rPr>
              <a:t>Модель преемственности ДОУ и школы (МАДОУ №73 г. Томска, МАОУ Заозерная СОШ №16 г. Томска)</a:t>
            </a:r>
          </a:p>
          <a:p>
            <a:r>
              <a:rPr lang="ru-RU" sz="2300" dirty="0">
                <a:latin typeface="+mn-lt"/>
              </a:rPr>
              <a:t>Реализация модели преемственности в рамках инновационного проекта «Качественная школа/</a:t>
            </a:r>
            <a:r>
              <a:rPr lang="ru-RU" sz="2300" dirty="0" err="1">
                <a:latin typeface="+mn-lt"/>
              </a:rPr>
              <a:t>Quality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School</a:t>
            </a:r>
            <a:r>
              <a:rPr lang="ru-RU" sz="2300" dirty="0">
                <a:latin typeface="+mn-lt"/>
              </a:rPr>
              <a:t> (QS)» (МБДОУ Детский сад «Рябинка» КВ п. Зональная станция Томского района Томской области)</a:t>
            </a:r>
          </a:p>
          <a:p>
            <a:r>
              <a:rPr lang="ru-RU" sz="2300" dirty="0">
                <a:latin typeface="+mn-lt"/>
              </a:rPr>
              <a:t>Система работы по преемственности детского сада и начальной школы в условиях современной системы образования (МАДОУ №93 г. Томска)</a:t>
            </a:r>
          </a:p>
          <a:p>
            <a:r>
              <a:rPr lang="ru-RU" sz="2300" dirty="0">
                <a:latin typeface="+mn-lt"/>
              </a:rPr>
              <a:t>Современные подходы и методики в формировании предпосылок универсальных учебных действий у дошкольников (МАОУ СОШ №30 г. Томска) </a:t>
            </a:r>
          </a:p>
          <a:p>
            <a:r>
              <a:rPr lang="ru-RU" sz="2300" dirty="0">
                <a:latin typeface="+mn-lt"/>
              </a:rPr>
              <a:t>Выстраивание образовательной цепочки "Детский сад - школа" на основе единых целевых ориентиров (работе МБОУ «</a:t>
            </a:r>
            <a:r>
              <a:rPr lang="ru-RU" sz="2300" dirty="0" err="1">
                <a:latin typeface="+mn-lt"/>
              </a:rPr>
              <a:t>Рассветовская</a:t>
            </a:r>
            <a:r>
              <a:rPr lang="ru-RU" sz="2300" dirty="0">
                <a:latin typeface="+mn-lt"/>
              </a:rPr>
              <a:t> СОШ Томского района»)</a:t>
            </a:r>
          </a:p>
          <a:p>
            <a:r>
              <a:rPr lang="ru-RU" sz="2300" dirty="0">
                <a:latin typeface="+mn-lt"/>
              </a:rPr>
              <a:t>Преемственность от А до Я (МАОУ прогимназия «Кристина» г. Томска)</a:t>
            </a:r>
          </a:p>
          <a:p>
            <a:endParaRPr lang="ru-RU" sz="2400" dirty="0">
              <a:latin typeface="+mn-lt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D90A7CA-7B57-425B-9E52-51DE06B96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600" b="1" dirty="0">
                <a:latin typeface="+mn-lt"/>
              </a:rPr>
              <a:t>Обсуждение вопросов: </a:t>
            </a:r>
          </a:p>
        </p:txBody>
      </p:sp>
    </p:spTree>
    <p:extLst>
      <p:ext uri="{BB962C8B-B14F-4D97-AF65-F5344CB8AC3E}">
        <p14:creationId xmlns:p14="http://schemas.microsoft.com/office/powerpoint/2010/main" val="221045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484B09-1481-4AE7-BC39-0E006E8FF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8450" r="25172" b="19014"/>
          <a:stretch/>
        </p:blipFill>
        <p:spPr>
          <a:xfrm>
            <a:off x="0" y="1257299"/>
            <a:ext cx="1229141" cy="177165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448050" y="1257300"/>
            <a:ext cx="8420099" cy="4953000"/>
          </a:xfrm>
        </p:spPr>
        <p:txBody>
          <a:bodyPr/>
          <a:lstStyle/>
          <a:p>
            <a:r>
              <a:rPr lang="ru-RU" sz="2000" dirty="0"/>
              <a:t>Федеральный закон от 29.12.2012 N 273-ФЗ(ред. от 03.07.2016, с изм. от 19.12.2016)"Об образовании в Российской Федерации"(с изм. и доп., вступ. в силу с 01.01.2017)</a:t>
            </a:r>
            <a:br>
              <a:rPr lang="ru-RU" sz="2000" dirty="0"/>
            </a:br>
            <a:r>
              <a:rPr lang="ru-RU" sz="2000" dirty="0"/>
              <a:t>•Семейный кодекс РФ от 29.12.1995 N 223-ФЗ (ред. от 28.03.2017)</a:t>
            </a:r>
            <a:br>
              <a:rPr lang="ru-RU" sz="2000" dirty="0"/>
            </a:br>
            <a:r>
              <a:rPr lang="ru-RU" sz="2000" dirty="0"/>
              <a:t>•Конвенция о правах ребенка принята резолюцией Генеральной Ассамблеи ООН от 20 ноября 1989 года.</a:t>
            </a:r>
            <a:br>
              <a:rPr lang="ru-RU" sz="2000" dirty="0"/>
            </a:br>
            <a:r>
              <a:rPr lang="ru-RU" sz="2000" dirty="0"/>
              <a:t>•Концепция содержания непрерывного образования (дошкольное и начальное звено) Утверждена Федеральным координационным советом по общему образованию Министерства образования РФ 17.06.2003 г.</a:t>
            </a:r>
            <a:br>
              <a:rPr lang="ru-RU" sz="2000" dirty="0"/>
            </a:br>
            <a:r>
              <a:rPr lang="ru-RU" sz="2000" dirty="0"/>
              <a:t>•Методическое письмо Министерства Образования РФ №35-М от 25.03 1994 «об организации преемственности в программах дошкольного и начального общего образования»</a:t>
            </a:r>
            <a:br>
              <a:rPr lang="ru-RU" sz="2000" dirty="0"/>
            </a:br>
            <a:r>
              <a:rPr lang="ru-RU" sz="2000" dirty="0"/>
              <a:t>•Письмо министерства Образования РФ № 237/23-16 от 09.08.2000 «О построении преемственности в программах дошкольного образования и начальной школы»</a:t>
            </a:r>
            <a:br>
              <a:rPr lang="ru-RU" sz="2000" dirty="0"/>
            </a:br>
            <a:r>
              <a:rPr lang="ru-RU" sz="2000" dirty="0"/>
              <a:t>•Договор с родителями</a:t>
            </a:r>
            <a:br>
              <a:rPr lang="ru-RU" sz="2000" dirty="0"/>
            </a:br>
            <a:r>
              <a:rPr lang="ru-RU" sz="2000" dirty="0"/>
              <a:t>• Образовательная Программа дошкольного образования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419350" y="266700"/>
            <a:ext cx="9772650" cy="748304"/>
          </a:xfrm>
        </p:spPr>
        <p:txBody>
          <a:bodyPr/>
          <a:lstStyle/>
          <a:p>
            <a:r>
              <a:rPr lang="ru-RU" sz="3000" b="1" dirty="0">
                <a:latin typeface="+mn-lt"/>
              </a:rPr>
              <a:t>Нормативно - правовая база по вопросу преемственности между ДОУ и начальным звеном школы</a:t>
            </a:r>
          </a:p>
          <a:p>
            <a:endParaRPr lang="ru-RU" dirty="0"/>
          </a:p>
        </p:txBody>
      </p:sp>
      <p:pic>
        <p:nvPicPr>
          <p:cNvPr id="6" name="Рисунок 5" descr="http://cpk.edu35.ru/images/news/2019-2020/february/15.06.2020-2.jpg">
            <a:extLst>
              <a:ext uri="{FF2B5EF4-FFF2-40B4-BE49-F238E27FC236}">
                <a16:creationId xmlns:a16="http://schemas.microsoft.com/office/drawing/2014/main" id="{88130636-7E07-4DFC-99C9-C9E15853125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294" y="1257300"/>
            <a:ext cx="1229141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atshkola1.ru/uploads/posts/2009-07/1248032352_22.jpg">
            <a:extLst>
              <a:ext uri="{FF2B5EF4-FFF2-40B4-BE49-F238E27FC236}">
                <a16:creationId xmlns:a16="http://schemas.microsoft.com/office/drawing/2014/main" id="{9E974BC9-5377-422E-82A6-5C5300F0082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1" y="3145390"/>
            <a:ext cx="1219200" cy="193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900igr.net/datai/prazdniki/Konstitutsija/0005-002-Dejstvujuschaja-Konstitutsija-RF-prinjata-vsenarodnym-golosovaniem.jpg">
            <a:extLst>
              <a:ext uri="{FF2B5EF4-FFF2-40B4-BE49-F238E27FC236}">
                <a16:creationId xmlns:a16="http://schemas.microsoft.com/office/drawing/2014/main" id="{13554FEE-8BD3-4333-BB19-8966A80E9D79}"/>
              </a:ext>
            </a:extLst>
          </p:cNvPr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1915294" y="3143201"/>
            <a:ext cx="1229141" cy="193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F93F8A-8CF7-4E0D-9158-91B05F3B4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294" y="4711928"/>
            <a:ext cx="1229141" cy="15555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19080A-B14E-4D91-AE46-998879FD70F5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69" y="5194671"/>
            <a:ext cx="1458210" cy="11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F998111-BC92-4C83-A4C7-5995F6793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481138"/>
            <a:ext cx="8080137" cy="4451350"/>
          </a:xfrm>
        </p:spPr>
        <p:txBody>
          <a:bodyPr/>
          <a:lstStyle/>
          <a:p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период реализации проекта</a:t>
            </a:r>
          </a:p>
          <a:p>
            <a:r>
              <a:rPr lang="ru-RU" sz="3200" dirty="0">
                <a:latin typeface="+mn-lt"/>
                <a:cs typeface="Arial" panose="020B0604020202020204" pitchFamily="34" charset="0"/>
              </a:rPr>
              <a:t>03.08.2021-30.09.2024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52E28-98B4-4852-B2CC-6B03411A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127" y="1238131"/>
            <a:ext cx="2743438" cy="274343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3E41382-5821-4C18-8121-C8ABAD6D47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3126" y="1481138"/>
            <a:ext cx="2743437" cy="4451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82CDB2-E322-4FAB-8860-AF931CA1C7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384" y="1289625"/>
            <a:ext cx="7783060" cy="2883458"/>
          </a:xfrm>
        </p:spPr>
        <p:txBody>
          <a:bodyPr/>
          <a:lstStyle/>
          <a:p>
            <a:r>
              <a:rPr lang="ru-RU" sz="4000" dirty="0">
                <a:latin typeface="+mn-lt"/>
              </a:rPr>
              <a:t>ТОИПКРО – федеральная инновационная площадка</a:t>
            </a:r>
          </a:p>
          <a:p>
            <a:r>
              <a:rPr lang="ru-RU" sz="4000" dirty="0">
                <a:latin typeface="+mn-lt"/>
              </a:rPr>
              <a:t>проект «</a:t>
            </a:r>
            <a:r>
              <a:rPr lang="ru-RU" sz="4000" dirty="0" err="1">
                <a:latin typeface="+mn-lt"/>
              </a:rPr>
              <a:t>Quality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School</a:t>
            </a:r>
            <a:r>
              <a:rPr lang="ru-RU" sz="4000" dirty="0">
                <a:latin typeface="+mn-lt"/>
              </a:rPr>
              <a:t> (QS)»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357B19-EB1F-4B5A-A82E-071AD3B41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1" y="3202223"/>
            <a:ext cx="1233708" cy="12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154A21F-CEE1-4DE4-B526-E92F21CA8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6A1B01-B4C7-4C1E-96D3-63302EBF1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" t="1664" r="6467" b="17734"/>
          <a:stretch/>
        </p:blipFill>
        <p:spPr>
          <a:xfrm>
            <a:off x="7421217" y="857250"/>
            <a:ext cx="4219921" cy="534987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B51DE97-33CA-41B9-B326-8B04A5828F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9265020" cy="666750"/>
          </a:xfrm>
        </p:spPr>
        <p:txBody>
          <a:bodyPr/>
          <a:lstStyle/>
          <a:p>
            <a:r>
              <a:rPr lang="ru-RU" sz="2800" b="1" dirty="0">
                <a:latin typeface="+mn-lt"/>
              </a:rPr>
              <a:t>ТОИПКРО – федеральная инновационная площадка</a:t>
            </a:r>
          </a:p>
          <a:p>
            <a:r>
              <a:rPr lang="ru-RU" sz="2800" b="1" dirty="0">
                <a:latin typeface="+mn-lt"/>
              </a:rPr>
              <a:t>проект «</a:t>
            </a:r>
            <a:r>
              <a:rPr lang="ru-RU" sz="2800" b="1" dirty="0" err="1">
                <a:latin typeface="+mn-lt"/>
              </a:rPr>
              <a:t>Quality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School</a:t>
            </a:r>
            <a:r>
              <a:rPr lang="ru-RU" sz="2800" b="1" dirty="0">
                <a:latin typeface="+mn-lt"/>
              </a:rPr>
              <a:t> (QS)»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4350F9-CE89-4DE0-8C6A-63B263089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449387"/>
            <a:ext cx="634365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85750" y="1257300"/>
            <a:ext cx="11487150" cy="4675188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>
                <a:solidFill>
                  <a:srgbClr val="0000FF"/>
                </a:solidFill>
                <a:latin typeface="+mn-lt"/>
                <a:ea typeface="Times New Roman" pitchFamily="18" charset="0"/>
                <a:cs typeface="Tahoma" pitchFamily="34" charset="0"/>
              </a:rPr>
              <a:t>Задачи на дошкольной ступени:</a:t>
            </a:r>
            <a:endParaRPr lang="ru-RU" altLang="zh-CN" sz="24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b="1" dirty="0">
                <a:solidFill>
                  <a:srgbClr val="000066"/>
                </a:solidFill>
                <a:latin typeface="+mn-lt"/>
                <a:ea typeface="Times New Roman" pitchFamily="18" charset="0"/>
                <a:cs typeface="Tahoma" pitchFamily="34" charset="0"/>
              </a:rPr>
              <a:t>   приобщение детей к ценностям здорового образа жизни;</a:t>
            </a:r>
            <a:endParaRPr lang="ru-RU" altLang="zh-CN" sz="2400" b="1" dirty="0">
              <a:solidFill>
                <a:srgbClr val="000066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b="1" dirty="0">
                <a:solidFill>
                  <a:srgbClr val="000066"/>
                </a:solidFill>
                <a:latin typeface="+mn-lt"/>
                <a:ea typeface="Times New Roman" pitchFamily="18" charset="0"/>
                <a:cs typeface="Tahoma" pitchFamily="34" charset="0"/>
              </a:rPr>
              <a:t>   обеспечение эмоционального благополучия каждого ребенка, развитие его положительного самоощущения;</a:t>
            </a:r>
            <a:endParaRPr lang="ru-RU" altLang="zh-CN" sz="2400" b="1" dirty="0">
              <a:solidFill>
                <a:srgbClr val="000066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b="1" dirty="0">
                <a:solidFill>
                  <a:srgbClr val="000066"/>
                </a:solidFill>
                <a:latin typeface="+mn-lt"/>
                <a:ea typeface="Times New Roman" pitchFamily="18" charset="0"/>
                <a:cs typeface="Tahoma" pitchFamily="34" charset="0"/>
              </a:rPr>
              <a:t>   развитие инициативности, любознательности, произвольности, способности к творческому самовыражению;</a:t>
            </a:r>
            <a:endParaRPr lang="ru-RU" altLang="zh-CN" sz="2400" b="1" dirty="0">
              <a:solidFill>
                <a:srgbClr val="000066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b="1" dirty="0">
                <a:solidFill>
                  <a:srgbClr val="000066"/>
                </a:solidFill>
                <a:latin typeface="+mn-lt"/>
                <a:ea typeface="Times New Roman" pitchFamily="18" charset="0"/>
                <a:cs typeface="Tahoma" pitchFamily="34" charset="0"/>
              </a:rPr>
              <a:t>   формирование различных знаний об окружающем мире, стимулирование коммуникативной, познавательной, игровой и др. активности детей в различных видах деятельности;</a:t>
            </a:r>
            <a:endParaRPr lang="ru-RU" altLang="zh-CN" sz="2400" b="1" dirty="0">
              <a:solidFill>
                <a:srgbClr val="000066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b="1" dirty="0">
                <a:solidFill>
                  <a:srgbClr val="000066"/>
                </a:solidFill>
                <a:latin typeface="+mn-lt"/>
                <a:ea typeface="Times New Roman" pitchFamily="18" charset="0"/>
                <a:cs typeface="Tahoma" pitchFamily="34" charset="0"/>
              </a:rPr>
              <a:t>   развитие компетентности в сфере отношений к миру, к людям, к себе;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zh-CN" sz="2400" b="1" dirty="0">
                <a:solidFill>
                  <a:srgbClr val="000066"/>
                </a:solidFill>
                <a:latin typeface="+mn-lt"/>
                <a:ea typeface="Times New Roman" pitchFamily="18" charset="0"/>
                <a:cs typeface="Tahoma" pitchFamily="34" charset="0"/>
              </a:rPr>
              <a:t>  включение детей в различные формы сотрудничества (со взрослыми и детьми разного возраста).</a:t>
            </a:r>
            <a:endParaRPr lang="ru-RU" altLang="zh-CN" sz="2400" b="1" dirty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КОНЦЕПЦИЯ НЕПРЕРЫВНОГО ОБРАЗОВАНИЯ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EC453-A703-4F4A-9ECE-CE39E3C3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125" y="5321675"/>
            <a:ext cx="6937849" cy="13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DB02C0D-F354-4CC1-BFF0-466A86975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696700" cy="5086350"/>
          </a:xfrm>
        </p:spPr>
        <p:txBody>
          <a:bodyPr/>
          <a:lstStyle/>
          <a:p>
            <a:r>
              <a:rPr lang="ru-RU" altLang="zh-CN" sz="2400" b="1" dirty="0">
                <a:solidFill>
                  <a:srgbClr val="0000FF"/>
                </a:solidFill>
                <a:latin typeface="+mn-lt"/>
                <a:ea typeface="Times New Roman" pitchFamily="18" charset="0"/>
                <a:cs typeface="Tahoma" pitchFamily="34" charset="0"/>
              </a:rPr>
              <a:t>Задачи на ступени начальной школы:</a:t>
            </a:r>
            <a:endParaRPr lang="ru-RU" altLang="zh-CN" sz="24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осознанное принятие ценностей здорового образа жизни и регуляция своего поведения в соответствии с ними;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готовность к активному взаимодействию с окружающим миром;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желание и умение учиться, готовность к образованию в основном звене школы и самообразованию;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 инициативность, самостоятельность, навыки сотрудничества в разных видах 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совершенствование достижений дошкольного развития (на протяжении всего начального образования);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 специальная помощь по развитию сформированных в дошкольном детстве качеств;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индивидуализация процесса обучения, особенно в случаях опережающего развития или отставания.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4E14E-B66C-4CFC-806B-8C540B225D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796546" cy="666750"/>
          </a:xfrm>
        </p:spPr>
        <p:txBody>
          <a:bodyPr/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КОНЦЕПЦИЯ НЕПРЕРЫВНОГО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60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94921AF6-A69B-4A74-B7F2-8D25C6CDE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2050" y="1481138"/>
            <a:ext cx="6915150" cy="4748212"/>
          </a:xfrm>
        </p:spPr>
        <p:txBody>
          <a:bodyPr/>
          <a:lstStyle/>
          <a:p>
            <a:r>
              <a:rPr lang="ru-RU" dirty="0">
                <a:latin typeface="+mn-lt"/>
              </a:rPr>
              <a:t>Преемственность- успешность перехода ребенка от одной ступени развития к другой с тем багажом знаний, умений и качеств, которые были сформированы на предыдущем этапе развития.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D90A7CA-7B57-425B-9E52-51DE06B96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600" b="1" dirty="0">
                <a:latin typeface="+mn-lt"/>
              </a:rPr>
              <a:t>Что такое преемственность?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3357E-061D-4066-A6BD-92812E1C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81138"/>
            <a:ext cx="4019319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11488738" cy="445135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обеспечить полноценное, личностное         развитие, благополучие ребенка в переходный период от дошкольного воспитания к школе, направленное на перспективное формирование личности ребенка с опорой на его предыдущий опыт и накопленные знания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429995" cy="666750"/>
          </a:xfrm>
        </p:spPr>
        <p:txBody>
          <a:bodyPr/>
          <a:lstStyle/>
          <a:p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Цель: 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6959ED-A4CA-4C4D-8C51-8F92CF5B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" y="3428999"/>
            <a:ext cx="11637433" cy="2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6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57683</TotalTime>
  <Words>648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HP</cp:lastModifiedBy>
  <cp:revision>732</cp:revision>
  <cp:lastPrinted>2021-07-16T05:59:00Z</cp:lastPrinted>
  <dcterms:created xsi:type="dcterms:W3CDTF">2019-08-15T10:09:47Z</dcterms:created>
  <dcterms:modified xsi:type="dcterms:W3CDTF">2024-08-21T23:36:55Z</dcterms:modified>
</cp:coreProperties>
</file>