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89" r:id="rId4"/>
    <p:sldId id="290" r:id="rId5"/>
    <p:sldId id="280" r:id="rId6"/>
    <p:sldId id="285" r:id="rId7"/>
    <p:sldId id="287" r:id="rId8"/>
    <p:sldId id="266" r:id="rId9"/>
    <p:sldId id="281" r:id="rId10"/>
    <p:sldId id="282" r:id="rId11"/>
    <p:sldId id="283" r:id="rId12"/>
    <p:sldId id="284" r:id="rId13"/>
    <p:sldId id="28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ECFFC9"/>
    <a:srgbClr val="DEFF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ED8B3-95DD-4E3E-83FC-5FEE6023C76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32CE1-F50E-435D-BA33-3E3F4BC7B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Пункт 27 ФГОС СОО НЕ ВХОДИТ в перечень обязательных требований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2CE1-F50E-435D-BA33-3E3F4BC7B19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C49-9381-4186-8352-54A5CE23D46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F499-7572-4E70-AA44-E3C7B6BD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C49-9381-4186-8352-54A5CE23D46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F499-7572-4E70-AA44-E3C7B6BD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C49-9381-4186-8352-54A5CE23D46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F499-7572-4E70-AA44-E3C7B6BD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C49-9381-4186-8352-54A5CE23D46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F499-7572-4E70-AA44-E3C7B6BD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C49-9381-4186-8352-54A5CE23D46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F499-7572-4E70-AA44-E3C7B6BD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C49-9381-4186-8352-54A5CE23D46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F499-7572-4E70-AA44-E3C7B6BD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C49-9381-4186-8352-54A5CE23D46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F499-7572-4E70-AA44-E3C7B6BD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C49-9381-4186-8352-54A5CE23D46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F499-7572-4E70-AA44-E3C7B6BD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C49-9381-4186-8352-54A5CE23D46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F499-7572-4E70-AA44-E3C7B6BD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C49-9381-4186-8352-54A5CE23D46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F499-7572-4E70-AA44-E3C7B6BD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BC49-9381-4186-8352-54A5CE23D46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F499-7572-4E70-AA44-E3C7B6BD8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BC49-9381-4186-8352-54A5CE23D46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F499-7572-4E70-AA44-E3C7B6BD8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evodinayua@tomsk.gov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tomsk.gov.ru/peredannye-polnomochij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tomsk.gov.ru/perechen-pravovyh-aktov-soderzhaschih-objazatelnye-trebovanija-zakonodatelstva-rf-ob-obrazovanii" TargetMode="External"/><Relationship Id="rId2" Type="http://schemas.openxmlformats.org/officeDocument/2006/relationships/hyperlink" Target="https://edu.gov.ru/about/regulatory_legal_ac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8206680" cy="240369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PT Astra Serif" pitchFamily="18" charset="-52"/>
                <a:ea typeface="PT Astra Serif" pitchFamily="18" charset="-52"/>
              </a:rPr>
              <a:t>Обязательные требования, </a:t>
            </a:r>
            <a:br>
              <a:rPr lang="ru-RU" sz="2800" b="1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2800" b="1" dirty="0" smtClean="0">
                <a:latin typeface="PT Astra Serif" pitchFamily="18" charset="-52"/>
                <a:ea typeface="PT Astra Serif" pitchFamily="18" charset="-52"/>
              </a:rPr>
              <a:t>установленные законодательством РФ в сфере образования в части обеспечения образовательного процесса учебниками и учебными пособиями</a:t>
            </a:r>
            <a:endParaRPr lang="ru-RU" sz="2200" b="1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648072" cy="6480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2606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Департамент общего образования Томской области</a:t>
            </a: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1600" b="1" dirty="0" smtClean="0">
                <a:solidFill>
                  <a:schemeClr val="tx1">
                    <a:tint val="75000"/>
                  </a:schemeClr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Комитет по контролю, надзору и лицензированию в сфере образования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6984776" cy="720080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PT Astra Serif" pitchFamily="18" charset="-52"/>
                <a:ea typeface="PT Astra Serif" pitchFamily="18" charset="-52"/>
              </a:rPr>
              <a:t>Воеводина Юлия Александровна,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PT Astra Serif" pitchFamily="18" charset="-52"/>
                <a:ea typeface="PT Astra Serif" pitchFamily="18" charset="-52"/>
              </a:rPr>
              <a:t>начальник отдела контроля и надзора комитета по контролю, надзору и лицензированию в сфере образования Департамента общего образования Томской области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latin typeface="PT Astra Serif" pitchFamily="18" charset="-52"/>
                <a:ea typeface="PT Astra Serif" pitchFamily="18" charset="-52"/>
                <a:hlinkClick r:id="rId3"/>
              </a:rPr>
              <a:t>voevodinayua@tomsk.gov.ru</a:t>
            </a:r>
            <a:r>
              <a:rPr lang="ru-RU" sz="1400" dirty="0" smtClean="0">
                <a:latin typeface="PT Astra Serif" pitchFamily="18" charset="-52"/>
                <a:ea typeface="PT Astra Serif" pitchFamily="18" charset="-5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u="sng" kern="1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Пункт 36.1 федерального государственного образовательного стандарта начального общего образования (утв. приказом </a:t>
            </a:r>
            <a:r>
              <a:rPr lang="ru-RU" sz="1600" b="1" u="sng" kern="100" dirty="0" err="1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Минпросвещения</a:t>
            </a:r>
            <a:r>
              <a:rPr lang="ru-RU" sz="1600" b="1" u="sng" kern="1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России от 31.05.2021 № 286)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u="sng" kern="1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Дополнительно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Организация может предоставить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учебные пособия в электронной форме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, выпущенные организациями, входящими в перечень 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необходимого для освоения программы начального общего образования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на каждого обучающегося</a:t>
            </a:r>
            <a:r>
              <a:rPr lang="ru-RU" sz="1600" b="1" kern="1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по каждому учебному предмету, учебному курсу (в том числе внеурочной деятельности), учебному модулю, входящему как в </a:t>
            </a:r>
            <a:r>
              <a:rPr lang="ru-RU" sz="1600" i="1" kern="100" dirty="0" smtClean="0">
                <a:latin typeface="PT Astra Serif" pitchFamily="18" charset="-52"/>
                <a:ea typeface="PT Astra Serif" pitchFamily="18" charset="-52"/>
              </a:rPr>
              <a:t>обязательную часть 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указанной программы, так и в </a:t>
            </a:r>
            <a:r>
              <a:rPr lang="ru-RU" sz="1600" i="1" kern="100" dirty="0" smtClean="0">
                <a:latin typeface="PT Astra Serif" pitchFamily="18" charset="-52"/>
                <a:ea typeface="PT Astra Serif" pitchFamily="18" charset="-52"/>
              </a:rPr>
              <a:t>часть программы, формируемую участниками образовательных отношений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kern="100" dirty="0" smtClean="0">
              <a:latin typeface="PT Astra Serif" pitchFamily="18" charset="-52"/>
              <a:ea typeface="PT Astra Serif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Обучающимся должен быть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обеспечен доступ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к печатным и электронным образовательным ресурсам (далее - ЭОР), в том числе к ЭОР, размещенным в федеральных и региональных базах данных ЭОР.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kern="100" dirty="0" smtClean="0">
              <a:latin typeface="PT Astra Serif" pitchFamily="18" charset="-52"/>
              <a:ea typeface="PT Astra Serif" pitchFamily="18" charset="-52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107504" y="97468"/>
            <a:ext cx="7632848" cy="523220"/>
            <a:chOff x="539552" y="260648"/>
            <a:chExt cx="7632848" cy="523220"/>
          </a:xfrm>
        </p:grpSpPr>
        <p:pic>
          <p:nvPicPr>
            <p:cNvPr id="7" name="Рисунок 6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260648"/>
              <a:ext cx="522000" cy="522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043608" y="260648"/>
              <a:ext cx="7128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Департамент общего образования Томской области</a:t>
              </a: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/>
              </a:r>
              <a:b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</a:b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Комитет по контролю, надзору и лицензированию в сфере образования</a:t>
              </a:r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494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a:t>
            </a:r>
            <a:endParaRPr lang="ru-RU" sz="1800" b="1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u="sng" kern="1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Пункт 37.3 федерального государственного образовательного стандарта основного общего образования (утв. приказом </a:t>
            </a:r>
            <a:r>
              <a:rPr lang="ru-RU" sz="1600" b="1" u="sng" kern="100" dirty="0" err="1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Минпросвещения</a:t>
            </a:r>
            <a:r>
              <a:rPr lang="ru-RU" sz="1600" b="1" u="sng" kern="1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России от 31.05.2021 № 287)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600" kern="1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2438" algn="l"/>
              </a:tabLst>
            </a:pP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Организация должна предоставлять </a:t>
            </a:r>
            <a:r>
              <a:rPr lang="ru-RU" sz="1500" b="1" u="sng" kern="100" dirty="0" smtClean="0">
                <a:latin typeface="PT Astra Serif" pitchFamily="18" charset="-52"/>
                <a:ea typeface="PT Astra Serif" pitchFamily="18" charset="-52"/>
              </a:rPr>
              <a:t>не менее одного учебника </a:t>
            </a: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и (или) </a:t>
            </a:r>
            <a:r>
              <a:rPr lang="ru-RU" sz="1500" b="1" u="sng" kern="100" dirty="0" smtClean="0">
                <a:latin typeface="PT Astra Serif" pitchFamily="18" charset="-52"/>
                <a:ea typeface="PT Astra Serif" pitchFamily="18" charset="-52"/>
              </a:rPr>
              <a:t>учебного пособия </a:t>
            </a: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в </a:t>
            </a:r>
            <a:r>
              <a:rPr lang="ru-RU" sz="1500" b="1" u="sng" kern="100" dirty="0" smtClean="0">
                <a:latin typeface="PT Astra Serif" pitchFamily="18" charset="-52"/>
                <a:ea typeface="PT Astra Serif" pitchFamily="18" charset="-52"/>
              </a:rPr>
              <a:t>печатной форме</a:t>
            </a: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, выпущенных организациями, входящими в перечень организаций, осуществляющих выпуск учебных пособий, которые допускаются к использованию при реализации имеющих ГА образовательных программ НО, ОО, СОО, необходимого для освоения программы ООО, </a:t>
            </a:r>
            <a:r>
              <a:rPr lang="ru-RU" sz="1500" b="1" u="sng" kern="100" dirty="0" smtClean="0">
                <a:latin typeface="PT Astra Serif" pitchFamily="18" charset="-52"/>
                <a:ea typeface="PT Astra Serif" pitchFamily="18" charset="-52"/>
              </a:rPr>
              <a:t>на каждого обучающегося</a:t>
            </a: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по учебным предметам: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  <a:tabLst>
                <a:tab pos="452438" algn="l"/>
              </a:tabLst>
            </a:pP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русский язык,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  <a:tabLst>
                <a:tab pos="452438" algn="l"/>
              </a:tabLst>
            </a:pP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математика,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  <a:tabLst>
                <a:tab pos="452438" algn="l"/>
              </a:tabLst>
            </a:pP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физика,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  <a:tabLst>
                <a:tab pos="452438" algn="l"/>
              </a:tabLst>
            </a:pP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химия,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  <a:tabLst>
                <a:tab pos="452438" algn="l"/>
              </a:tabLst>
            </a:pP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биология,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  <a:tabLst>
                <a:tab pos="452438" algn="l"/>
              </a:tabLst>
            </a:pP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литература,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  <a:tabLst>
                <a:tab pos="452438" algn="l"/>
              </a:tabLst>
            </a:pP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география,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  <a:tabLst>
                <a:tab pos="452438" algn="l"/>
              </a:tabLst>
            </a:pP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история,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  <a:tabLst>
                <a:tab pos="452438" algn="l"/>
              </a:tabLst>
            </a:pP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обществознание,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  <a:tabLst>
                <a:tab pos="452438" algn="l"/>
              </a:tabLst>
            </a:pP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иностранные языки,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  <a:tabLst>
                <a:tab pos="452438" algn="l"/>
              </a:tabLst>
            </a:pP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информатика,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а также </a:t>
            </a:r>
            <a:r>
              <a:rPr lang="ru-RU" sz="1500" b="1" u="sng" kern="100" dirty="0" smtClean="0">
                <a:latin typeface="PT Astra Serif" pitchFamily="18" charset="-52"/>
                <a:ea typeface="PT Astra Serif" pitchFamily="18" charset="-52"/>
              </a:rPr>
              <a:t>не менее одного учебника </a:t>
            </a: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и (или) </a:t>
            </a:r>
            <a:r>
              <a:rPr lang="ru-RU" sz="1500" b="1" u="sng" kern="100" dirty="0" smtClean="0">
                <a:latin typeface="PT Astra Serif" pitchFamily="18" charset="-52"/>
                <a:ea typeface="PT Astra Serif" pitchFamily="18" charset="-52"/>
              </a:rPr>
              <a:t>учебного пособия </a:t>
            </a: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в </a:t>
            </a:r>
            <a:r>
              <a:rPr lang="ru-RU" sz="1500" b="1" u="sng" kern="100" dirty="0" smtClean="0">
                <a:latin typeface="PT Astra Serif" pitchFamily="18" charset="-52"/>
                <a:ea typeface="PT Astra Serif" pitchFamily="18" charset="-52"/>
              </a:rPr>
              <a:t>печатной</a:t>
            </a: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и (или) </a:t>
            </a:r>
            <a:r>
              <a:rPr lang="ru-RU" sz="1500" b="1" u="sng" kern="100" dirty="0" smtClean="0">
                <a:latin typeface="PT Astra Serif" pitchFamily="18" charset="-52"/>
                <a:ea typeface="PT Astra Serif" pitchFamily="18" charset="-52"/>
              </a:rPr>
              <a:t>электронной</a:t>
            </a: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 форме, необходимого для освоения программы ООО, </a:t>
            </a:r>
            <a:r>
              <a:rPr lang="ru-RU" sz="1500" b="1" u="sng" kern="100" dirty="0" smtClean="0">
                <a:latin typeface="PT Astra Serif" pitchFamily="18" charset="-52"/>
                <a:ea typeface="PT Astra Serif" pitchFamily="18" charset="-52"/>
              </a:rPr>
              <a:t>на каждого обучающегося по иным учебным предметам </a:t>
            </a: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(дисциплинам, курсам), входящим как в </a:t>
            </a:r>
            <a:r>
              <a:rPr lang="ru-RU" sz="1500" b="1" u="sng" kern="100" dirty="0" smtClean="0">
                <a:latin typeface="PT Astra Serif" pitchFamily="18" charset="-52"/>
                <a:ea typeface="PT Astra Serif" pitchFamily="18" charset="-52"/>
              </a:rPr>
              <a:t>обязательную часть </a:t>
            </a: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учебного плана указанной программы, так и в </a:t>
            </a:r>
            <a:r>
              <a:rPr lang="ru-RU" sz="1500" b="1" u="sng" kern="100" dirty="0" smtClean="0">
                <a:latin typeface="PT Astra Serif" pitchFamily="18" charset="-52"/>
                <a:ea typeface="PT Astra Serif" pitchFamily="18" charset="-52"/>
              </a:rPr>
              <a:t>часть</a:t>
            </a: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, </a:t>
            </a:r>
            <a:r>
              <a:rPr lang="ru-RU" sz="1500" b="1" u="sng" kern="100" dirty="0" smtClean="0">
                <a:latin typeface="PT Astra Serif" pitchFamily="18" charset="-52"/>
                <a:ea typeface="PT Astra Serif" pitchFamily="18" charset="-52"/>
              </a:rPr>
              <a:t>формируемую участниками </a:t>
            </a:r>
            <a:r>
              <a:rPr lang="ru-RU" sz="1500" kern="100" dirty="0" smtClean="0">
                <a:latin typeface="PT Astra Serif" pitchFamily="18" charset="-52"/>
                <a:ea typeface="PT Astra Serif" pitchFamily="18" charset="-52"/>
              </a:rPr>
              <a:t>образовательных отношений.</a:t>
            </a:r>
          </a:p>
        </p:txBody>
      </p:sp>
      <p:grpSp>
        <p:nvGrpSpPr>
          <p:cNvPr id="4" name="Группа 5"/>
          <p:cNvGrpSpPr/>
          <p:nvPr/>
        </p:nvGrpSpPr>
        <p:grpSpPr>
          <a:xfrm>
            <a:off x="107504" y="97468"/>
            <a:ext cx="7632848" cy="523220"/>
            <a:chOff x="539552" y="260648"/>
            <a:chExt cx="7632848" cy="523220"/>
          </a:xfrm>
        </p:grpSpPr>
        <p:pic>
          <p:nvPicPr>
            <p:cNvPr id="7" name="Рисунок 6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260648"/>
              <a:ext cx="522000" cy="522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043608" y="260648"/>
              <a:ext cx="7128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Департамент общего образования Томской области</a:t>
              </a: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/>
              </a:r>
              <a:b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</a:b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Комитет по контролю, надзору и лицензированию в сфере образования</a:t>
              </a: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494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a:t>
            </a:r>
            <a:endParaRPr lang="ru-RU" sz="1800" b="1" dirty="0">
              <a:latin typeface="PT Astra Serif" pitchFamily="18" charset="-52"/>
              <a:ea typeface="PT Astra Serif" pitchFamily="18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43608" y="2636912"/>
            <a:ext cx="7632848" cy="2664296"/>
            <a:chOff x="827584" y="1124744"/>
            <a:chExt cx="7632848" cy="2664296"/>
          </a:xfrm>
        </p:grpSpPr>
        <p:grpSp>
          <p:nvGrpSpPr>
            <p:cNvPr id="12" name="Группа 13"/>
            <p:cNvGrpSpPr/>
            <p:nvPr/>
          </p:nvGrpSpPr>
          <p:grpSpPr>
            <a:xfrm>
              <a:off x="827584" y="1124744"/>
              <a:ext cx="720080" cy="2664296"/>
              <a:chOff x="827584" y="1340768"/>
              <a:chExt cx="720080" cy="2448272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863587" y="3140968"/>
                <a:ext cx="648072" cy="6480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Трапеция 14"/>
              <p:cNvSpPr/>
              <p:nvPr/>
            </p:nvSpPr>
            <p:spPr>
              <a:xfrm rot="10800000">
                <a:off x="827584" y="1340768"/>
                <a:ext cx="720080" cy="1728192"/>
              </a:xfrm>
              <a:prstGeom prst="trapezoid">
                <a:avLst>
                  <a:gd name="adj" fmla="val 3667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Скругленный прямоугольник 12"/>
            <p:cNvSpPr/>
            <p:nvPr/>
          </p:nvSpPr>
          <p:spPr>
            <a:xfrm>
              <a:off x="1835696" y="1916832"/>
              <a:ext cx="6624736" cy="1800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PT Astra Serif" pitchFamily="18" charset="-52"/>
                  <a:ea typeface="PT Astra Serif" pitchFamily="18" charset="-52"/>
                </a:rPr>
                <a:t>ВАЖНО!</a:t>
              </a:r>
            </a:p>
            <a:p>
              <a:pPr algn="ctr"/>
              <a:endParaRPr lang="ru-RU" b="1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PT Astra Serif" pitchFamily="18" charset="-52"/>
                  <a:ea typeface="PT Astra Serif" pitchFamily="18" charset="-52"/>
                </a:rPr>
                <a:t>ФГОС устанавливает только НОРМЫ ОБЕСПЕЧЕНИЯ  учебниками и учебными пособиями в расчете на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PT Astra Serif" pitchFamily="18" charset="-52"/>
                  <a:ea typeface="PT Astra Serif" pitchFamily="18" charset="-52"/>
                </a:rPr>
                <a:t>ОДНОГО ОБУЧАЮЩЕГОСЯ   </a:t>
              </a:r>
              <a:endParaRPr lang="ru-RU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u="sng" kern="1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Пункт 37.3 федерального государственного образовательного стандарта основного общего образования (утв. приказом </a:t>
            </a:r>
            <a:r>
              <a:rPr lang="ru-RU" sz="1600" b="1" u="sng" kern="100" dirty="0" err="1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Минпросвещения</a:t>
            </a:r>
            <a:r>
              <a:rPr lang="ru-RU" sz="1600" b="1" u="sng" kern="1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России от 31.05.2021 № 287)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kern="1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Дополнительно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Организация может предоставить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учебные пособия в электронной форме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, выпущенные организациями, входящими в перечень 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необходимого для освоения программы основного общего образования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на каждого обучающегося 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по каждому учебному предмету, учебному курсу (в том числе внеурочной деятельности), учебному модулю, входящему как в </a:t>
            </a:r>
            <a:r>
              <a:rPr lang="ru-RU" sz="1600" i="1" u="sng" kern="100" dirty="0" smtClean="0">
                <a:latin typeface="PT Astra Serif" pitchFamily="18" charset="-52"/>
                <a:ea typeface="PT Astra Serif" pitchFamily="18" charset="-52"/>
              </a:rPr>
              <a:t>обязательную часть 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указанной программы, так и в </a:t>
            </a:r>
            <a:r>
              <a:rPr lang="ru-RU" sz="1600" i="1" kern="100" dirty="0" smtClean="0">
                <a:latin typeface="PT Astra Serif" pitchFamily="18" charset="-52"/>
                <a:ea typeface="PT Astra Serif" pitchFamily="18" charset="-52"/>
              </a:rPr>
              <a:t>часть программы, формируемую участниками образовательных отношений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kern="100" dirty="0" smtClean="0">
              <a:latin typeface="PT Astra Serif" pitchFamily="18" charset="-52"/>
              <a:ea typeface="PT Astra Serif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Обучающимся должен быть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обеспечен доступ 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к печатным и электронным образовательным ресурсам (далее - ЭОР), в том числе к ЭОР, размещенным в федеральных и региональных базах данных ЭОР.</a:t>
            </a:r>
          </a:p>
        </p:txBody>
      </p:sp>
      <p:grpSp>
        <p:nvGrpSpPr>
          <p:cNvPr id="4" name="Группа 5"/>
          <p:cNvGrpSpPr/>
          <p:nvPr/>
        </p:nvGrpSpPr>
        <p:grpSpPr>
          <a:xfrm>
            <a:off x="107504" y="97468"/>
            <a:ext cx="7632848" cy="523220"/>
            <a:chOff x="539552" y="260648"/>
            <a:chExt cx="7632848" cy="523220"/>
          </a:xfrm>
        </p:grpSpPr>
        <p:pic>
          <p:nvPicPr>
            <p:cNvPr id="7" name="Рисунок 6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260648"/>
              <a:ext cx="522000" cy="522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043608" y="260648"/>
              <a:ext cx="7128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Департамент общего образования Томской области</a:t>
              </a: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/>
              </a:r>
              <a:b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</a:b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Комитет по контролю, надзору и лицензированию в сфере образования</a:t>
              </a: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0" y="764704"/>
            <a:ext cx="91440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+mj-cs"/>
              </a:rPr>
              <a:t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u="sng" kern="1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Пункт 27 федерального государственного образовательного стандарта среднего общего образования (утв. приказом Минобрнауки России от 17.05.2012 № 413)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u="sng" kern="1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Учебно-методическое и информационное обеспечение реализации основной образовательной программы должно включать: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—"/>
            </a:pP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информационную поддержку деятельности 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обучающихся и педагогических работников на основе современных информационных технологий в области библиотечных услуг (создание и ведение электронных каталогов и полнотекстовых баз данных, поиск документов по любому критерию, доступ к электронным учебным материалам и образовательным ресурсам Интернета);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—"/>
            </a:pP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укомплектованность учебниками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, учебно-методической литературой и материалами по всем учебным предметам ООП СОО на определенных учредителем организации, осуществляющей образовательную деятельность, языках обучения и воспитания. Норма обеспеченности образовательной деятельности учебными изданиями определяется исходя из расчета: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600" kern="100" dirty="0" smtClean="0">
              <a:latin typeface="PT Astra Serif" pitchFamily="18" charset="-52"/>
              <a:ea typeface="PT Astra Serif" pitchFamily="18" charset="-52"/>
            </a:endParaRPr>
          </a:p>
          <a:p>
            <a:pPr marL="182563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не менее одного учебника в печатной 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и (или)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электронной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форме, достаточного для освоения программы учебного предмета на каждого обучающегося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по каждому учебному предмету,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входящему в обязательную часть учебного плана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ООП СОО;</a:t>
            </a:r>
          </a:p>
          <a:p>
            <a:pPr marL="182563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ru-RU" sz="1600" kern="100" dirty="0" smtClean="0">
              <a:latin typeface="PT Astra Serif" pitchFamily="18" charset="-52"/>
              <a:ea typeface="PT Astra Serif" pitchFamily="18" charset="-52"/>
            </a:endParaRPr>
          </a:p>
          <a:p>
            <a:pPr marL="182563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не менее одного учебника в печатной 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и (или)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электронной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форме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ИЛИ учебного пособия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, достаточного для освоения программы учебного предмета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на каждого обучающегося 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по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каждому учебному предмету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, входящему в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часть, формируемую участниками 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образовательных отношений, учебного плана ООП СОО.</a:t>
            </a:r>
          </a:p>
        </p:txBody>
      </p:sp>
      <p:grpSp>
        <p:nvGrpSpPr>
          <p:cNvPr id="4" name="Группа 5"/>
          <p:cNvGrpSpPr/>
          <p:nvPr/>
        </p:nvGrpSpPr>
        <p:grpSpPr>
          <a:xfrm>
            <a:off x="107504" y="97468"/>
            <a:ext cx="7632848" cy="523220"/>
            <a:chOff x="539552" y="260648"/>
            <a:chExt cx="7632848" cy="523220"/>
          </a:xfrm>
        </p:grpSpPr>
        <p:pic>
          <p:nvPicPr>
            <p:cNvPr id="7" name="Рисунок 6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260648"/>
              <a:ext cx="522000" cy="522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043608" y="260648"/>
              <a:ext cx="7128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Департамент общего образования Томской области</a:t>
              </a: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/>
              </a:r>
              <a:b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</a:b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Комитет по контролю, надзору и лицензированию в сфере образования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9512" y="1340768"/>
            <a:ext cx="8784976" cy="52565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Министерства просвещения Российской Федерации от 12.08.2022 № 732 </a:t>
            </a:r>
            <a:endPara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«О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413»</a:t>
            </a: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b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Пункт 18.3.1 ФГОС СОО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: Учебный план профиля обучения и (или) индивидуальный учебный план должны содержать </a:t>
            </a:r>
            <a:r>
              <a:rPr lang="ru-RU" b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 менее 13 учебных предметов </a:t>
            </a:r>
            <a:r>
              <a:rPr lang="ru-RU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(русский язык, литература, математика, иностранный язык, информатика, физика, химия, биология, история, обществознание, география, физическая культура, основы безопасности жизнедеятельности)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и предусматривать изучение не менее 2 учебных предметов на углубленном уровне из соответствующей профилю обучения предметной области и (или) смежной с ней предметной области.</a:t>
            </a:r>
          </a:p>
          <a:p>
            <a:pPr algn="just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Учебные планы в </a:t>
            </a:r>
            <a:r>
              <a:rPr lang="ru-RU" b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адаптированных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основных образовательных программах могут предусматривать изучение всех учебных предметов </a:t>
            </a:r>
            <a:r>
              <a:rPr lang="ru-RU" b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базовом уровне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648072" cy="6480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2606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Департамент общего образования Томской области</a:t>
            </a: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1600" b="1" dirty="0" smtClean="0">
                <a:solidFill>
                  <a:schemeClr val="tx1">
                    <a:tint val="75000"/>
                  </a:schemeClr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Комитет по контролю, надзору и лицензированию в сфере образования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27584" y="3699917"/>
            <a:ext cx="5822333" cy="2592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PT Astra Serif" pitchFamily="18" charset="-52"/>
              <a:ea typeface="PT Astra Serif" pitchFamily="18" charset="-52"/>
            </a:endParaRPr>
          </a:p>
          <a:p>
            <a:pPr lvl="0">
              <a:defRPr/>
            </a:pPr>
            <a:endParaRPr lang="ru-RU" dirty="0" smtClean="0">
              <a:latin typeface="PT Astra Serif" pitchFamily="18" charset="-52"/>
              <a:ea typeface="PT Astra Serif" pitchFamily="18" charset="-52"/>
              <a:hlinkClick r:id="rId3"/>
            </a:endParaRPr>
          </a:p>
          <a:p>
            <a:pPr lvl="0">
              <a:defRPr/>
            </a:pPr>
            <a:endParaRPr lang="ru-RU" dirty="0" smtClean="0">
              <a:latin typeface="PT Astra Serif" pitchFamily="18" charset="-52"/>
              <a:ea typeface="PT Astra Serif" pitchFamily="18" charset="-52"/>
              <a:hlinkClick r:id="rId3"/>
            </a:endParaRPr>
          </a:p>
          <a:p>
            <a:pPr lvl="0">
              <a:defRPr/>
            </a:pPr>
            <a:endParaRPr lang="ru-RU" dirty="0" smtClean="0">
              <a:latin typeface="PT Astra Serif" pitchFamily="18" charset="-52"/>
              <a:ea typeface="PT Astra Serif" pitchFamily="18" charset="-52"/>
              <a:hlinkClick r:id="rId3"/>
            </a:endParaRPr>
          </a:p>
          <a:p>
            <a:pPr lvl="0">
              <a:defRPr/>
            </a:pPr>
            <a:r>
              <a:rPr lang="en-US" dirty="0" smtClean="0">
                <a:latin typeface="PT Astra Serif" pitchFamily="18" charset="-52"/>
                <a:ea typeface="PT Astra Serif" pitchFamily="18" charset="-52"/>
                <a:hlinkClick r:id="rId3"/>
              </a:rPr>
              <a:t>https://edu.tomsk.gov.ru/peredannye-polnomochija</a:t>
            </a:r>
            <a:endParaRPr lang="ru-RU" dirty="0" smtClean="0">
              <a:latin typeface="PT Astra Serif" pitchFamily="18" charset="-52"/>
              <a:ea typeface="PT Astra Serif" pitchFamily="18" charset="-52"/>
            </a:endParaRPr>
          </a:p>
          <a:p>
            <a:pPr lvl="0"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T Astra Serif" pitchFamily="18" charset="-52"/>
                <a:ea typeface="PT Astra Serif" pitchFamily="18" charset="-52"/>
              </a:rPr>
              <a:t>АДРЕС: 634041, г. Томск, пр. Кирова, д. 41</a:t>
            </a:r>
          </a:p>
          <a:p>
            <a:pPr marL="228600" marR="0" lvl="0" indent="-228600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T Astra Serif" pitchFamily="18" charset="-52"/>
                <a:ea typeface="PT Astra Serif" pitchFamily="18" charset="-52"/>
              </a:rPr>
              <a:t>ТЕЛ.: +7(3822) 554-379;</a:t>
            </a:r>
          </a:p>
          <a:p>
            <a:pPr marL="228600" marR="0" lvl="0" indent="-228600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T Astra Serif" pitchFamily="18" charset="-52"/>
                <a:ea typeface="PT Astra Serif" pitchFamily="18" charset="-52"/>
              </a:rPr>
              <a:t>ФАКС: +7(3822) 554-379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2708920"/>
            <a:ext cx="650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PT Astra Serif" pitchFamily="18" charset="-52"/>
              <a:ea typeface="PT Astra Serif" pitchFamily="18" charset="-52"/>
              <a:cs typeface="Tahoma" pitchFamily="34" charset="0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  <a:cs typeface="Tahoma" pitchFamily="34" charset="0"/>
              </a:rPr>
              <a:t>Комитет по контролю, </a:t>
            </a: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  <a:cs typeface="Tahoma" pitchFamily="34" charset="0"/>
              </a:rPr>
              <a:t>надзору и лицензированию в сфере образования </a:t>
            </a: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  <a:cs typeface="Tahoma" pitchFamily="34" charset="0"/>
              </a:rPr>
              <a:t>Департамента  общего  образования Томской области </a:t>
            </a:r>
          </a:p>
        </p:txBody>
      </p:sp>
      <p:pic>
        <p:nvPicPr>
          <p:cNvPr id="10" name="Picture 2" descr="http://qrcoder.ru/code/?https%3A%2F%2Fedu.tomsk.gov.ru%2Fperedannye-polnomochija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76872"/>
            <a:ext cx="156210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4369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PT Astra Serif" pitchFamily="18" charset="-52"/>
                <a:ea typeface="PT Astra Serif" pitchFamily="18" charset="-52"/>
              </a:rPr>
              <a:t>Реестр обязательных требований</a:t>
            </a:r>
            <a:endParaRPr lang="ru-RU" sz="2400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2188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Федеральный закон от 31.07.2020 № 247-ФЗ  «Об обязательных требованиях в РФ»</a:t>
            </a:r>
          </a:p>
          <a:p>
            <a:pPr marL="0" indent="0">
              <a:buNone/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Перечни нормативных правовых актов (их отдельных положений), содержащих обязательные требования, оценка соблюдения которых осуществляется в рамках государственного контроля (надзора) или разрешительной деятельности с учетом положений статьи 15 Федерального закона «Об обязательных требованиях в Российской Федерации»</a:t>
            </a:r>
          </a:p>
          <a:p>
            <a:pPr marL="0" indent="0">
              <a:buNone/>
            </a:pPr>
            <a:r>
              <a:rPr lang="en-US" sz="1600" dirty="0" smtClean="0">
                <a:latin typeface="PT Astra Serif" pitchFamily="18" charset="-52"/>
                <a:ea typeface="PT Astra Serif" pitchFamily="18" charset="-52"/>
                <a:hlinkClick r:id="rId2"/>
              </a:rPr>
              <a:t>https://edu.gov.ru/about/regulatory_legal_acts/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PT Astra Serif" pitchFamily="18" charset="-52"/>
                <a:ea typeface="PT Astra Serif" pitchFamily="18" charset="-52"/>
                <a:hlinkClick r:id="rId3"/>
              </a:rPr>
              <a:t>https://</a:t>
            </a:r>
            <a:r>
              <a:rPr lang="en-US" sz="1600" dirty="0" smtClean="0">
                <a:latin typeface="PT Astra Serif" pitchFamily="18" charset="-52"/>
                <a:ea typeface="PT Astra Serif" pitchFamily="18" charset="-52"/>
                <a:hlinkClick r:id="rId3"/>
              </a:rPr>
              <a:t>edu.tomsk.gov.ru/perechen-pravovyh-aktov-soderzhaschih-objazatelnye-trebovanija-zakonodatelstva-rf-ob-obrazovanii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400" dirty="0" smtClean="0">
              <a:latin typeface="PT Astra Serif" pitchFamily="18" charset="-52"/>
              <a:ea typeface="PT Astra Serif" pitchFamily="18" charset="-52"/>
            </a:endParaRPr>
          </a:p>
          <a:p>
            <a:pPr>
              <a:buNone/>
            </a:pPr>
            <a:endParaRPr lang="ru-RU" sz="2400" dirty="0" smtClean="0">
              <a:latin typeface="PT Astra Serif" pitchFamily="18" charset="-52"/>
              <a:ea typeface="PT Astra Serif" pitchFamily="18" charset="-52"/>
            </a:endParaRPr>
          </a:p>
          <a:p>
            <a:pPr>
              <a:buNone/>
            </a:pPr>
            <a:endParaRPr lang="ru-RU" sz="24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4054"/>
          <a:stretch>
            <a:fillRect/>
          </a:stretch>
        </p:blipFill>
        <p:spPr bwMode="auto">
          <a:xfrm>
            <a:off x="251520" y="3816425"/>
            <a:ext cx="3904493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3645024"/>
            <a:ext cx="2712409" cy="615553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Реестр обязательных требований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https://ot.gov.ru/</a:t>
            </a:r>
            <a:endParaRPr lang="ru-RU" sz="2000" dirty="0" smtClean="0">
              <a:solidFill>
                <a:schemeClr val="bg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b="3626"/>
          <a:stretch>
            <a:fillRect/>
          </a:stretch>
        </p:blipFill>
        <p:spPr bwMode="auto">
          <a:xfrm>
            <a:off x="4571999" y="3277928"/>
            <a:ext cx="4585567" cy="353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107504" y="97468"/>
            <a:ext cx="7632848" cy="523220"/>
            <a:chOff x="539552" y="260648"/>
            <a:chExt cx="7632848" cy="523220"/>
          </a:xfrm>
        </p:grpSpPr>
        <p:pic>
          <p:nvPicPr>
            <p:cNvPr id="9" name="Рисунок 8" descr="Герб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552" y="260648"/>
              <a:ext cx="522000" cy="522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043608" y="260648"/>
              <a:ext cx="7128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Департамент общего образования Томской области</a:t>
              </a: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/>
              </a:r>
              <a:b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</a:b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Комитет по контролю, надзору и лицензированию в сфере образования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48680"/>
            <a:ext cx="8301608" cy="165618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Обязательные требования, </a:t>
            </a:r>
            <a:br>
              <a:rPr lang="ru-RU" sz="1800" b="1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установленные законодательством РФ в сфере образования в части обеспечения образовательного процесса учебниками и учебными пособиями, оценка соблюдения которых проводится в ходе федерального государственного контроля (надзора) в сфере образования</a:t>
            </a:r>
            <a:endParaRPr lang="ru-RU" sz="1800" b="1" dirty="0">
              <a:latin typeface="PT Astra Serif" pitchFamily="18" charset="-52"/>
              <a:ea typeface="PT Astra Serif" pitchFamily="18" charset="-52"/>
            </a:endParaRPr>
          </a:p>
        </p:txBody>
      </p:sp>
      <p:grpSp>
        <p:nvGrpSpPr>
          <p:cNvPr id="4" name="Группа 10"/>
          <p:cNvGrpSpPr/>
          <p:nvPr/>
        </p:nvGrpSpPr>
        <p:grpSpPr>
          <a:xfrm>
            <a:off x="107504" y="97468"/>
            <a:ext cx="7632848" cy="523220"/>
            <a:chOff x="539552" y="260648"/>
            <a:chExt cx="7632848" cy="523220"/>
          </a:xfrm>
        </p:grpSpPr>
        <p:pic>
          <p:nvPicPr>
            <p:cNvPr id="9" name="Рисунок 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260648"/>
              <a:ext cx="522000" cy="522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043608" y="260648"/>
              <a:ext cx="7128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Департамент общего образования Томской области</a:t>
              </a: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/>
              </a:r>
              <a:b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</a:b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Комитет по контролю, надзору и лицензированию в сфере образования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23528" y="213285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buFont typeface="PT Astra Serif" pitchFamily="18" charset="-52"/>
              <a:buChar char="—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части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1 – 4 статьи 18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Федерального закона от 29.12.2012 № 273-ФЗ 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«Об образовании в Российской Федерации»;</a:t>
            </a:r>
          </a:p>
          <a:p>
            <a:pPr marL="269875" indent="-269875" algn="just">
              <a:buFont typeface="PT Astra Serif" pitchFamily="18" charset="-52"/>
              <a:buChar char="—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пункты 36.1, 36.2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федерального государственного образовательного стандарта начального общего образования, утвержденного приказом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Минпросвещения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России от 31.05.2021 № 286;</a:t>
            </a:r>
          </a:p>
          <a:p>
            <a:pPr marL="269875" indent="-269875" algn="just">
              <a:buFont typeface="PT Astra Serif" pitchFamily="18" charset="-52"/>
              <a:buChar char="—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пункт 37.3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федерального государственного образовательного стандарта основного общего образования, утвержденного  приказом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Минпросвещения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России от 31.05.2021 № 287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;</a:t>
            </a:r>
          </a:p>
          <a:p>
            <a:pPr marL="269875" indent="-269875" algn="just">
              <a:buFont typeface="PT Astra Serif" pitchFamily="18" charset="-52"/>
              <a:buChar char="—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пункт 9 части 3 статьи 28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Федерального закона от 29.12.2012 № 273-ФЗ 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«Об образовании в Российской Федерации»;</a:t>
            </a:r>
          </a:p>
          <a:p>
            <a:pPr marL="269875" indent="-269875" algn="just">
              <a:buFont typeface="PT Astra Serif" pitchFamily="18" charset="-52"/>
              <a:buChar char="—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Федеральный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перечень учебников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учебников, утвержденный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приказом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Минпросвещения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России от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21.09.2022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858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72494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a:t>
            </a:r>
            <a:endParaRPr lang="ru-RU" sz="1800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39"/>
            <a:ext cx="8712968" cy="486916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u="sng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Часть 1 статьи 18 Федерального закона от 29.12.2012 № 273-ФЗ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u="sng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«Об образовании в Российской Федерации»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В организациях, осуществляющих образовательную деятельность, в целях обеспечения реализации образовательных программ формируются библиотеки, в том числе цифровые (электронные) библиотеки, обеспечивающие доступ к профессиональным базам данных, информационным справочным и поисковым системам, а также иным информационным ресурсам. Библиотечный фонд должен быть укомплектован </a:t>
            </a: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печатными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и (или) </a:t>
            </a: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электронными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учебными изданиями (</a:t>
            </a: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включая учебники и учебные пособия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), методическими и периодическими изданиями </a:t>
            </a: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по всем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входящим в реализуемые основные образовательные программы учебным предметам, курсам, дисциплинам (модулям).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107504" y="97468"/>
            <a:ext cx="7632848" cy="523220"/>
            <a:chOff x="539552" y="260648"/>
            <a:chExt cx="7632848" cy="523220"/>
          </a:xfrm>
        </p:grpSpPr>
        <p:pic>
          <p:nvPicPr>
            <p:cNvPr id="7" name="Рисунок 6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260648"/>
              <a:ext cx="522000" cy="522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043608" y="260648"/>
              <a:ext cx="7128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Департамент общего образования Томской области</a:t>
              </a: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/>
              </a:r>
              <a:b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</a:b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Комитет по контролю, надзору и лицензированию в сфере образования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27373"/>
            <a:ext cx="8712968" cy="48860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b="1" u="sng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u="sng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Часть 2 статьи 18 Федерального закона от 29.12.2012 № 273-ФЗ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u="sng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«Об образовании в Российской Федерации»: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ru-RU" sz="1800" b="1" u="sng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Нормы обеспеченности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образовательной деятельности учебными изданиями в расчете на одного обучающегося по основной образовательной программе </a:t>
            </a: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устанавливаются соответствующими федеральными государственными образовательными стандартами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, федеральными государственными требованиями к программам подготовки научных и научно-педагогических кадров в аспирантуре (адъюнктуре), образовательными стандартами и самостоятельно устанавливаемыми требованиями.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107504" y="97468"/>
            <a:ext cx="7632848" cy="523220"/>
            <a:chOff x="539552" y="260648"/>
            <a:chExt cx="7632848" cy="523220"/>
          </a:xfrm>
        </p:grpSpPr>
        <p:pic>
          <p:nvPicPr>
            <p:cNvPr id="7" name="Рисунок 6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260648"/>
              <a:ext cx="522000" cy="522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043608" y="260648"/>
              <a:ext cx="7128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Департамент общего образования Томской области</a:t>
              </a: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/>
              </a:r>
              <a:b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</a:b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Комитет по контролю, надзору и лицензированию в сфере образования</a:t>
              </a: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72494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a:t>
            </a:r>
            <a:endParaRPr lang="ru-RU" sz="1800" b="1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>
          <a:xfrm>
            <a:off x="107504" y="97468"/>
            <a:ext cx="7632848" cy="523220"/>
            <a:chOff x="539552" y="260648"/>
            <a:chExt cx="7632848" cy="523220"/>
          </a:xfrm>
        </p:grpSpPr>
        <p:pic>
          <p:nvPicPr>
            <p:cNvPr id="7" name="Рисунок 6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260648"/>
              <a:ext cx="522000" cy="522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043608" y="260648"/>
              <a:ext cx="7128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Департамент общего образования Томской области</a:t>
              </a: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/>
              </a:r>
              <a:b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</a:b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Комитет по контролю, надзору и лицензированию в сфере образования</a:t>
              </a:r>
            </a:p>
          </p:txBody>
        </p:sp>
      </p:grp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50825" y="1484313"/>
            <a:ext cx="8713788" cy="51847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b="1" u="sng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u="sng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Часть 3 статьи 18</a:t>
            </a: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Федерального закона от 29.12.2012 № 273-ФЗ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«Об образовании в Российской Федерации»: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900" b="1" dirty="0" smtClean="0">
              <a:latin typeface="PT Astra Serif" pitchFamily="18" charset="-52"/>
              <a:ea typeface="PT Astra Serif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Учебные издания, используемые при реализации образовательных программ </a:t>
            </a: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дошкольного образования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, определяются организацией, осуществляющей образовательную деятельность, </a:t>
            </a: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с учетом требований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PT Astra Serif" pitchFamily="18" charset="-52"/>
              <a:buChar char="–"/>
            </a:pP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 федеральных государственных образовательных стандартов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, а также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PT Astra Serif" pitchFamily="18" charset="-52"/>
              <a:buChar char="–"/>
            </a:pP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 федеральных образовательных программ дошкольного образования 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PT Astra Serif" pitchFamily="18" charset="-52"/>
              <a:buChar char="–"/>
            </a:pP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 федеральных образовательных программ начального общего образования.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2494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a:t>
            </a:r>
            <a:endParaRPr lang="ru-RU" sz="1800" b="1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/>
          <p:nvPr/>
        </p:nvGrpSpPr>
        <p:grpSpPr>
          <a:xfrm>
            <a:off x="107504" y="97468"/>
            <a:ext cx="7632848" cy="523220"/>
            <a:chOff x="539552" y="260648"/>
            <a:chExt cx="7632848" cy="523220"/>
          </a:xfrm>
        </p:grpSpPr>
        <p:pic>
          <p:nvPicPr>
            <p:cNvPr id="7" name="Рисунок 6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260648"/>
              <a:ext cx="522000" cy="522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043608" y="260648"/>
              <a:ext cx="7128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Департамент общего образования Томской области</a:t>
              </a: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/>
              </a:r>
              <a:b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</a:b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Комитет по контролю, надзору и лицензированию в сфере образования</a:t>
              </a:r>
            </a:p>
          </p:txBody>
        </p:sp>
      </p:grp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50825" y="1628800"/>
            <a:ext cx="8713788" cy="50402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u="sng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Часть 4 статьи 18</a:t>
            </a: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Федерального закона от 29.12.2012 № 273-ФЗ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«Об образовании в Российской Федерации»: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Организации, осуществляющие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образования, для использования при реализации указанных образовательных программ используют: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1) </a:t>
            </a:r>
            <a:r>
              <a:rPr lang="ru-RU" sz="1600" b="1" u="sng" dirty="0" smtClean="0">
                <a:latin typeface="PT Astra Serif" pitchFamily="18" charset="-52"/>
                <a:ea typeface="PT Astra Serif" pitchFamily="18" charset="-52"/>
              </a:rPr>
              <a:t>учебники и разработанные в комплекте с ними учебные пособия 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из числа </a:t>
            </a:r>
            <a:r>
              <a:rPr lang="ru-RU" sz="1600" b="1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входящих в федеральный перечень учебников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2) </a:t>
            </a:r>
            <a:r>
              <a:rPr lang="ru-RU" sz="1600" b="1" u="sng" dirty="0" smtClean="0">
                <a:latin typeface="PT Astra Serif" pitchFamily="18" charset="-52"/>
                <a:ea typeface="PT Astra Serif" pitchFamily="18" charset="-52"/>
              </a:rPr>
              <a:t>учебные пособия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, выпущенные </a:t>
            </a: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организациями, входящими в перечень организаций, осуществляющих выпуск учебных пособий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, которые могут </a:t>
            </a: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ДОПОЛНИТЕЛЬНО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 использоваться при реализации имеющих государственную аккредитацию образовательных программ начального общего, основного общего, среднего общего образования;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3) </a:t>
            </a:r>
            <a:r>
              <a:rPr lang="ru-RU" sz="1600" b="1" u="sng" dirty="0" smtClean="0">
                <a:latin typeface="PT Astra Serif" pitchFamily="18" charset="-52"/>
                <a:ea typeface="PT Astra Serif" pitchFamily="18" charset="-52"/>
              </a:rPr>
              <a:t>электронные образовательные ресурсы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, входящие в </a:t>
            </a: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федеральный перечень электронных </a:t>
            </a:r>
            <a:r>
              <a:rPr lang="ru-RU" sz="1600" b="1" u="sng" dirty="0" smtClean="0">
                <a:latin typeface="PT Astra Serif" pitchFamily="18" charset="-52"/>
                <a:ea typeface="PT Astra Serif" pitchFamily="18" charset="-52"/>
              </a:rPr>
              <a:t>образовательных ресурсов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образования.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494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a:t>
            </a:r>
            <a:endParaRPr lang="ru-RU" sz="1800" b="1" dirty="0">
              <a:latin typeface="PT Astra Serif" pitchFamily="18" charset="-52"/>
              <a:ea typeface="PT Astra Serif" pitchFamily="18" charset="-52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23528" y="1052736"/>
            <a:ext cx="8676456" cy="2808312"/>
            <a:chOff x="323528" y="1052736"/>
            <a:chExt cx="8676456" cy="2808312"/>
          </a:xfrm>
        </p:grpSpPr>
        <p:sp>
          <p:nvSpPr>
            <p:cNvPr id="14" name="Выноска 3 (граница и черта) 13"/>
            <p:cNvSpPr/>
            <p:nvPr/>
          </p:nvSpPr>
          <p:spPr>
            <a:xfrm>
              <a:off x="1475656" y="1052736"/>
              <a:ext cx="7524328" cy="1656184"/>
            </a:xfrm>
            <a:prstGeom prst="accent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47470"/>
                <a:gd name="adj8" fmla="val -7395"/>
              </a:avLst>
            </a:prstGeom>
            <a:solidFill>
              <a:schemeClr val="bg1">
                <a:lumMod val="6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Федеральный перечень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учебников, утвержденный приказом </a:t>
              </a:r>
              <a:r>
                <a:rPr lang="ru-RU" sz="1600" b="1" dirty="0" err="1" smtClean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Минпросвещения</a:t>
              </a:r>
              <a:r>
                <a:rPr lang="ru-RU" sz="1600" b="1" dirty="0" smtClean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 России от </a:t>
              </a:r>
              <a:r>
                <a:rPr lang="en-US" sz="1600" b="1" dirty="0" smtClean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21.09.2022 </a:t>
              </a:r>
              <a:r>
                <a:rPr lang="ru-RU" sz="1600" b="1" dirty="0" smtClean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№</a:t>
              </a:r>
              <a:r>
                <a:rPr lang="en-US" sz="1600" b="1" dirty="0" smtClean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 858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23528" y="3861048"/>
              <a:ext cx="3168352" cy="0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2267744" y="1988840"/>
            <a:ext cx="6480720" cy="2592288"/>
            <a:chOff x="2267744" y="1988840"/>
            <a:chExt cx="6480720" cy="2592288"/>
          </a:xfrm>
        </p:grpSpPr>
        <p:sp>
          <p:nvSpPr>
            <p:cNvPr id="18" name="Выноска 3 (граница и черта) 17"/>
            <p:cNvSpPr/>
            <p:nvPr/>
          </p:nvSpPr>
          <p:spPr>
            <a:xfrm>
              <a:off x="2267744" y="1988840"/>
              <a:ext cx="6480720" cy="1584000"/>
            </a:xfrm>
            <a:prstGeom prst="accentBorderCallout3">
              <a:avLst>
                <a:gd name="adj1" fmla="val 18750"/>
                <a:gd name="adj2" fmla="val -4806"/>
                <a:gd name="adj3" fmla="val 18750"/>
                <a:gd name="adj4" fmla="val -11180"/>
                <a:gd name="adj5" fmla="val 102301"/>
                <a:gd name="adj6" fmla="val -11180"/>
                <a:gd name="adj7" fmla="val 156361"/>
                <a:gd name="adj8" fmla="val 39402"/>
              </a:avLst>
            </a:prstGeom>
            <a:solidFill>
              <a:schemeClr val="bg1">
                <a:lumMod val="6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Перечень 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Минобрнауки России от 09.06.2016 № 699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004048" y="4581128"/>
              <a:ext cx="3168352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1763688" y="3068960"/>
            <a:ext cx="6840760" cy="2592288"/>
            <a:chOff x="1835696" y="2996952"/>
            <a:chExt cx="6840760" cy="2592288"/>
          </a:xfrm>
        </p:grpSpPr>
        <p:sp>
          <p:nvSpPr>
            <p:cNvPr id="23" name="Выноска 3 (граница и черта) 22"/>
            <p:cNvSpPr/>
            <p:nvPr/>
          </p:nvSpPr>
          <p:spPr>
            <a:xfrm>
              <a:off x="1835696" y="2996952"/>
              <a:ext cx="6840760" cy="1584000"/>
            </a:xfrm>
            <a:prstGeom prst="accentBorderCallout3">
              <a:avLst>
                <a:gd name="adj1" fmla="val 18750"/>
                <a:gd name="adj2" fmla="val -4806"/>
                <a:gd name="adj3" fmla="val 18750"/>
                <a:gd name="adj4" fmla="val -11180"/>
                <a:gd name="adj5" fmla="val 102301"/>
                <a:gd name="adj6" fmla="val -11180"/>
                <a:gd name="adj7" fmla="val 153956"/>
                <a:gd name="adj8" fmla="val 50170"/>
              </a:avLst>
            </a:prstGeom>
            <a:solidFill>
              <a:schemeClr val="bg1">
                <a:lumMod val="6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Федеральный перечень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</a:t>
              </a:r>
              <a:r>
                <a:rPr lang="ru-RU" sz="1600" b="1" dirty="0" err="1" smtClean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Минпросвещения</a:t>
              </a:r>
              <a:r>
                <a:rPr lang="ru-RU" sz="1600" b="1" dirty="0" smtClean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 России от </a:t>
              </a:r>
              <a:r>
                <a:rPr lang="en-US" sz="1600" b="1" dirty="0" smtClean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02.08.2022 </a:t>
              </a:r>
              <a:r>
                <a:rPr lang="ru-RU" sz="1600" b="1" dirty="0" smtClean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№</a:t>
              </a:r>
              <a:r>
                <a:rPr lang="en-US" sz="1600" b="1" dirty="0" smtClean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 653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436096" y="5589240"/>
              <a:ext cx="3168352" cy="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72494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a:t>
            </a:r>
            <a:endParaRPr lang="ru-RU" sz="1800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39"/>
            <a:ext cx="8712968" cy="486916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u="sng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Пункт </a:t>
            </a:r>
            <a:r>
              <a:rPr lang="ru-RU" sz="1800" b="1" u="sng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9 части 3 статьи 28 Федерального закона от 29.12.2012 № 273-ФЗ  </a:t>
            </a:r>
            <a:br>
              <a:rPr lang="ru-RU" sz="1800" b="1" u="sng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1800" b="1" u="sng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«Об образовании в Российской Федерации»</a:t>
            </a: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К 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компетенции образовательной организации в установленной сфере деятельности относятся: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 smtClean="0">
              <a:latin typeface="PT Astra Serif" pitchFamily="18" charset="-52"/>
              <a:ea typeface="PT Astra Serif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определение </a:t>
            </a: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списка учебников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в соответствии с утвержденным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федеральным перечнем учебников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а также </a:t>
            </a:r>
            <a:r>
              <a:rPr lang="ru-RU" sz="1800" b="1" u="sng" dirty="0" smtClean="0">
                <a:latin typeface="PT Astra Serif" pitchFamily="18" charset="-52"/>
                <a:ea typeface="PT Astra Serif" pitchFamily="18" charset="-52"/>
              </a:rPr>
              <a:t>учебных пособий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, </a:t>
            </a:r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допущенных к использованию</a:t>
            </a:r>
            <a:r>
              <a:rPr lang="ru-RU" sz="1800" dirty="0" smtClean="0">
                <a:latin typeface="PT Astra Serif" pitchFamily="18" charset="-52"/>
                <a:ea typeface="PT Astra Serif" pitchFamily="18" charset="-52"/>
              </a:rPr>
              <a:t> при реализации указанных образовательных программ такими организациями;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97468"/>
            <a:ext cx="7632848" cy="523220"/>
            <a:chOff x="539552" y="260648"/>
            <a:chExt cx="7632848" cy="523220"/>
          </a:xfrm>
        </p:grpSpPr>
        <p:pic>
          <p:nvPicPr>
            <p:cNvPr id="7" name="Рисунок 6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260648"/>
              <a:ext cx="522000" cy="522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043608" y="260648"/>
              <a:ext cx="7128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Департамент общего образования Томской области</a:t>
              </a: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/>
              </a:r>
              <a:b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</a:b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Комитет по контролю, надзору и лицензированию в сфере образования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u="sng" kern="1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Пункт 36.1 федерального государственного образовательного стандарта начального общего образования (утв. приказом </a:t>
            </a:r>
            <a:r>
              <a:rPr lang="ru-RU" sz="1600" b="1" u="sng" kern="100" dirty="0" err="1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Минпросвещения</a:t>
            </a:r>
            <a:r>
              <a:rPr lang="ru-RU" sz="1600" b="1" u="sng" kern="100" dirty="0" smtClean="0">
                <a:solidFill>
                  <a:schemeClr val="bg2">
                    <a:lumMod val="25000"/>
                  </a:schemeClr>
                </a:solidFill>
                <a:latin typeface="PT Astra Serif" pitchFamily="18" charset="-52"/>
                <a:ea typeface="PT Astra Serif" pitchFamily="18" charset="-52"/>
              </a:rPr>
              <a:t> России от 31.05.2021 № 286)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u="sng" kern="100" dirty="0" smtClean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Организация должна предоставлять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не менее одного учебника и (или) учебного пособия в печатной форме,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выпущенных организациями, входящими в перечень 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необходимого для освоения программы начального общего образования,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на каждого обучающегося по учебным предметам: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</a:pP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русский язык,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</a:pP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математика,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</a:pP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окружающий мир,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</a:pP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литературное чтение,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PT Astra Serif" pitchFamily="18" charset="-52"/>
              <a:buChar char="–"/>
            </a:pP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иностранные языки,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а также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не менее одного учебника и (или) учебного пособия 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в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печатной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и (или)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электронной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форме, необходимого для освоения программы начального общего образования,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на каждого обучающегося по иным учебным предметам 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(дисциплинам, курсам), входящим как в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обязательную часть 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учебного плана указанной программы, так и в </a:t>
            </a:r>
            <a:r>
              <a:rPr lang="ru-RU" sz="1600" b="1" u="sng" kern="100" dirty="0" smtClean="0">
                <a:latin typeface="PT Astra Serif" pitchFamily="18" charset="-52"/>
                <a:ea typeface="PT Astra Serif" pitchFamily="18" charset="-52"/>
              </a:rPr>
              <a:t>часть, формируемую участниками</a:t>
            </a:r>
            <a:r>
              <a:rPr lang="ru-RU" sz="1600" kern="100" dirty="0" smtClean="0">
                <a:latin typeface="PT Astra Serif" pitchFamily="18" charset="-52"/>
                <a:ea typeface="PT Astra Serif" pitchFamily="18" charset="-52"/>
              </a:rPr>
              <a:t> образовательных отношений.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600" dirty="0" smtClean="0">
              <a:latin typeface="PT Astra Serif" pitchFamily="18" charset="-52"/>
              <a:ea typeface="PT Astra Serif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107504" y="97468"/>
            <a:ext cx="7632848" cy="523220"/>
            <a:chOff x="539552" y="260648"/>
            <a:chExt cx="7632848" cy="523220"/>
          </a:xfrm>
        </p:grpSpPr>
        <p:pic>
          <p:nvPicPr>
            <p:cNvPr id="7" name="Рисунок 6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260648"/>
              <a:ext cx="522000" cy="522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043608" y="260648"/>
              <a:ext cx="71287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Департамент общего образования Томской области</a:t>
              </a: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/>
              </a:r>
              <a:b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</a:br>
              <a:r>
                <a:rPr lang="ru-RU" sz="1200" b="1" dirty="0" smtClean="0">
                  <a:solidFill>
                    <a:schemeClr val="tx1">
                      <a:tint val="75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Комитет по контролю, надзору и лицензированию в сфере образования</a:t>
              </a: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2494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PT Astra Serif" pitchFamily="18" charset="-52"/>
                <a:ea typeface="PT Astra Serif" pitchFamily="18" charset="-52"/>
              </a:rPr>
              <a:t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a:t>
            </a:r>
            <a:endParaRPr lang="ru-RU" sz="1800" b="1" dirty="0">
              <a:latin typeface="PT Astra Serif" pitchFamily="18" charset="-52"/>
              <a:ea typeface="PT Astra Serif" pitchFamily="18" charset="-52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71600" y="2276872"/>
            <a:ext cx="7632848" cy="2664296"/>
            <a:chOff x="827584" y="1124744"/>
            <a:chExt cx="7632848" cy="266429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827584" y="1124744"/>
              <a:ext cx="720080" cy="2664296"/>
              <a:chOff x="827584" y="1340768"/>
              <a:chExt cx="720080" cy="2448272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863587" y="3140968"/>
                <a:ext cx="648072" cy="6480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Трапеция 12"/>
              <p:cNvSpPr/>
              <p:nvPr/>
            </p:nvSpPr>
            <p:spPr>
              <a:xfrm rot="10800000">
                <a:off x="827584" y="1340768"/>
                <a:ext cx="720080" cy="1728192"/>
              </a:xfrm>
              <a:prstGeom prst="trapezoid">
                <a:avLst>
                  <a:gd name="adj" fmla="val 3667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Скругленный прямоугольник 14"/>
            <p:cNvSpPr/>
            <p:nvPr/>
          </p:nvSpPr>
          <p:spPr>
            <a:xfrm>
              <a:off x="1835696" y="1916832"/>
              <a:ext cx="6624736" cy="1800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PT Astra Serif" pitchFamily="18" charset="-52"/>
                  <a:ea typeface="PT Astra Serif" pitchFamily="18" charset="-52"/>
                </a:rPr>
                <a:t>ВАЖНО!</a:t>
              </a:r>
            </a:p>
            <a:p>
              <a:pPr algn="ctr"/>
              <a:endParaRPr lang="ru-RU" b="1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PT Astra Serif" pitchFamily="18" charset="-52"/>
                  <a:ea typeface="PT Astra Serif" pitchFamily="18" charset="-52"/>
                </a:rPr>
                <a:t>ФГОС устанавливает только НОРМЫ ОБЕСПЕЧЕНИЯ  учебниками и учебными пособиями в расчете на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PT Astra Serif" pitchFamily="18" charset="-52"/>
                  <a:ea typeface="PT Astra Serif" pitchFamily="18" charset="-52"/>
                </a:rPr>
                <a:t>ОДНОГО ОБУЧАЮЩЕГОСЯ   </a:t>
              </a:r>
              <a:endParaRPr lang="ru-RU" b="1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powerpointbase.com-782</Template>
  <TotalTime>2732</TotalTime>
  <Words>1872</Words>
  <Application>Microsoft Office PowerPoint</Application>
  <PresentationFormat>Экран (4:3)</PresentationFormat>
  <Paragraphs>144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Обязательные требования,  установленные законодательством РФ в сфере образования в части обеспечения образовательного процесса учебниками и учебными пособиями</vt:lpstr>
      <vt:lpstr>Реестр обязательных требований</vt:lpstr>
      <vt:lpstr>Обязательные требования,  установленные законодательством РФ в сфере образования в части обеспечения образовательного процесса учебниками и учебными пособиями, оценка соблюдения которых проводится в ходе федерального государственного контроля (надзора) в сфере образования</vt:lpstr>
      <vt:lpstr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vt:lpstr>
      <vt:lpstr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vt:lpstr>
      <vt:lpstr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vt:lpstr>
      <vt:lpstr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vt:lpstr>
      <vt:lpstr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vt:lpstr>
      <vt:lpstr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vt:lpstr>
      <vt:lpstr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vt:lpstr>
      <vt:lpstr>Обязательные требования, установленные законодательством РФ в сфере образования в части обеспечения образовательного процесса учебниками и учебными пособиями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tolkachevava</dc:creator>
  <cp:lastModifiedBy>tolkachevava</cp:lastModifiedBy>
  <cp:revision>270</cp:revision>
  <dcterms:created xsi:type="dcterms:W3CDTF">2022-10-21T03:12:41Z</dcterms:created>
  <dcterms:modified xsi:type="dcterms:W3CDTF">2022-12-14T03:08:32Z</dcterms:modified>
</cp:coreProperties>
</file>