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413" r:id="rId2"/>
    <p:sldId id="256" r:id="rId3"/>
    <p:sldId id="265" r:id="rId4"/>
    <p:sldId id="257" r:id="rId5"/>
    <p:sldId id="259" r:id="rId6"/>
    <p:sldId id="274" r:id="rId7"/>
    <p:sldId id="278" r:id="rId8"/>
    <p:sldId id="313" r:id="rId9"/>
    <p:sldId id="351" r:id="rId10"/>
    <p:sldId id="387" r:id="rId11"/>
    <p:sldId id="331" r:id="rId12"/>
    <p:sldId id="388" r:id="rId13"/>
    <p:sldId id="389" r:id="rId14"/>
    <p:sldId id="262" r:id="rId15"/>
    <p:sldId id="335" r:id="rId16"/>
    <p:sldId id="415" r:id="rId17"/>
    <p:sldId id="416" r:id="rId18"/>
    <p:sldId id="414" r:id="rId19"/>
    <p:sldId id="290" r:id="rId20"/>
    <p:sldId id="417" r:id="rId21"/>
    <p:sldId id="424" r:id="rId22"/>
    <p:sldId id="423" r:id="rId23"/>
    <p:sldId id="422" r:id="rId24"/>
    <p:sldId id="421" r:id="rId25"/>
    <p:sldId id="420" r:id="rId26"/>
    <p:sldId id="418" r:id="rId27"/>
    <p:sldId id="419" r:id="rId28"/>
    <p:sldId id="350" r:id="rId29"/>
    <p:sldId id="304" r:id="rId30"/>
    <p:sldId id="362" r:id="rId31"/>
    <p:sldId id="306" r:id="rId32"/>
    <p:sldId id="401" r:id="rId33"/>
    <p:sldId id="425" r:id="rId34"/>
    <p:sldId id="426" r:id="rId35"/>
    <p:sldId id="427" r:id="rId36"/>
    <p:sldId id="428" r:id="rId37"/>
    <p:sldId id="432" r:id="rId38"/>
    <p:sldId id="404" r:id="rId39"/>
    <p:sldId id="429" r:id="rId40"/>
    <p:sldId id="430" r:id="rId41"/>
    <p:sldId id="431" r:id="rId42"/>
    <p:sldId id="412" r:id="rId4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2B8"/>
    <a:srgbClr val="109E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73833504910831E-2"/>
          <c:y val="3.7532474807952215E-2"/>
          <c:w val="0.95080499448438516"/>
          <c:h val="0.76508590505801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0A2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Swis721 Blk BT" panose="020B09040305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Асиновский</c:v>
                </c:pt>
                <c:pt idx="1">
                  <c:v>Верхнекетский</c:v>
                </c:pt>
                <c:pt idx="2">
                  <c:v>Зырянский</c:v>
                </c:pt>
                <c:pt idx="3">
                  <c:v>Каргасокский</c:v>
                </c:pt>
                <c:pt idx="4">
                  <c:v>Кожевниковский</c:v>
                </c:pt>
                <c:pt idx="5">
                  <c:v>Колпашевский</c:v>
                </c:pt>
                <c:pt idx="6">
                  <c:v>Молчановский</c:v>
                </c:pt>
                <c:pt idx="7">
                  <c:v>Первомайский</c:v>
                </c:pt>
                <c:pt idx="8">
                  <c:v>Тегульдетский</c:v>
                </c:pt>
                <c:pt idx="9">
                  <c:v>Чаинский</c:v>
                </c:pt>
                <c:pt idx="10">
                  <c:v>г. Стрежевой</c:v>
                </c:pt>
                <c:pt idx="11">
                  <c:v>г. Томск</c:v>
                </c:pt>
                <c:pt idx="12">
                  <c:v>ЗАТО Северск</c:v>
                </c:pt>
                <c:pt idx="13">
                  <c:v>Подведом.орг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7</c:v>
                </c:pt>
                <c:pt idx="11">
                  <c:v>14</c:v>
                </c:pt>
                <c:pt idx="12">
                  <c:v>3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7-4280-9C7E-B7D2C9C186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4"/>
        <c:axId val="1409829808"/>
        <c:axId val="1409830640"/>
      </c:barChart>
      <c:catAx>
        <c:axId val="140982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9830640"/>
        <c:crosses val="autoZero"/>
        <c:auto val="1"/>
        <c:lblAlgn val="ctr"/>
        <c:lblOffset val="100"/>
        <c:noMultiLvlLbl val="0"/>
      </c:catAx>
      <c:valAx>
        <c:axId val="1409830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0982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19050"/>
          <a:bevelB w="12700"/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9.6085430792261783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89-4C4A-A301-005B5088CAE7}"/>
                </c:ext>
              </c:extLst>
            </c:dLbl>
            <c:dLbl>
              <c:idx val="2"/>
              <c:layout>
                <c:manualLayout>
                  <c:x val="-5.3176492479549827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89-4C4A-A301-005B5088CAE7}"/>
                </c:ext>
              </c:extLst>
            </c:dLbl>
            <c:dLbl>
              <c:idx val="3"/>
              <c:layout>
                <c:manualLayout>
                  <c:x val="-3.1620098933925938E-3"/>
                  <c:y val="2.2099901298707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9A-4C43-AEA8-E7C929BA3EA0}"/>
                </c:ext>
              </c:extLst>
            </c:dLbl>
            <c:dLbl>
              <c:idx val="19"/>
              <c:layout>
                <c:manualLayout>
                  <c:x val="-6.4132703412075054E-3"/>
                  <c:y val="-4.93026382366746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9A-4C43-AEA8-E7C929BA3E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Александровский 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Каргасокский</c:v>
                </c:pt>
                <c:pt idx="5">
                  <c:v>Кожевниковский</c:v>
                </c:pt>
                <c:pt idx="6">
                  <c:v>Колпашевский</c:v>
                </c:pt>
                <c:pt idx="7">
                  <c:v>Кривошеинский</c:v>
                </c:pt>
                <c:pt idx="8">
                  <c:v>Молчановский</c:v>
                </c:pt>
                <c:pt idx="9">
                  <c:v>Парабельский</c:v>
                </c:pt>
                <c:pt idx="10">
                  <c:v>Первомайский</c:v>
                </c:pt>
                <c:pt idx="11">
                  <c:v>Тегульдетский</c:v>
                </c:pt>
                <c:pt idx="12">
                  <c:v>Томский</c:v>
                </c:pt>
                <c:pt idx="13">
                  <c:v>Чаинский</c:v>
                </c:pt>
                <c:pt idx="14">
                  <c:v>Шегарский</c:v>
                </c:pt>
                <c:pt idx="15">
                  <c:v>г. Кедровый</c:v>
                </c:pt>
                <c:pt idx="16">
                  <c:v>г. Стрежевой</c:v>
                </c:pt>
                <c:pt idx="17">
                  <c:v>г. Томск</c:v>
                </c:pt>
                <c:pt idx="18">
                  <c:v>Северск</c:v>
                </c:pt>
                <c:pt idx="19">
                  <c:v>Подведомственные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5</c:v>
                </c:pt>
                <c:pt idx="11">
                  <c:v>1</c:v>
                </c:pt>
                <c:pt idx="12">
                  <c:v>9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7</c:v>
                </c:pt>
                <c:pt idx="17">
                  <c:v>25</c:v>
                </c:pt>
                <c:pt idx="18">
                  <c:v>7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89-4C4A-A301-005B5088CA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1.1900479403158103E-3"/>
                  <c:y val="-5.2107042873113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89-4C4A-A301-005B5088CAE7}"/>
                </c:ext>
              </c:extLst>
            </c:dLbl>
            <c:dLbl>
              <c:idx val="2"/>
              <c:layout>
                <c:manualLayout>
                  <c:x val="-1.1491831453024461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89-4C4A-A301-005B5088CAE7}"/>
                </c:ext>
              </c:extLst>
            </c:dLbl>
            <c:dLbl>
              <c:idx val="3"/>
              <c:layout>
                <c:manualLayout>
                  <c:x val="2.0739954349654577E-3"/>
                  <c:y val="4.4199802597416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89-4C4A-A301-005B5088CAE7}"/>
                </c:ext>
              </c:extLst>
            </c:dLbl>
            <c:dLbl>
              <c:idx val="4"/>
              <c:layout>
                <c:manualLayout>
                  <c:x val="3.1620098933925738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289-4C4A-A301-005B5088CAE7}"/>
                </c:ext>
              </c:extLst>
            </c:dLbl>
            <c:dLbl>
              <c:idx val="5"/>
              <c:layout>
                <c:manualLayout>
                  <c:x val="6.40569538615078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89-4C4A-A301-005B5088CAE7}"/>
                </c:ext>
              </c:extLst>
            </c:dLbl>
            <c:dLbl>
              <c:idx val="6"/>
              <c:layout>
                <c:manualLayout>
                  <c:x val="2.0536058726736946E-3"/>
                  <c:y val="-5.2107042873113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89-4C4A-A301-005B5088CAE7}"/>
                </c:ext>
              </c:extLst>
            </c:dLbl>
            <c:dLbl>
              <c:idx val="7"/>
              <c:layout>
                <c:manualLayout>
                  <c:x val="6.4056953861507853E-3"/>
                  <c:y val="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89-4C4A-A301-005B5088CAE7}"/>
                </c:ext>
              </c:extLst>
            </c:dLbl>
            <c:dLbl>
              <c:idx val="10"/>
              <c:layout>
                <c:manualLayout>
                  <c:x val="9.6085430792261783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89-4C4A-A301-005B5088CAE7}"/>
                </c:ext>
              </c:extLst>
            </c:dLbl>
            <c:dLbl>
              <c:idx val="11"/>
              <c:layout>
                <c:manualLayout>
                  <c:x val="5.3380794884589095E-3"/>
                  <c:y val="-5.210641196067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289-4C4A-A301-005B5088CAE7}"/>
                </c:ext>
              </c:extLst>
            </c:dLbl>
            <c:dLbl>
              <c:idx val="12"/>
              <c:layout>
                <c:manualLayout>
                  <c:x val="6.4056953861507072E-3"/>
                  <c:y val="-5.2106411960678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289-4C4A-A301-005B5088CAE7}"/>
                </c:ext>
              </c:extLst>
            </c:dLbl>
            <c:dLbl>
              <c:idx val="13"/>
              <c:layout>
                <c:manualLayout>
                  <c:x val="2.0128267480901277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143214657799321E-2"/>
                      <c:h val="3.9006325792220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289-4C4A-A301-005B5088CAE7}"/>
                </c:ext>
              </c:extLst>
            </c:dLbl>
            <c:dLbl>
              <c:idx val="14"/>
              <c:layout>
                <c:manualLayout>
                  <c:x val="8.5409271815343815E-3"/>
                  <c:y val="-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289-4C4A-A301-005B5088CAE7}"/>
                </c:ext>
              </c:extLst>
            </c:dLbl>
            <c:dLbl>
              <c:idx val="16"/>
              <c:layout>
                <c:manualLayout>
                  <c:x val="6.4056953861507072E-3"/>
                  <c:y val="-5.2106411960678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289-4C4A-A301-005B5088CAE7}"/>
                </c:ext>
              </c:extLst>
            </c:dLbl>
            <c:dLbl>
              <c:idx val="17"/>
              <c:layout>
                <c:manualLayout>
                  <c:x val="7.4733112838426619E-3"/>
                  <c:y val="-2.6053205980340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289-4C4A-A301-005B5088CAE7}"/>
                </c:ext>
              </c:extLst>
            </c:dLbl>
            <c:dLbl>
              <c:idx val="18"/>
              <c:layout>
                <c:manualLayout>
                  <c:x val="9.2481228966303163E-4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89-4C4A-A301-005B5088CAE7}"/>
                </c:ext>
              </c:extLst>
            </c:dLbl>
            <c:dLbl>
              <c:idx val="19"/>
              <c:layout>
                <c:manualLayout>
                  <c:x val="5.2768701233714159E-3"/>
                  <c:y val="2.6053521436555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289-4C4A-A301-005B5088CAE7}"/>
                </c:ext>
              </c:extLst>
            </c:dLbl>
            <c:dLbl>
              <c:idx val="20"/>
              <c:layout>
                <c:manualLayout>
                  <c:x val="1.8700141416176871E-3"/>
                  <c:y val="-5.2107042873113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289-4C4A-A301-005B5088C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Александровский 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Каргасокский</c:v>
                </c:pt>
                <c:pt idx="5">
                  <c:v>Кожевниковский</c:v>
                </c:pt>
                <c:pt idx="6">
                  <c:v>Колпашевский</c:v>
                </c:pt>
                <c:pt idx="7">
                  <c:v>Кривошеинский</c:v>
                </c:pt>
                <c:pt idx="8">
                  <c:v>Молчановский</c:v>
                </c:pt>
                <c:pt idx="9">
                  <c:v>Парабельский</c:v>
                </c:pt>
                <c:pt idx="10">
                  <c:v>Первомайский</c:v>
                </c:pt>
                <c:pt idx="11">
                  <c:v>Тегульдетский</c:v>
                </c:pt>
                <c:pt idx="12">
                  <c:v>Томский</c:v>
                </c:pt>
                <c:pt idx="13">
                  <c:v>Чаинский</c:v>
                </c:pt>
                <c:pt idx="14">
                  <c:v>Шегарский</c:v>
                </c:pt>
                <c:pt idx="15">
                  <c:v>г. Кедровый</c:v>
                </c:pt>
                <c:pt idx="16">
                  <c:v>г. Стрежевой</c:v>
                </c:pt>
                <c:pt idx="17">
                  <c:v>г. Томск</c:v>
                </c:pt>
                <c:pt idx="18">
                  <c:v>Северск</c:v>
                </c:pt>
                <c:pt idx="19">
                  <c:v>Подведомственные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8</c:v>
                </c:pt>
                <c:pt idx="17">
                  <c:v>31</c:v>
                </c:pt>
                <c:pt idx="18">
                  <c:v>3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89-4C4A-A301-005B5088CA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5.4400722921354606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9A-4C43-AEA8-E7C929BA3EA0}"/>
                </c:ext>
              </c:extLst>
            </c:dLbl>
            <c:dLbl>
              <c:idx val="4"/>
              <c:layout>
                <c:manualLayout>
                  <c:x val="2.1760289168541521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76-4A26-B53E-D69D4D134A93}"/>
                </c:ext>
              </c:extLst>
            </c:dLbl>
            <c:dLbl>
              <c:idx val="5"/>
              <c:layout>
                <c:manualLayout>
                  <c:x val="5.4400722921354805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5-476C-A7F5-64D986A349C6}"/>
                </c:ext>
              </c:extLst>
            </c:dLbl>
            <c:dLbl>
              <c:idx val="6"/>
              <c:layout>
                <c:manualLayout>
                  <c:x val="1.24978965154486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76-4A26-B53E-D69D4D134A93}"/>
                </c:ext>
              </c:extLst>
            </c:dLbl>
            <c:dLbl>
              <c:idx val="7"/>
              <c:layout>
                <c:manualLayout>
                  <c:x val="5.4400722921354805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76-4A26-B53E-D69D4D134A93}"/>
                </c:ext>
              </c:extLst>
            </c:dLbl>
            <c:dLbl>
              <c:idx val="10"/>
              <c:layout>
                <c:manualLayout>
                  <c:x val="5.4400722921354805E-3"/>
                  <c:y val="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76-4A26-B53E-D69D4D134A93}"/>
                </c:ext>
              </c:extLst>
            </c:dLbl>
            <c:dLbl>
              <c:idx val="11"/>
              <c:layout>
                <c:manualLayout>
                  <c:x val="6.5280867505625763E-3"/>
                  <c:y val="-2.209990129870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76-4A26-B53E-D69D4D134A93}"/>
                </c:ext>
              </c:extLst>
            </c:dLbl>
            <c:dLbl>
              <c:idx val="12"/>
              <c:layout>
                <c:manualLayout>
                  <c:x val="7.616101208989672E-3"/>
                  <c:y val="-2.209990129870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76-4A26-B53E-D69D4D134A93}"/>
                </c:ext>
              </c:extLst>
            </c:dLbl>
            <c:dLbl>
              <c:idx val="13"/>
              <c:layout>
                <c:manualLayout>
                  <c:x val="6.5280867505625763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76-4A26-B53E-D69D4D134A93}"/>
                </c:ext>
              </c:extLst>
            </c:dLbl>
            <c:dLbl>
              <c:idx val="14"/>
              <c:layout>
                <c:manualLayout>
                  <c:x val="2.176028916854192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9A-4C43-AEA8-E7C929BA3EA0}"/>
                </c:ext>
              </c:extLst>
            </c:dLbl>
            <c:dLbl>
              <c:idx val="16"/>
              <c:layout>
                <c:manualLayout>
                  <c:x val="5.4400722921354007E-3"/>
                  <c:y val="-4.41998025974178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9A-4C43-AEA8-E7C929BA3EA0}"/>
                </c:ext>
              </c:extLst>
            </c:dLbl>
            <c:dLbl>
              <c:idx val="17"/>
              <c:layout>
                <c:manualLayout>
                  <c:x val="1.7130750656167978E-2"/>
                  <c:y val="-4.262277214643857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9A-4C43-AEA8-E7C929BA3EA0}"/>
                </c:ext>
              </c:extLst>
            </c:dLbl>
            <c:dLbl>
              <c:idx val="19"/>
              <c:layout>
                <c:manualLayout>
                  <c:x val="6.5280867505625763E-3"/>
                  <c:y val="-8.10320353396109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76-4A26-B53E-D69D4D134A93}"/>
                </c:ext>
              </c:extLst>
            </c:dLbl>
            <c:dLbl>
              <c:idx val="20"/>
              <c:layout>
                <c:manualLayout>
                  <c:x val="4.3520578337083839E-3"/>
                  <c:y val="2.209990129870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76-4A26-B53E-D69D4D134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Александровский 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Каргасокский</c:v>
                </c:pt>
                <c:pt idx="5">
                  <c:v>Кожевниковский</c:v>
                </c:pt>
                <c:pt idx="6">
                  <c:v>Колпашевский</c:v>
                </c:pt>
                <c:pt idx="7">
                  <c:v>Кривошеинский</c:v>
                </c:pt>
                <c:pt idx="8">
                  <c:v>Молчановский</c:v>
                </c:pt>
                <c:pt idx="9">
                  <c:v>Парабельский</c:v>
                </c:pt>
                <c:pt idx="10">
                  <c:v>Первомайский</c:v>
                </c:pt>
                <c:pt idx="11">
                  <c:v>Тегульдетский</c:v>
                </c:pt>
                <c:pt idx="12">
                  <c:v>Томский</c:v>
                </c:pt>
                <c:pt idx="13">
                  <c:v>Чаинский</c:v>
                </c:pt>
                <c:pt idx="14">
                  <c:v>Шегарский</c:v>
                </c:pt>
                <c:pt idx="15">
                  <c:v>г. Кедровый</c:v>
                </c:pt>
                <c:pt idx="16">
                  <c:v>г. Стрежевой</c:v>
                </c:pt>
                <c:pt idx="17">
                  <c:v>г. Томск</c:v>
                </c:pt>
                <c:pt idx="18">
                  <c:v>Северск</c:v>
                </c:pt>
                <c:pt idx="19">
                  <c:v>Подведомственные</c:v>
                </c:pt>
              </c:strCache>
            </c:strRef>
          </c:cat>
          <c:val>
            <c:numRef>
              <c:f>Лист1!$D$2:$D$21</c:f>
              <c:numCache>
                <c:formatCode>General</c:formatCode>
                <c:ptCount val="20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7</c:v>
                </c:pt>
                <c:pt idx="17">
                  <c:v>14</c:v>
                </c:pt>
                <c:pt idx="18">
                  <c:v>3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6-4A26-B53E-D69D4D134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916416"/>
        <c:axId val="603484720"/>
        <c:axId val="0"/>
      </c:bar3DChart>
      <c:catAx>
        <c:axId val="50091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3484720"/>
        <c:crosses val="autoZero"/>
        <c:auto val="1"/>
        <c:lblAlgn val="ctr"/>
        <c:lblOffset val="300"/>
        <c:noMultiLvlLbl val="0"/>
      </c:catAx>
      <c:valAx>
        <c:axId val="603484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091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933724922398849"/>
          <c:y val="1.6104922800489401E-2"/>
          <c:w val="0.36213888768371272"/>
          <c:h val="8.2121302711246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25086541367012E-2"/>
          <c:y val="2.3903916044929574E-3"/>
          <c:w val="0.92976629938749911"/>
          <c:h val="0.575124267424966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участников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7"/>
              <c:layout>
                <c:manualLayout>
                  <c:x val="-1.8144506643461254E-2"/>
                  <c:y val="-3.64175219845445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F60-4B91-8795-1DBD9D1F39E2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F60-4B91-8795-1DBD9D1F39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Александровский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Зырянский</c:v>
                </c:pt>
                <c:pt idx="5">
                  <c:v>Каргасокский</c:v>
                </c:pt>
                <c:pt idx="6">
                  <c:v>Кожевниковский</c:v>
                </c:pt>
                <c:pt idx="7">
                  <c:v>Колпашевский</c:v>
                </c:pt>
                <c:pt idx="8">
                  <c:v>Кривошеинский</c:v>
                </c:pt>
                <c:pt idx="9">
                  <c:v>Молчановский</c:v>
                </c:pt>
                <c:pt idx="10">
                  <c:v> Парабельский</c:v>
                </c:pt>
                <c:pt idx="11">
                  <c:v>Первомайский</c:v>
                </c:pt>
                <c:pt idx="12">
                  <c:v>Тегульдетский</c:v>
                </c:pt>
                <c:pt idx="13">
                  <c:v>Томский</c:v>
                </c:pt>
                <c:pt idx="14">
                  <c:v>Чаинский</c:v>
                </c:pt>
                <c:pt idx="15">
                  <c:v>Шегарский</c:v>
                </c:pt>
                <c:pt idx="16">
                  <c:v>г. Стрежевой</c:v>
                </c:pt>
                <c:pt idx="17">
                  <c:v>г. Томск</c:v>
                </c:pt>
                <c:pt idx="18">
                  <c:v>г.Северск</c:v>
                </c:pt>
                <c:pt idx="19">
                  <c:v>Подведом.орг</c:v>
                </c:pt>
              </c:strCache>
            </c:strRef>
          </c:cat>
          <c:val>
            <c:numRef>
              <c:f>Лист1!$B$2:$B$21</c:f>
              <c:numCache>
                <c:formatCode>0</c:formatCode>
                <c:ptCount val="20"/>
                <c:pt idx="0" formatCode="General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8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12</c:v>
                </c:pt>
                <c:pt idx="8">
                  <c:v>2</c:v>
                </c:pt>
                <c:pt idx="9">
                  <c:v>5</c:v>
                </c:pt>
                <c:pt idx="10">
                  <c:v>2</c:v>
                </c:pt>
                <c:pt idx="11">
                  <c:v>6</c:v>
                </c:pt>
                <c:pt idx="12">
                  <c:v>3</c:v>
                </c:pt>
                <c:pt idx="13">
                  <c:v>10</c:v>
                </c:pt>
                <c:pt idx="14">
                  <c:v>2</c:v>
                </c:pt>
                <c:pt idx="15">
                  <c:v>4</c:v>
                </c:pt>
                <c:pt idx="16">
                  <c:v>22</c:v>
                </c:pt>
                <c:pt idx="17">
                  <c:v>70</c:v>
                </c:pt>
                <c:pt idx="18">
                  <c:v>13</c:v>
                </c:pt>
                <c:pt idx="19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27-42EC-B876-73614652E3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премий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6"/>
              <c:layout>
                <c:manualLayout>
                  <c:x val="-2.4638775538466159E-2"/>
                  <c:y val="-4.2465212743911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60-4B91-8795-1DBD9D1F39E2}"/>
                </c:ext>
              </c:extLst>
            </c:dLbl>
            <c:dLbl>
              <c:idx val="17"/>
              <c:layout>
                <c:manualLayout>
                  <c:x val="2.6107989691674903E-3"/>
                  <c:y val="-9.37165262829203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C8-450D-BC72-5B5D7B2DEDFF}"/>
                </c:ext>
              </c:extLst>
            </c:dLbl>
            <c:dLbl>
              <c:idx val="18"/>
              <c:layout>
                <c:manualLayout>
                  <c:x val="1.5784526038015272E-3"/>
                  <c:y val="-4.2465212743911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60-4B91-8795-1DBD9D1F39E2}"/>
                </c:ext>
              </c:extLst>
            </c:dLbl>
            <c:dLbl>
              <c:idx val="19"/>
              <c:layout>
                <c:manualLayout>
                  <c:x val="-8.2530079495486946E-3"/>
                  <c:y val="-3.52940379304328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C8-450D-BC72-5B5D7B2DED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Александровский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Зырянский</c:v>
                </c:pt>
                <c:pt idx="5">
                  <c:v>Каргасокский</c:v>
                </c:pt>
                <c:pt idx="6">
                  <c:v>Кожевниковский</c:v>
                </c:pt>
                <c:pt idx="7">
                  <c:v>Колпашевский</c:v>
                </c:pt>
                <c:pt idx="8">
                  <c:v>Кривошеинский</c:v>
                </c:pt>
                <c:pt idx="9">
                  <c:v>Молчановский</c:v>
                </c:pt>
                <c:pt idx="10">
                  <c:v> Парабельский</c:v>
                </c:pt>
                <c:pt idx="11">
                  <c:v>Первомайский</c:v>
                </c:pt>
                <c:pt idx="12">
                  <c:v>Тегульдетский</c:v>
                </c:pt>
                <c:pt idx="13">
                  <c:v>Томский</c:v>
                </c:pt>
                <c:pt idx="14">
                  <c:v>Чаинский</c:v>
                </c:pt>
                <c:pt idx="15">
                  <c:v>Шегарский</c:v>
                </c:pt>
                <c:pt idx="16">
                  <c:v>г. Стрежевой</c:v>
                </c:pt>
                <c:pt idx="17">
                  <c:v>г. Томск</c:v>
                </c:pt>
                <c:pt idx="18">
                  <c:v>г.Северск</c:v>
                </c:pt>
                <c:pt idx="19">
                  <c:v>Подведом.орг</c:v>
                </c:pt>
              </c:strCache>
            </c:strRef>
          </c:cat>
          <c:val>
            <c:numRef>
              <c:f>Лист1!$C$2:$C$21</c:f>
              <c:numCache>
                <c:formatCode>0</c:formatCode>
                <c:ptCount val="20"/>
                <c:pt idx="0" formatCode="General">
                  <c:v>0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9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4</c:v>
                </c:pt>
                <c:pt idx="12">
                  <c:v>2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12</c:v>
                </c:pt>
                <c:pt idx="17">
                  <c:v>50</c:v>
                </c:pt>
                <c:pt idx="18">
                  <c:v>8</c:v>
                </c:pt>
                <c:pt idx="19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27-42EC-B876-73614652E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638863"/>
        <c:axId val="2067664239"/>
      </c:lineChart>
      <c:catAx>
        <c:axId val="211663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664239"/>
        <c:crosses val="autoZero"/>
        <c:auto val="0"/>
        <c:lblAlgn val="ctr"/>
        <c:lblOffset val="800"/>
        <c:noMultiLvlLbl val="0"/>
      </c:catAx>
      <c:valAx>
        <c:axId val="20676642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16638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324062658831211E-2"/>
          <c:y val="0.14502234344880671"/>
          <c:w val="0.28109461744307535"/>
          <c:h val="0.13736131258473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AC5AC4-8844-48F3-9220-717B046B777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86FFA24-DD91-4147-A304-7E06003EA5E3}">
      <dgm:prSet phldrT="[Текст]" custT="1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just">
            <a:spcAft>
              <a:spcPts val="0"/>
            </a:spcAft>
          </a:pPr>
          <a:r>
            <a:rPr lang="ru-RU" sz="27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Рабочие группы Экспертной комиссии </a:t>
          </a:r>
          <a:r>
            <a:rPr lang="en-US" sz="27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               </a:t>
          </a:r>
          <a:r>
            <a:rPr lang="ru-RU" sz="27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в составе 3-х человек каждая оценивали конкурсные материалы и выступления</a:t>
          </a:r>
        </a:p>
      </dgm:t>
    </dgm:pt>
    <dgm:pt modelId="{98B2DA8F-5D85-49D1-A0EC-D7265B01F601}" type="parTrans" cxnId="{2FFBE769-85D8-4589-8510-919B161FD5AF}">
      <dgm:prSet/>
      <dgm:spPr/>
      <dgm:t>
        <a:bodyPr/>
        <a:lstStyle/>
        <a:p>
          <a:endParaRPr lang="ru-RU"/>
        </a:p>
      </dgm:t>
    </dgm:pt>
    <dgm:pt modelId="{540E952B-D371-480D-AF9E-1EE25F24555A}" type="sibTrans" cxnId="{2FFBE769-85D8-4589-8510-919B161FD5AF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ru-RU"/>
        </a:p>
      </dgm:t>
    </dgm:pt>
    <dgm:pt modelId="{B8B8C798-834D-492F-A79A-8D13A21117AE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just"/>
          <a:r>
            <a:rPr lang="ru-RU" sz="2700" b="1" dirty="0">
              <a:solidFill>
                <a:schemeClr val="accent5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Средние оценки за конкурсное испытание «Портфолио наставника» и «Мастерская наставника» суммировались</a:t>
          </a:r>
          <a:endParaRPr lang="ru-RU" sz="2700" dirty="0"/>
        </a:p>
      </dgm:t>
    </dgm:pt>
    <dgm:pt modelId="{B60D488E-DBDA-4CFA-BF89-026AA6D72058}" type="parTrans" cxnId="{09415FF1-D4A2-4BF6-80F6-0C02CC2629E1}">
      <dgm:prSet/>
      <dgm:spPr/>
      <dgm:t>
        <a:bodyPr/>
        <a:lstStyle/>
        <a:p>
          <a:endParaRPr lang="ru-RU"/>
        </a:p>
      </dgm:t>
    </dgm:pt>
    <dgm:pt modelId="{09E52D90-9144-4167-AF0E-98CDD2F71D0C}" type="sibTrans" cxnId="{09415FF1-D4A2-4BF6-80F6-0C02CC2629E1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ru-RU"/>
        </a:p>
      </dgm:t>
    </dgm:pt>
    <dgm:pt modelId="{D7190338-B71E-4D0D-92E9-586F16150299}">
      <dgm:prSet phldrT="[Текст]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На основании суммы средних оценок составлялся рейтинг участников конкурса</a:t>
          </a:r>
          <a:endParaRPr lang="ru-RU" dirty="0"/>
        </a:p>
      </dgm:t>
    </dgm:pt>
    <dgm:pt modelId="{0D5B084A-A129-406C-B429-E9DE88D49647}" type="parTrans" cxnId="{39C9084E-1A9A-4313-97DB-2AD2144E4E20}">
      <dgm:prSet/>
      <dgm:spPr/>
      <dgm:t>
        <a:bodyPr/>
        <a:lstStyle/>
        <a:p>
          <a:endParaRPr lang="ru-RU"/>
        </a:p>
      </dgm:t>
    </dgm:pt>
    <dgm:pt modelId="{4EF9D7B5-D675-4EE8-886E-9E49548A4122}" type="sibTrans" cxnId="{39C9084E-1A9A-4313-97DB-2AD2144E4E20}">
      <dgm:prSet/>
      <dgm:spPr/>
      <dgm:t>
        <a:bodyPr/>
        <a:lstStyle/>
        <a:p>
          <a:endParaRPr lang="ru-RU"/>
        </a:p>
      </dgm:t>
    </dgm:pt>
    <dgm:pt modelId="{95EDE5E8-3ABD-4DCF-9896-759892B24DAF}">
      <dgm:prSet custT="1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just">
            <a:spcAft>
              <a:spcPts val="0"/>
            </a:spcAft>
          </a:pPr>
          <a:r>
            <a:rPr lang="ru-RU" sz="27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За каждое конкурсное испытание конкурсант получал средний балл </a:t>
          </a:r>
        </a:p>
        <a:p>
          <a:pPr algn="just">
            <a:spcAft>
              <a:spcPts val="0"/>
            </a:spcAft>
          </a:pPr>
          <a:r>
            <a:rPr lang="ru-RU" sz="27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(сумма баллов 3-х экспертов / 3)</a:t>
          </a:r>
          <a:endParaRPr lang="ru-RU" sz="2700" dirty="0"/>
        </a:p>
      </dgm:t>
    </dgm:pt>
    <dgm:pt modelId="{D1478F1F-C06C-4955-9159-722BCFC3CF45}" type="parTrans" cxnId="{D72597D7-D16A-4620-9186-79D0A8555789}">
      <dgm:prSet/>
      <dgm:spPr/>
      <dgm:t>
        <a:bodyPr/>
        <a:lstStyle/>
        <a:p>
          <a:endParaRPr lang="ru-RU"/>
        </a:p>
      </dgm:t>
    </dgm:pt>
    <dgm:pt modelId="{8704D04E-46EB-4CB2-A900-35EDCC35719C}" type="sibTrans" cxnId="{D72597D7-D16A-4620-9186-79D0A8555789}">
      <dgm:prSet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ru-RU"/>
        </a:p>
      </dgm:t>
    </dgm:pt>
    <dgm:pt modelId="{EBF723C3-3148-4E50-A0F8-B8AF8A9DDD6A}" type="pres">
      <dgm:prSet presAssocID="{FBAC5AC4-8844-48F3-9220-717B046B777C}" presName="outerComposite" presStyleCnt="0">
        <dgm:presLayoutVars>
          <dgm:chMax val="5"/>
          <dgm:dir/>
          <dgm:resizeHandles val="exact"/>
        </dgm:presLayoutVars>
      </dgm:prSet>
      <dgm:spPr/>
    </dgm:pt>
    <dgm:pt modelId="{BE77DCF1-758B-47C5-8C62-F8CE4B3DD795}" type="pres">
      <dgm:prSet presAssocID="{FBAC5AC4-8844-48F3-9220-717B046B777C}" presName="dummyMaxCanvas" presStyleCnt="0">
        <dgm:presLayoutVars/>
      </dgm:prSet>
      <dgm:spPr/>
    </dgm:pt>
    <dgm:pt modelId="{A46FFB7C-EF36-4341-96E8-75B5BBBB242D}" type="pres">
      <dgm:prSet presAssocID="{FBAC5AC4-8844-48F3-9220-717B046B777C}" presName="FourNodes_1" presStyleLbl="node1" presStyleIdx="0" presStyleCnt="4" custLinFactNeighborX="-307" custLinFactNeighborY="8041">
        <dgm:presLayoutVars>
          <dgm:bulletEnabled val="1"/>
        </dgm:presLayoutVars>
      </dgm:prSet>
      <dgm:spPr/>
    </dgm:pt>
    <dgm:pt modelId="{E4529B74-3BEA-41C4-BE20-0EC53A876329}" type="pres">
      <dgm:prSet presAssocID="{FBAC5AC4-8844-48F3-9220-717B046B777C}" presName="FourNodes_2" presStyleLbl="node1" presStyleIdx="1" presStyleCnt="4">
        <dgm:presLayoutVars>
          <dgm:bulletEnabled val="1"/>
        </dgm:presLayoutVars>
      </dgm:prSet>
      <dgm:spPr/>
    </dgm:pt>
    <dgm:pt modelId="{A853C450-62F6-44B2-AF3C-845775564FE6}" type="pres">
      <dgm:prSet presAssocID="{FBAC5AC4-8844-48F3-9220-717B046B777C}" presName="FourNodes_3" presStyleLbl="node1" presStyleIdx="2" presStyleCnt="4">
        <dgm:presLayoutVars>
          <dgm:bulletEnabled val="1"/>
        </dgm:presLayoutVars>
      </dgm:prSet>
      <dgm:spPr/>
    </dgm:pt>
    <dgm:pt modelId="{8E5374F0-EAE3-4359-87AA-4C73395AE95B}" type="pres">
      <dgm:prSet presAssocID="{FBAC5AC4-8844-48F3-9220-717B046B777C}" presName="FourNodes_4" presStyleLbl="node1" presStyleIdx="3" presStyleCnt="4">
        <dgm:presLayoutVars>
          <dgm:bulletEnabled val="1"/>
        </dgm:presLayoutVars>
      </dgm:prSet>
      <dgm:spPr/>
    </dgm:pt>
    <dgm:pt modelId="{0B22554B-2B89-4C5D-9A68-2AD6BC19B69B}" type="pres">
      <dgm:prSet presAssocID="{FBAC5AC4-8844-48F3-9220-717B046B777C}" presName="FourConn_1-2" presStyleLbl="fgAccFollowNode1" presStyleIdx="0" presStyleCnt="3">
        <dgm:presLayoutVars>
          <dgm:bulletEnabled val="1"/>
        </dgm:presLayoutVars>
      </dgm:prSet>
      <dgm:spPr/>
    </dgm:pt>
    <dgm:pt modelId="{E92F6DD2-D6B3-4F79-B79A-7938AFFBECB0}" type="pres">
      <dgm:prSet presAssocID="{FBAC5AC4-8844-48F3-9220-717B046B777C}" presName="FourConn_2-3" presStyleLbl="fgAccFollowNode1" presStyleIdx="1" presStyleCnt="3">
        <dgm:presLayoutVars>
          <dgm:bulletEnabled val="1"/>
        </dgm:presLayoutVars>
      </dgm:prSet>
      <dgm:spPr/>
    </dgm:pt>
    <dgm:pt modelId="{E3548A64-FA80-44DB-8D00-AA99899EB9B7}" type="pres">
      <dgm:prSet presAssocID="{FBAC5AC4-8844-48F3-9220-717B046B777C}" presName="FourConn_3-4" presStyleLbl="fgAccFollowNode1" presStyleIdx="2" presStyleCnt="3">
        <dgm:presLayoutVars>
          <dgm:bulletEnabled val="1"/>
        </dgm:presLayoutVars>
      </dgm:prSet>
      <dgm:spPr/>
    </dgm:pt>
    <dgm:pt modelId="{7ADD40AD-CBD4-4341-9717-17305E3A15AC}" type="pres">
      <dgm:prSet presAssocID="{FBAC5AC4-8844-48F3-9220-717B046B777C}" presName="FourNodes_1_text" presStyleLbl="node1" presStyleIdx="3" presStyleCnt="4">
        <dgm:presLayoutVars>
          <dgm:bulletEnabled val="1"/>
        </dgm:presLayoutVars>
      </dgm:prSet>
      <dgm:spPr/>
    </dgm:pt>
    <dgm:pt modelId="{48BBAE4D-EF06-4C03-8DAF-8CC54104700F}" type="pres">
      <dgm:prSet presAssocID="{FBAC5AC4-8844-48F3-9220-717B046B777C}" presName="FourNodes_2_text" presStyleLbl="node1" presStyleIdx="3" presStyleCnt="4">
        <dgm:presLayoutVars>
          <dgm:bulletEnabled val="1"/>
        </dgm:presLayoutVars>
      </dgm:prSet>
      <dgm:spPr/>
    </dgm:pt>
    <dgm:pt modelId="{38AF5DA7-F939-4439-BBAF-3252DDC8C26C}" type="pres">
      <dgm:prSet presAssocID="{FBAC5AC4-8844-48F3-9220-717B046B777C}" presName="FourNodes_3_text" presStyleLbl="node1" presStyleIdx="3" presStyleCnt="4">
        <dgm:presLayoutVars>
          <dgm:bulletEnabled val="1"/>
        </dgm:presLayoutVars>
      </dgm:prSet>
      <dgm:spPr/>
    </dgm:pt>
    <dgm:pt modelId="{4F20E5CA-F637-4A01-8D3A-7747FEEE7EF9}" type="pres">
      <dgm:prSet presAssocID="{FBAC5AC4-8844-48F3-9220-717B046B777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30F9401-CC19-4EC5-B7DA-F45AA71F4539}" type="presOf" srcId="{A86FFA24-DD91-4147-A304-7E06003EA5E3}" destId="{7ADD40AD-CBD4-4341-9717-17305E3A15AC}" srcOrd="1" destOrd="0" presId="urn:microsoft.com/office/officeart/2005/8/layout/vProcess5"/>
    <dgm:cxn modelId="{36D79F07-01BC-49A4-BF9E-1EBFEA67FE38}" type="presOf" srcId="{B8B8C798-834D-492F-A79A-8D13A21117AE}" destId="{A853C450-62F6-44B2-AF3C-845775564FE6}" srcOrd="0" destOrd="0" presId="urn:microsoft.com/office/officeart/2005/8/layout/vProcess5"/>
    <dgm:cxn modelId="{BF77BB28-FFEC-444B-BCBC-DBAE691DCD61}" type="presOf" srcId="{95EDE5E8-3ABD-4DCF-9896-759892B24DAF}" destId="{48BBAE4D-EF06-4C03-8DAF-8CC54104700F}" srcOrd="1" destOrd="0" presId="urn:microsoft.com/office/officeart/2005/8/layout/vProcess5"/>
    <dgm:cxn modelId="{DFFDA65E-95C4-46B9-B122-9EE4445E523C}" type="presOf" srcId="{A86FFA24-DD91-4147-A304-7E06003EA5E3}" destId="{A46FFB7C-EF36-4341-96E8-75B5BBBB242D}" srcOrd="0" destOrd="0" presId="urn:microsoft.com/office/officeart/2005/8/layout/vProcess5"/>
    <dgm:cxn modelId="{2FFBE769-85D8-4589-8510-919B161FD5AF}" srcId="{FBAC5AC4-8844-48F3-9220-717B046B777C}" destId="{A86FFA24-DD91-4147-A304-7E06003EA5E3}" srcOrd="0" destOrd="0" parTransId="{98B2DA8F-5D85-49D1-A0EC-D7265B01F601}" sibTransId="{540E952B-D371-480D-AF9E-1EE25F24555A}"/>
    <dgm:cxn modelId="{39C9084E-1A9A-4313-97DB-2AD2144E4E20}" srcId="{FBAC5AC4-8844-48F3-9220-717B046B777C}" destId="{D7190338-B71E-4D0D-92E9-586F16150299}" srcOrd="3" destOrd="0" parTransId="{0D5B084A-A129-406C-B429-E9DE88D49647}" sibTransId="{4EF9D7B5-D675-4EE8-886E-9E49548A4122}"/>
    <dgm:cxn modelId="{1FD3B478-D20F-4E4C-89D3-5317F5ED4C97}" type="presOf" srcId="{540E952B-D371-480D-AF9E-1EE25F24555A}" destId="{0B22554B-2B89-4C5D-9A68-2AD6BC19B69B}" srcOrd="0" destOrd="0" presId="urn:microsoft.com/office/officeart/2005/8/layout/vProcess5"/>
    <dgm:cxn modelId="{7D96D996-3B8F-4D24-8815-82277C5BE3C7}" type="presOf" srcId="{D7190338-B71E-4D0D-92E9-586F16150299}" destId="{4F20E5CA-F637-4A01-8D3A-7747FEEE7EF9}" srcOrd="1" destOrd="0" presId="urn:microsoft.com/office/officeart/2005/8/layout/vProcess5"/>
    <dgm:cxn modelId="{B0BDA3BB-1F9C-42A1-88DC-03CAEE67A00B}" type="presOf" srcId="{95EDE5E8-3ABD-4DCF-9896-759892B24DAF}" destId="{E4529B74-3BEA-41C4-BE20-0EC53A876329}" srcOrd="0" destOrd="0" presId="urn:microsoft.com/office/officeart/2005/8/layout/vProcess5"/>
    <dgm:cxn modelId="{368E71C0-7D26-482B-BD4D-4161830A8A6E}" type="presOf" srcId="{D7190338-B71E-4D0D-92E9-586F16150299}" destId="{8E5374F0-EAE3-4359-87AA-4C73395AE95B}" srcOrd="0" destOrd="0" presId="urn:microsoft.com/office/officeart/2005/8/layout/vProcess5"/>
    <dgm:cxn modelId="{7C9AE3C2-A2B5-46CC-95B6-54F24A1E383B}" type="presOf" srcId="{09E52D90-9144-4167-AF0E-98CDD2F71D0C}" destId="{E3548A64-FA80-44DB-8D00-AA99899EB9B7}" srcOrd="0" destOrd="0" presId="urn:microsoft.com/office/officeart/2005/8/layout/vProcess5"/>
    <dgm:cxn modelId="{D72597D7-D16A-4620-9186-79D0A8555789}" srcId="{FBAC5AC4-8844-48F3-9220-717B046B777C}" destId="{95EDE5E8-3ABD-4DCF-9896-759892B24DAF}" srcOrd="1" destOrd="0" parTransId="{D1478F1F-C06C-4955-9159-722BCFC3CF45}" sibTransId="{8704D04E-46EB-4CB2-A900-35EDCC35719C}"/>
    <dgm:cxn modelId="{AD946DDD-A471-4E6D-8EC7-4CDC9EF719B8}" type="presOf" srcId="{8704D04E-46EB-4CB2-A900-35EDCC35719C}" destId="{E92F6DD2-D6B3-4F79-B79A-7938AFFBECB0}" srcOrd="0" destOrd="0" presId="urn:microsoft.com/office/officeart/2005/8/layout/vProcess5"/>
    <dgm:cxn modelId="{C3AED8DD-A0D1-457B-A27C-B217A65EBD31}" type="presOf" srcId="{FBAC5AC4-8844-48F3-9220-717B046B777C}" destId="{EBF723C3-3148-4E50-A0F8-B8AF8A9DDD6A}" srcOrd="0" destOrd="0" presId="urn:microsoft.com/office/officeart/2005/8/layout/vProcess5"/>
    <dgm:cxn modelId="{C0B285EC-E49F-4626-BBE5-507DDAEF6D6E}" type="presOf" srcId="{B8B8C798-834D-492F-A79A-8D13A21117AE}" destId="{38AF5DA7-F939-4439-BBAF-3252DDC8C26C}" srcOrd="1" destOrd="0" presId="urn:microsoft.com/office/officeart/2005/8/layout/vProcess5"/>
    <dgm:cxn modelId="{09415FF1-D4A2-4BF6-80F6-0C02CC2629E1}" srcId="{FBAC5AC4-8844-48F3-9220-717B046B777C}" destId="{B8B8C798-834D-492F-A79A-8D13A21117AE}" srcOrd="2" destOrd="0" parTransId="{B60D488E-DBDA-4CFA-BF89-026AA6D72058}" sibTransId="{09E52D90-9144-4167-AF0E-98CDD2F71D0C}"/>
    <dgm:cxn modelId="{715C92CF-385D-4BBC-BD59-15F8B22A464C}" type="presParOf" srcId="{EBF723C3-3148-4E50-A0F8-B8AF8A9DDD6A}" destId="{BE77DCF1-758B-47C5-8C62-F8CE4B3DD795}" srcOrd="0" destOrd="0" presId="urn:microsoft.com/office/officeart/2005/8/layout/vProcess5"/>
    <dgm:cxn modelId="{CF01269F-BD1B-4D0C-B380-F21E9D3715C9}" type="presParOf" srcId="{EBF723C3-3148-4E50-A0F8-B8AF8A9DDD6A}" destId="{A46FFB7C-EF36-4341-96E8-75B5BBBB242D}" srcOrd="1" destOrd="0" presId="urn:microsoft.com/office/officeart/2005/8/layout/vProcess5"/>
    <dgm:cxn modelId="{946C7D48-1E2D-4A57-8DF4-3320767A75D4}" type="presParOf" srcId="{EBF723C3-3148-4E50-A0F8-B8AF8A9DDD6A}" destId="{E4529B74-3BEA-41C4-BE20-0EC53A876329}" srcOrd="2" destOrd="0" presId="urn:microsoft.com/office/officeart/2005/8/layout/vProcess5"/>
    <dgm:cxn modelId="{B40721E3-FF14-4792-A3F3-E6F50930EA7F}" type="presParOf" srcId="{EBF723C3-3148-4E50-A0F8-B8AF8A9DDD6A}" destId="{A853C450-62F6-44B2-AF3C-845775564FE6}" srcOrd="3" destOrd="0" presId="urn:microsoft.com/office/officeart/2005/8/layout/vProcess5"/>
    <dgm:cxn modelId="{9754D355-7009-49ED-8A33-ACD56BBF114E}" type="presParOf" srcId="{EBF723C3-3148-4E50-A0F8-B8AF8A9DDD6A}" destId="{8E5374F0-EAE3-4359-87AA-4C73395AE95B}" srcOrd="4" destOrd="0" presId="urn:microsoft.com/office/officeart/2005/8/layout/vProcess5"/>
    <dgm:cxn modelId="{DE675CB7-0F58-4AA1-BACA-21F492CB6D30}" type="presParOf" srcId="{EBF723C3-3148-4E50-A0F8-B8AF8A9DDD6A}" destId="{0B22554B-2B89-4C5D-9A68-2AD6BC19B69B}" srcOrd="5" destOrd="0" presId="urn:microsoft.com/office/officeart/2005/8/layout/vProcess5"/>
    <dgm:cxn modelId="{1526DC12-3320-4595-AF78-729A3491ED51}" type="presParOf" srcId="{EBF723C3-3148-4E50-A0F8-B8AF8A9DDD6A}" destId="{E92F6DD2-D6B3-4F79-B79A-7938AFFBECB0}" srcOrd="6" destOrd="0" presId="urn:microsoft.com/office/officeart/2005/8/layout/vProcess5"/>
    <dgm:cxn modelId="{AC180E14-29B3-4E98-8C07-2EEFF4785ABB}" type="presParOf" srcId="{EBF723C3-3148-4E50-A0F8-B8AF8A9DDD6A}" destId="{E3548A64-FA80-44DB-8D00-AA99899EB9B7}" srcOrd="7" destOrd="0" presId="urn:microsoft.com/office/officeart/2005/8/layout/vProcess5"/>
    <dgm:cxn modelId="{F78E4D59-C830-41D7-A067-C96F609ADC38}" type="presParOf" srcId="{EBF723C3-3148-4E50-A0F8-B8AF8A9DDD6A}" destId="{7ADD40AD-CBD4-4341-9717-17305E3A15AC}" srcOrd="8" destOrd="0" presId="urn:microsoft.com/office/officeart/2005/8/layout/vProcess5"/>
    <dgm:cxn modelId="{5AD25FF3-65D5-4843-B3B7-14CCE4E3FABE}" type="presParOf" srcId="{EBF723C3-3148-4E50-A0F8-B8AF8A9DDD6A}" destId="{48BBAE4D-EF06-4C03-8DAF-8CC54104700F}" srcOrd="9" destOrd="0" presId="urn:microsoft.com/office/officeart/2005/8/layout/vProcess5"/>
    <dgm:cxn modelId="{5B79373A-749E-4F73-A235-32B3DB65FB27}" type="presParOf" srcId="{EBF723C3-3148-4E50-A0F8-B8AF8A9DDD6A}" destId="{38AF5DA7-F939-4439-BBAF-3252DDC8C26C}" srcOrd="10" destOrd="0" presId="urn:microsoft.com/office/officeart/2005/8/layout/vProcess5"/>
    <dgm:cxn modelId="{9CC80266-0985-4C88-8C2D-741F83060515}" type="presParOf" srcId="{EBF723C3-3148-4E50-A0F8-B8AF8A9DDD6A}" destId="{4F20E5CA-F637-4A01-8D3A-7747FEEE7EF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FFB7C-EF36-4341-96E8-75B5BBBB242D}">
      <dsp:nvSpPr>
        <dsp:cNvPr id="0" name=""/>
        <dsp:cNvSpPr/>
      </dsp:nvSpPr>
      <dsp:spPr>
        <a:xfrm>
          <a:off x="0" y="92359"/>
          <a:ext cx="9033113" cy="114860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7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Рабочие группы Экспертной комиссии </a:t>
          </a:r>
          <a:r>
            <a:rPr lang="en-US" sz="27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               </a:t>
          </a:r>
          <a:r>
            <a:rPr lang="ru-RU" sz="27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в составе 3-х человек каждая оценивали конкурсные материалы и выступления</a:t>
          </a:r>
        </a:p>
      </dsp:txBody>
      <dsp:txXfrm>
        <a:off x="33641" y="126000"/>
        <a:ext cx="7696623" cy="1081323"/>
      </dsp:txXfrm>
    </dsp:sp>
    <dsp:sp modelId="{E4529B74-3BEA-41C4-BE20-0EC53A876329}">
      <dsp:nvSpPr>
        <dsp:cNvPr id="0" name=""/>
        <dsp:cNvSpPr/>
      </dsp:nvSpPr>
      <dsp:spPr>
        <a:xfrm>
          <a:off x="756523" y="1357442"/>
          <a:ext cx="9033113" cy="11486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7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За каждое конкурсное испытание конкурсант получал средний балл </a:t>
          </a:r>
        </a:p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7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(сумма баллов 3-х экспертов / 3)</a:t>
          </a:r>
          <a:endParaRPr lang="ru-RU" sz="2700" kern="1200" dirty="0"/>
        </a:p>
      </dsp:txBody>
      <dsp:txXfrm>
        <a:off x="790164" y="1391083"/>
        <a:ext cx="7462715" cy="1081323"/>
      </dsp:txXfrm>
    </dsp:sp>
    <dsp:sp modelId="{A853C450-62F6-44B2-AF3C-845775564FE6}">
      <dsp:nvSpPr>
        <dsp:cNvPr id="0" name=""/>
        <dsp:cNvSpPr/>
      </dsp:nvSpPr>
      <dsp:spPr>
        <a:xfrm>
          <a:off x="1501755" y="2714884"/>
          <a:ext cx="9033113" cy="1148605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5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Средние оценки за конкурсное испытание «Портфолио наставника» и «Мастерская наставника» суммировались</a:t>
          </a:r>
          <a:endParaRPr lang="ru-RU" sz="2700" kern="1200" dirty="0"/>
        </a:p>
      </dsp:txBody>
      <dsp:txXfrm>
        <a:off x="1535396" y="2748525"/>
        <a:ext cx="7474006" cy="1081323"/>
      </dsp:txXfrm>
    </dsp:sp>
    <dsp:sp modelId="{8E5374F0-EAE3-4359-87AA-4C73395AE95B}">
      <dsp:nvSpPr>
        <dsp:cNvPr id="0" name=""/>
        <dsp:cNvSpPr/>
      </dsp:nvSpPr>
      <dsp:spPr>
        <a:xfrm>
          <a:off x="2258278" y="4072326"/>
          <a:ext cx="9033113" cy="114860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На основании суммы средних оценок составлялся рейтинг участников конкурса</a:t>
          </a:r>
          <a:endParaRPr lang="ru-RU" sz="2900" kern="1200" dirty="0"/>
        </a:p>
      </dsp:txBody>
      <dsp:txXfrm>
        <a:off x="2291919" y="4105967"/>
        <a:ext cx="7462715" cy="1081323"/>
      </dsp:txXfrm>
    </dsp:sp>
    <dsp:sp modelId="{0B22554B-2B89-4C5D-9A68-2AD6BC19B69B}">
      <dsp:nvSpPr>
        <dsp:cNvPr id="0" name=""/>
        <dsp:cNvSpPr/>
      </dsp:nvSpPr>
      <dsp:spPr>
        <a:xfrm>
          <a:off x="8286520" y="879727"/>
          <a:ext cx="746593" cy="7465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kern="1200"/>
        </a:p>
      </dsp:txBody>
      <dsp:txXfrm>
        <a:off x="8454503" y="879727"/>
        <a:ext cx="410627" cy="561811"/>
      </dsp:txXfrm>
    </dsp:sp>
    <dsp:sp modelId="{E92F6DD2-D6B3-4F79-B79A-7938AFFBECB0}">
      <dsp:nvSpPr>
        <dsp:cNvPr id="0" name=""/>
        <dsp:cNvSpPr/>
      </dsp:nvSpPr>
      <dsp:spPr>
        <a:xfrm>
          <a:off x="9043043" y="2237169"/>
          <a:ext cx="746593" cy="74659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kern="1200"/>
        </a:p>
      </dsp:txBody>
      <dsp:txXfrm>
        <a:off x="9211026" y="2237169"/>
        <a:ext cx="410627" cy="561811"/>
      </dsp:txXfrm>
    </dsp:sp>
    <dsp:sp modelId="{E3548A64-FA80-44DB-8D00-AA99899EB9B7}">
      <dsp:nvSpPr>
        <dsp:cNvPr id="0" name=""/>
        <dsp:cNvSpPr/>
      </dsp:nvSpPr>
      <dsp:spPr>
        <a:xfrm>
          <a:off x="9788275" y="3594611"/>
          <a:ext cx="746593" cy="74659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kern="1200"/>
        </a:p>
      </dsp:txBody>
      <dsp:txXfrm>
        <a:off x="9956258" y="3594611"/>
        <a:ext cx="410627" cy="561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5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5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0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4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52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2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50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7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4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633D0-496F-4A7B-BDFA-DF4FFABAD76A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BE77-0066-4484-AAE3-ACBCCE7BA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06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mailto:tomi4ka2011@mail.r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gv@toipkro.ru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деальный вебинар по электронному обучению | СмартВебина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6"/>
          <a:stretch/>
        </p:blipFill>
        <p:spPr bwMode="auto">
          <a:xfrm>
            <a:off x="5295391" y="2748258"/>
            <a:ext cx="6832601" cy="403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952" y="1386332"/>
            <a:ext cx="10464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latin typeface="Century Gothic" panose="020B0502020202020204" pitchFamily="34" charset="0"/>
              </a:rPr>
              <a:t>Уважаемые коллеги!</a:t>
            </a:r>
          </a:p>
          <a:p>
            <a:r>
              <a:rPr lang="ru-RU" sz="3200" dirty="0">
                <a:latin typeface="Century Gothic" panose="020B0502020202020204" pitchFamily="34" charset="0"/>
              </a:rPr>
              <a:t>Убедительная просьба при подключении </a:t>
            </a:r>
            <a:br>
              <a:rPr lang="ru-RU" sz="3200" dirty="0">
                <a:latin typeface="Century Gothic" panose="020B0502020202020204" pitchFamily="34" charset="0"/>
              </a:rPr>
            </a:br>
            <a:r>
              <a:rPr lang="ru-RU" sz="3200" dirty="0">
                <a:latin typeface="Century Gothic" panose="020B0502020202020204" pitchFamily="34" charset="0"/>
              </a:rPr>
              <a:t>к </a:t>
            </a:r>
            <a:r>
              <a:rPr lang="ru-RU" sz="3200" dirty="0" err="1">
                <a:latin typeface="Century Gothic" panose="020B0502020202020204" pitchFamily="34" charset="0"/>
              </a:rPr>
              <a:t>вебинару</a:t>
            </a:r>
            <a:r>
              <a:rPr lang="ru-RU" sz="3200" dirty="0">
                <a:latin typeface="Century Gothic" panose="020B0502020202020204" pitchFamily="34" charset="0"/>
              </a:rPr>
              <a:t> в чате указать: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3200" dirty="0">
                <a:latin typeface="Century Gothic" panose="020B0502020202020204" pitchFamily="34" charset="0"/>
              </a:rPr>
              <a:t>ФИО подключившихся, 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3200" dirty="0">
                <a:latin typeface="Century Gothic" panose="020B0502020202020204" pitchFamily="34" charset="0"/>
              </a:rPr>
              <a:t>должность, 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3200" dirty="0">
                <a:latin typeface="Century Gothic" panose="020B0502020202020204" pitchFamily="34" charset="0"/>
              </a:rPr>
              <a:t>место работы, </a:t>
            </a:r>
          </a:p>
          <a:p>
            <a:pPr marL="742950" lvl="1" indent="-28575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ru-RU" sz="3200" dirty="0">
                <a:latin typeface="Century Gothic" panose="020B0502020202020204" pitchFamily="34" charset="0"/>
              </a:rPr>
              <a:t>муниципалитет.</a:t>
            </a:r>
          </a:p>
          <a:p>
            <a:endParaRPr lang="ru-RU" sz="3200" dirty="0">
              <a:latin typeface="Century Gothic" panose="020B0502020202020204" pitchFamily="34" charset="0"/>
            </a:endParaRPr>
          </a:p>
          <a:p>
            <a:r>
              <a:rPr lang="ru-RU" sz="3200" dirty="0">
                <a:latin typeface="Century Gothic" panose="020B0502020202020204" pitchFamily="34" charset="0"/>
              </a:rPr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EE33ED-390B-48C1-9A9A-4D508414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3435" r="78602" b="80000"/>
          <a:stretch/>
        </p:blipFill>
        <p:spPr>
          <a:xfrm>
            <a:off x="237069" y="212942"/>
            <a:ext cx="1724763" cy="10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847A0-D535-4CF1-A7B2-D87F903CC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3" y="353994"/>
            <a:ext cx="1115291" cy="802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239585"/>
            <a:ext cx="10515600" cy="10310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0"/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Количественные показатели участия в региональном конкурсе «Лучшие практики наставничества» за 2020-2022 </a:t>
            </a:r>
            <a:r>
              <a:rPr lang="ru-RU" sz="2800" b="1" dirty="0" err="1">
                <a:ln w="0"/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г.г</a:t>
            </a:r>
            <a:r>
              <a:rPr lang="ru-RU" sz="2800" b="1" dirty="0">
                <a:ln w="0"/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43EEE1B-6FD3-4CA2-891E-E610D74FF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73465"/>
              </p:ext>
            </p:extLst>
          </p:nvPr>
        </p:nvGraphicFramePr>
        <p:xfrm>
          <a:off x="179664" y="1426029"/>
          <a:ext cx="11625943" cy="5312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5EFE7E0-4120-44ED-93DC-69D28705B661}"/>
              </a:ext>
            </a:extLst>
          </p:cNvPr>
          <p:cNvGrpSpPr/>
          <p:nvPr/>
        </p:nvGrpSpPr>
        <p:grpSpPr>
          <a:xfrm>
            <a:off x="0" y="1324473"/>
            <a:ext cx="11999404" cy="150180"/>
            <a:chOff x="0" y="1324473"/>
            <a:chExt cx="11999404" cy="15018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236054F-1C10-4A2E-B3FF-6B69B97600A9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DA13FDC-C82A-4EE8-8A50-371AE7454204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</p:spTree>
    <p:extLst>
      <p:ext uri="{BB962C8B-B14F-4D97-AF65-F5344CB8AC3E}">
        <p14:creationId xmlns:p14="http://schemas.microsoft.com/office/powerpoint/2010/main" val="384417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D0059-72EC-4A14-BFB3-91616D3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45" y="276966"/>
            <a:ext cx="10437090" cy="70777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Техническая экспертиза документов. </a:t>
            </a:r>
            <a:b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2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Проблемы и недочеты: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8FEE7-8BA6-4DDB-AE85-13408CB3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00" y="1422400"/>
            <a:ext cx="11286456" cy="52647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Пакет документов в сканированном виде необходимо формировать в соответствии с перечнем, указанном в положении о конкурсе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10AF4A3-B15B-47C5-96E7-55FF5C583517}"/>
              </a:ext>
            </a:extLst>
          </p:cNvPr>
          <p:cNvGrpSpPr/>
          <p:nvPr/>
        </p:nvGrpSpPr>
        <p:grpSpPr>
          <a:xfrm>
            <a:off x="0" y="1128279"/>
            <a:ext cx="11999404" cy="150180"/>
            <a:chOff x="0" y="1324473"/>
            <a:chExt cx="11999404" cy="15018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6FC011F-B899-4EE1-AD44-B59A5AB93BF6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B0D2AAA-A5B2-4990-AF0C-F1F186C47708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AEBEE4-F6A9-4A80-8C03-9683C12B3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3" y="182538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9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98FEE7-8BA6-4DDB-AE85-13408CB3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5382"/>
            <a:ext cx="11037455" cy="54217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Пакет документов в сканированном виде необходимо формировать в соответствии с перечнем, указанном в положении о конкурсе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2. Качество сканированных документов не всегда позволяет прочесть информацию на них.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5A7B3D6-C68F-4B2E-9B13-0DE2D7510027}"/>
              </a:ext>
            </a:extLst>
          </p:cNvPr>
          <p:cNvSpPr txBox="1">
            <a:spLocks/>
          </p:cNvSpPr>
          <p:nvPr/>
        </p:nvSpPr>
        <p:spPr>
          <a:xfrm>
            <a:off x="544945" y="276966"/>
            <a:ext cx="1043709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Техническая экспертиза документов. </a:t>
            </a:r>
            <a:b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2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Проблемы и недочеты: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2C2BEE9-C5A1-461F-91A5-3F1B39145CB4}"/>
              </a:ext>
            </a:extLst>
          </p:cNvPr>
          <p:cNvGrpSpPr/>
          <p:nvPr/>
        </p:nvGrpSpPr>
        <p:grpSpPr>
          <a:xfrm>
            <a:off x="0" y="1128279"/>
            <a:ext cx="11999404" cy="150180"/>
            <a:chOff x="0" y="1324473"/>
            <a:chExt cx="11999404" cy="15018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22E7321-C195-4A36-B65B-EAB98502A47B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4DF09D6-8C88-4BFE-9CFD-2B4196FCEC23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11947B-726E-4D4E-8E05-0040B82B9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3" y="182538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98FEE7-8BA6-4DDB-AE85-13408CB3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5382"/>
            <a:ext cx="11037455" cy="54217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Пакет документов в сканированном виде необходимо формировать в соответствии с перечнем, указанном в положении о конкурсе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2. Качество сканированных документов не всегда позволяет прочесть информацию на них.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3. А в остальном, замечаний не было!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B1047-2877-46A7-B308-5DDC3D020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95" y="3056672"/>
            <a:ext cx="4173950" cy="3429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4F6E13E-DE20-418D-8EB4-575190C3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45" y="276966"/>
            <a:ext cx="10437090" cy="70777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Техническая экспертиза документов. </a:t>
            </a:r>
            <a:b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2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Проблемы и недочеты: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DB19E4A-D7F4-4AF6-ADB8-BDFB15D28FF4}"/>
              </a:ext>
            </a:extLst>
          </p:cNvPr>
          <p:cNvGrpSpPr/>
          <p:nvPr/>
        </p:nvGrpSpPr>
        <p:grpSpPr>
          <a:xfrm>
            <a:off x="96298" y="1128279"/>
            <a:ext cx="11999404" cy="150180"/>
            <a:chOff x="0" y="1324473"/>
            <a:chExt cx="11999404" cy="15018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9993B30-C9B3-41E2-BD79-C2B5B5E50F07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6740C66-9AB4-440D-8688-3B8F709C8F24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64C564-9500-455A-8254-EA0200295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45" y="182538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1439" y="1320923"/>
            <a:ext cx="10217110" cy="8446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Формат: </a:t>
            </a:r>
            <a:r>
              <a:rPr lang="ru-RU" sz="2400" b="1" i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содержательная экспертиза представленных конкурсных материалов, описывающих практику наставничества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96F19C5-EE4E-43E7-85E4-D8AE0C60199E}"/>
              </a:ext>
            </a:extLst>
          </p:cNvPr>
          <p:cNvSpPr txBox="1">
            <a:spLocks/>
          </p:cNvSpPr>
          <p:nvPr/>
        </p:nvSpPr>
        <p:spPr>
          <a:xfrm>
            <a:off x="1161895" y="251660"/>
            <a:ext cx="9567680" cy="649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Заочный этап. Конкурсное испытание «Портфолио наставника»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ACF7592-C683-4D71-A3C1-E72D3DB71C5D}"/>
              </a:ext>
            </a:extLst>
          </p:cNvPr>
          <p:cNvGrpSpPr/>
          <p:nvPr/>
        </p:nvGrpSpPr>
        <p:grpSpPr>
          <a:xfrm>
            <a:off x="96298" y="1039591"/>
            <a:ext cx="11999404" cy="150180"/>
            <a:chOff x="0" y="1324473"/>
            <a:chExt cx="11999404" cy="15018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F09CDB2-37A0-40BD-AF5F-89BD6E15EFB0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AE23CAC-96F9-4F01-9135-BA0A78D36A7B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DC3400-0E77-444C-A9EF-AD6BE5886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575" y="89724"/>
            <a:ext cx="1115291" cy="8021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CD5968-81D2-4636-99CE-B46AB1BD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t="48454" r="55298" b="34689"/>
          <a:stretch/>
        </p:blipFill>
        <p:spPr>
          <a:xfrm>
            <a:off x="192111" y="2655366"/>
            <a:ext cx="1475971" cy="15655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F6EC3F-570D-4A89-990C-E9FD72665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3" y="4960805"/>
            <a:ext cx="950540" cy="1382604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492EC71-96CA-411C-83E0-EED310F5F2FC}"/>
              </a:ext>
            </a:extLst>
          </p:cNvPr>
          <p:cNvSpPr txBox="1">
            <a:spLocks/>
          </p:cNvSpPr>
          <p:nvPr/>
        </p:nvSpPr>
        <p:spPr>
          <a:xfrm>
            <a:off x="1874097" y="2775791"/>
            <a:ext cx="10199718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Потенциал для тиражирования практики наставничества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1FA2FA6-CBE7-4799-83BC-BF13E52A8F5E}"/>
              </a:ext>
            </a:extLst>
          </p:cNvPr>
          <p:cNvSpPr txBox="1">
            <a:spLocks/>
          </p:cNvSpPr>
          <p:nvPr/>
        </p:nvSpPr>
        <p:spPr>
          <a:xfrm>
            <a:off x="1874099" y="3282010"/>
            <a:ext cx="10264372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2. Методическое обеспечение практики наставничества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DAF90F07-8CBD-4FF2-B16F-DB07E682D256}"/>
              </a:ext>
            </a:extLst>
          </p:cNvPr>
          <p:cNvSpPr txBox="1">
            <a:spLocks/>
          </p:cNvSpPr>
          <p:nvPr/>
        </p:nvSpPr>
        <p:spPr>
          <a:xfrm>
            <a:off x="1874098" y="3856021"/>
            <a:ext cx="10264374" cy="4061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3. Результативность практики наставничества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B1423878-C853-42A0-82CD-1CD3C1969401}"/>
              </a:ext>
            </a:extLst>
          </p:cNvPr>
          <p:cNvSpPr txBox="1">
            <a:spLocks/>
          </p:cNvSpPr>
          <p:nvPr/>
        </p:nvSpPr>
        <p:spPr>
          <a:xfrm>
            <a:off x="1874097" y="4368264"/>
            <a:ext cx="10264374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4. Уровень профессионализма наставника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784D5D55-62A1-4648-9A77-7AB87EC52760}"/>
              </a:ext>
            </a:extLst>
          </p:cNvPr>
          <p:cNvSpPr txBox="1">
            <a:spLocks/>
          </p:cNvSpPr>
          <p:nvPr/>
        </p:nvSpPr>
        <p:spPr>
          <a:xfrm>
            <a:off x="1384043" y="5002114"/>
            <a:ext cx="10460823" cy="1601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Каждый критерий раскрывается через несколько подкритериев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Максимальная оценка по каждому критерию – 10 баллов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Максимальная количество баллов за конкурсное испытание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40 баллов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Экспертный лист был опубликован в Положении о Конкурсе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1D887547-2489-4533-867A-E04306443CA1}"/>
              </a:ext>
            </a:extLst>
          </p:cNvPr>
          <p:cNvSpPr txBox="1">
            <a:spLocks/>
          </p:cNvSpPr>
          <p:nvPr/>
        </p:nvSpPr>
        <p:spPr>
          <a:xfrm>
            <a:off x="3893564" y="2214282"/>
            <a:ext cx="3441997" cy="42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Критерии оценивания:</a:t>
            </a:r>
          </a:p>
        </p:txBody>
      </p:sp>
    </p:spTree>
    <p:extLst>
      <p:ext uri="{BB962C8B-B14F-4D97-AF65-F5344CB8AC3E}">
        <p14:creationId xmlns:p14="http://schemas.microsoft.com/office/powerpoint/2010/main" val="355628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4" y="172687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381806"/>
            <a:ext cx="11194473" cy="605231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Утверждения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 тексте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подкреплены документально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(результативность, выступления, конкурсы)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D81DDC6-D299-4E3E-BD3B-8AF2106AF7ED}"/>
              </a:ext>
            </a:extLst>
          </p:cNvPr>
          <p:cNvGrpSpPr/>
          <p:nvPr/>
        </p:nvGrpSpPr>
        <p:grpSpPr>
          <a:xfrm>
            <a:off x="192596" y="944999"/>
            <a:ext cx="11999404" cy="150180"/>
            <a:chOff x="0" y="1324473"/>
            <a:chExt cx="11999404" cy="15018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3705128-4AB9-4CAB-BBC6-4DE3D807170D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8EEAC3-146F-40C7-B19E-A5B6386B9889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3A74AD-BD6B-47BC-8B95-25899FBE2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34" y="68596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4" y="172687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381806"/>
            <a:ext cx="11194473" cy="605231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Утверждения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 тексте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подкреплены документально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(результативность, выступления, конкурсы)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четко разделять функционал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 достижения деятельности по основной должности и как наставника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D81DDC6-D299-4E3E-BD3B-8AF2106AF7ED}"/>
              </a:ext>
            </a:extLst>
          </p:cNvPr>
          <p:cNvGrpSpPr/>
          <p:nvPr/>
        </p:nvGrpSpPr>
        <p:grpSpPr>
          <a:xfrm>
            <a:off x="192596" y="944999"/>
            <a:ext cx="11999404" cy="150180"/>
            <a:chOff x="0" y="1324473"/>
            <a:chExt cx="11999404" cy="15018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3705128-4AB9-4CAB-BBC6-4DE3D807170D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8EEAC3-146F-40C7-B19E-A5B6386B9889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3A74AD-BD6B-47BC-8B95-25899FBE2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34" y="68596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4" y="172687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381806"/>
            <a:ext cx="11194473" cy="605231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Утверждения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 тексте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подкреплены документально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(результативность, выступления, конкурсы)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четко разделять функционал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 достижения деятельности по основной должности и как наставника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нужно </a:t>
            </a:r>
            <a:r>
              <a:rPr lang="ru-RU" b="1" u="sng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длинных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вступлений и объяснений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 как важна работа наставника вообще, нужно показывать опыт работы так, чтобы он был полезен другим наставникам </a:t>
            </a:r>
            <a:r>
              <a:rPr lang="ru-RU" sz="2400" b="1" i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(и на очном этапе тоже)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D81DDC6-D299-4E3E-BD3B-8AF2106AF7ED}"/>
              </a:ext>
            </a:extLst>
          </p:cNvPr>
          <p:cNvGrpSpPr/>
          <p:nvPr/>
        </p:nvGrpSpPr>
        <p:grpSpPr>
          <a:xfrm>
            <a:off x="192596" y="944999"/>
            <a:ext cx="11999404" cy="150180"/>
            <a:chOff x="0" y="1324473"/>
            <a:chExt cx="11999404" cy="15018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3705128-4AB9-4CAB-BBC6-4DE3D807170D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8EEAC3-146F-40C7-B19E-A5B6386B9889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3A74AD-BD6B-47BC-8B95-25899FBE2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34" y="68596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2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4" y="172687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381806"/>
            <a:ext cx="11194473" cy="605231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Утверждения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 тексте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подкреплены документально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(результативность, выступления, конкурсы)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четко разделять функционал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 достижения деятельности по основной должности и как наставника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нужно </a:t>
            </a:r>
            <a:r>
              <a:rPr lang="ru-RU" b="1" u="sng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длинных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вступлений и объяснений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 как важна работа наставника вообще, нужно показывать опыт работы так, чтобы он был полезен другим наставникам </a:t>
            </a:r>
            <a:r>
              <a:rPr lang="ru-RU" sz="2400" b="1" i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(и на очном этапе тоже)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Представленная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информация не соотносилась с критериями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оценивания в экспертном листе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D81DDC6-D299-4E3E-BD3B-8AF2106AF7ED}"/>
              </a:ext>
            </a:extLst>
          </p:cNvPr>
          <p:cNvGrpSpPr/>
          <p:nvPr/>
        </p:nvGrpSpPr>
        <p:grpSpPr>
          <a:xfrm>
            <a:off x="192596" y="944999"/>
            <a:ext cx="11999404" cy="150180"/>
            <a:chOff x="0" y="1324473"/>
            <a:chExt cx="11999404" cy="15018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3705128-4AB9-4CAB-BBC6-4DE3D807170D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8EEAC3-146F-40C7-B19E-A5B6386B9889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3A74AD-BD6B-47BC-8B95-25899FBE2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834" y="68596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44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45" y="798413"/>
            <a:ext cx="6450911" cy="64509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395" y="329961"/>
            <a:ext cx="6783187" cy="6777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Очный этап Конкурса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349" y="1496993"/>
            <a:ext cx="8362479" cy="12531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i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Цель:</a:t>
            </a:r>
            <a:r>
              <a:rPr lang="ru-RU" sz="26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демонстрация методической компетентности и собственного профессионального опыта в области наставничества.</a:t>
            </a:r>
          </a:p>
          <a:p>
            <a:pPr marL="0" indent="0" algn="just">
              <a:buNone/>
            </a:pPr>
            <a:endParaRPr lang="ru-RU" sz="2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19988" y="1476146"/>
            <a:ext cx="3142211" cy="3759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Конкурсное испытание</a:t>
            </a:r>
          </a:p>
          <a:p>
            <a:pPr algn="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«Мастерская</a:t>
            </a:r>
          </a:p>
          <a:p>
            <a:pPr algn="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наставника»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</a:t>
            </a: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выступление </a:t>
            </a:r>
          </a:p>
          <a:p>
            <a:pPr algn="r"/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– 15 минут</a:t>
            </a:r>
          </a:p>
          <a:p>
            <a:pPr algn="r"/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ответы на вопросы экспертов</a:t>
            </a:r>
          </a:p>
          <a:p>
            <a:pPr algn="r"/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- 10 минут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F05B2DD-6082-47E4-BA1B-8DEE16F9724C}"/>
              </a:ext>
            </a:extLst>
          </p:cNvPr>
          <p:cNvGrpSpPr/>
          <p:nvPr/>
        </p:nvGrpSpPr>
        <p:grpSpPr>
          <a:xfrm>
            <a:off x="276225" y="1102163"/>
            <a:ext cx="11999404" cy="150180"/>
            <a:chOff x="0" y="1324473"/>
            <a:chExt cx="11999404" cy="15018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08169FC-BA8F-4F23-B644-AC941A69F7D6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76AA5A5-EBE7-4EB4-BEA3-0BF0B427F089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94DDA14-4935-4A88-80A0-86F758F14174}"/>
              </a:ext>
            </a:extLst>
          </p:cNvPr>
          <p:cNvSpPr txBox="1">
            <a:spLocks/>
          </p:cNvSpPr>
          <p:nvPr/>
        </p:nvSpPr>
        <p:spPr>
          <a:xfrm>
            <a:off x="360598" y="3405620"/>
            <a:ext cx="6612857" cy="318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i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Формат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– </a:t>
            </a:r>
            <a:r>
              <a:rPr lang="ru-RU" sz="26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практическое занятие (мастер-класс), где конкурсант представляет эффективные практики организации процесса наставничества в соответствии с ценностными ориентирами, национальными и региональными приоритетами в сфере образования.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2B94C5-0F13-48D7-8C41-1111E6221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59" y="119139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1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8392" y="1883889"/>
            <a:ext cx="9144000" cy="61437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09EB4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РЕГИОНАЛЬНЫЙ КОНКУРС</a:t>
            </a:r>
            <a:endParaRPr lang="ru-RU" sz="3200" dirty="0">
              <a:solidFill>
                <a:srgbClr val="109EB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3423" y="2538585"/>
            <a:ext cx="9144000" cy="15422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48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«ЛУЧШИЕ ПРАКТИКИ НАСТАВНИЧЕСТВА»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2022 г.</a:t>
            </a:r>
            <a:endParaRPr lang="ru-RU" sz="2800" dirty="0">
              <a:solidFill>
                <a:srgbClr val="10A2B8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1" y="361879"/>
            <a:ext cx="1793883" cy="1793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58" y="350752"/>
            <a:ext cx="1558785" cy="17646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01574" y="4811264"/>
            <a:ext cx="8727802" cy="814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Распоряжение Департамента общего образования Томской области 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 01.02.2022 № 115-р «Об организации и проведении 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регионального конкурса «Лучшие практики наставничества» в 2022 году»</a:t>
            </a:r>
            <a:endParaRPr lang="ru-RU" sz="18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16E90B1-790C-4583-A09C-E137FA443B67}"/>
              </a:ext>
            </a:extLst>
          </p:cNvPr>
          <p:cNvSpPr txBox="1">
            <a:spLocks/>
          </p:cNvSpPr>
          <p:nvPr/>
        </p:nvSpPr>
        <p:spPr>
          <a:xfrm>
            <a:off x="3275839" y="5809656"/>
            <a:ext cx="8727802" cy="814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Распоряжение Департамента общего образования Томской области 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от. 14.09.2022 № 1445-р «Об итогах регионального конкурса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«Лучшие практики наставничества» в 2022 году»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4329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D5AF2-839F-4F22-B14C-AB11F58F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FF86FB-42A5-43A0-BBAC-D24D891B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EE52F-5C22-4C30-9EE5-7C429AC6A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8CA2C-E841-4D8B-8003-0954B3DB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D03542-E381-4147-B2E3-A98289C5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E39012-657A-4EE3-90BC-D157ABF3F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3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B6B17-8B1A-4F54-A8F0-E7B23826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A414D-038A-4F5E-807B-F19B21E04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4458BB-3970-4197-9C42-30DF2E1D5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6655" cy="81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10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3161-71DD-48CE-BB09-C2CC412D8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5FBB4-99BF-4638-91E0-2667C028B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99A9E-E152-4170-8951-55E9D2004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6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E28B5-FE10-427F-8AAD-AA27B3DF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55695A-C5C6-4320-8D97-13E7E0108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6EC930-51CE-4F8F-88C4-CE5C87B52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8ADB4-0252-44C4-B9CC-4ED5C7CD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15834-BE7A-49AB-8746-410C24EA3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9769C-23E4-4C7E-A848-2B49BFDEE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9ACDD-E503-40C5-8496-395C7D9F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E12604-53A6-4B5A-B2AD-D108839C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0954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D553D-533B-428D-89A2-E5C2C715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08CA7-6D64-4D97-924D-AD602B946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01FE1-4E75-4091-8E5E-DD3FD34E7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276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3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EE83D5-C5A2-42B3-BD01-09407D6BE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3" y="5115380"/>
            <a:ext cx="950540" cy="13826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6963" y="1521623"/>
            <a:ext cx="8645236" cy="39074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1. Актуальность представленного опыта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2. Коммуникативная культура и профессиональное взаимодействие с аудиторией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3. Профессионально-педагогические компетенции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4. Результативность и образовательный потенциал занятия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5. Рефлексивная культура</a:t>
            </a:r>
          </a:p>
          <a:p>
            <a:pPr marL="0" indent="0" algn="just">
              <a:buNone/>
            </a:pPr>
            <a:endParaRPr lang="en-US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514350" indent="-514350" algn="just">
              <a:buAutoNum type="arabicPeriod"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375ADA2-07ED-4D35-8833-4FA59957027E}"/>
              </a:ext>
            </a:extLst>
          </p:cNvPr>
          <p:cNvSpPr txBox="1">
            <a:spLocks/>
          </p:cNvSpPr>
          <p:nvPr/>
        </p:nvSpPr>
        <p:spPr>
          <a:xfrm>
            <a:off x="1349709" y="5110617"/>
            <a:ext cx="10649695" cy="158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Максимальная оценка по каждому критерию – 10 баллов.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Максимальная количество баллов за конкурсное испытание –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50 баллов.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Экспертный лист опубликован в Положении о Конкурсе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10B123F-39C0-4CA6-8496-55C700556A47}"/>
              </a:ext>
            </a:extLst>
          </p:cNvPr>
          <p:cNvGrpSpPr/>
          <p:nvPr/>
        </p:nvGrpSpPr>
        <p:grpSpPr>
          <a:xfrm>
            <a:off x="0" y="1324473"/>
            <a:ext cx="11999404" cy="150180"/>
            <a:chOff x="0" y="1324473"/>
            <a:chExt cx="11999404" cy="15018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85E72CA-02F2-4C13-B80D-9F03905E8325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AD6CCB5-FAE8-40C6-ACDE-93437B1C38CD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A5DEDA1-B55F-4686-9043-0FF6C724B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34" y="650052"/>
            <a:ext cx="10515600" cy="61567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Очный этап. Конкурсное испытание «Мастерская наставника»</a:t>
            </a:r>
            <a:b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endParaRPr lang="ru-RU" sz="3600" b="1" dirty="0">
              <a:solidFill>
                <a:srgbClr val="10A2B8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862204-693A-45C0-99B0-658609214D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5776" r="11639" b="5372"/>
          <a:stretch/>
        </p:blipFill>
        <p:spPr>
          <a:xfrm flipH="1">
            <a:off x="104687" y="1451793"/>
            <a:ext cx="3228774" cy="3507393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1658AB34-00F2-4546-AF19-BE33D6766C19}"/>
              </a:ext>
            </a:extLst>
          </p:cNvPr>
          <p:cNvSpPr txBox="1">
            <a:spLocks/>
          </p:cNvSpPr>
          <p:nvPr/>
        </p:nvSpPr>
        <p:spPr>
          <a:xfrm>
            <a:off x="0" y="1811874"/>
            <a:ext cx="2365143" cy="475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Критерии оценивания: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77851D-B018-4F18-9B69-ACEAD7E08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9" y="375462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461164" y="1868477"/>
            <a:ext cx="7164089" cy="41273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Заранее ознакомьтесь              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с экспертным листом!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	Встаньте на позицию стороннего эксперта и оцените свое выступление в соответствии с экспертным листом, а лучше попросите об этом своих коллег.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9645" y="26309"/>
            <a:ext cx="10392709" cy="1230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Рекомендации по подготовке к конкурсному испытанию «Мастерская наставника»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34A5178-5477-4938-8B9E-4ACD242CD90C}"/>
              </a:ext>
            </a:extLst>
          </p:cNvPr>
          <p:cNvGrpSpPr/>
          <p:nvPr/>
        </p:nvGrpSpPr>
        <p:grpSpPr>
          <a:xfrm>
            <a:off x="0" y="1324473"/>
            <a:ext cx="11999404" cy="150180"/>
            <a:chOff x="0" y="1324473"/>
            <a:chExt cx="11999404" cy="15018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FC5F864-5061-4BD0-B374-E0FFD76BDB70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2460C02-2CDE-409E-982A-56A438B80ABB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026" name="Picture 2" descr="https://www.kindpng.com/picc/m/10-109776_document-search-icon-magnifying-glass-icon-document-hd.png">
            <a:extLst>
              <a:ext uri="{FF2B5EF4-FFF2-40B4-BE49-F238E27FC236}">
                <a16:creationId xmlns:a16="http://schemas.microsoft.com/office/drawing/2014/main" id="{CB1A0B26-B603-4F9F-9CD6-FD6E40C4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0" b="91014" l="5349" r="92907">
                        <a14:foregroundMark x1="18372" y1="76382" x2="18372" y2="76382"/>
                        <a14:foregroundMark x1="9419" y1="82143" x2="9419" y2="82143"/>
                        <a14:foregroundMark x1="9419" y1="81336" x2="9419" y2="81336"/>
                        <a14:foregroundMark x1="5698" y1="88940" x2="5698" y2="88940"/>
                        <a14:foregroundMark x1="5465" y1="91359" x2="5465" y2="91359"/>
                        <a14:foregroundMark x1="43953" y1="35484" x2="43953" y2="35484"/>
                        <a14:foregroundMark x1="43953" y1="41590" x2="43953" y2="41590"/>
                        <a14:foregroundMark x1="46628" y1="25806" x2="46628" y2="25806"/>
                        <a14:foregroundMark x1="40000" y1="25230" x2="40000" y2="25230"/>
                        <a14:foregroundMark x1="41047" y1="25806" x2="41047" y2="25806"/>
                        <a14:foregroundMark x1="46047" y1="24194" x2="46047" y2="24194"/>
                        <a14:foregroundMark x1="50814" y1="22581" x2="51395" y2="22581"/>
                        <a14:foregroundMark x1="47326" y1="35599" x2="47326" y2="35599"/>
                        <a14:foregroundMark x1="40465" y1="45507" x2="40465" y2="45507"/>
                        <a14:foregroundMark x1="46395" y1="34217" x2="46395" y2="34217"/>
                        <a14:foregroundMark x1="51395" y1="42166" x2="51395" y2="42166"/>
                        <a14:foregroundMark x1="51860" y1="54724" x2="51860" y2="54724"/>
                        <a14:foregroundMark x1="53023" y1="63940" x2="53023" y2="63940"/>
                        <a14:foregroundMark x1="78140" y1="73387" x2="78140" y2="73387"/>
                        <a14:foregroundMark x1="92558" y1="66820" x2="92558" y2="66820"/>
                        <a14:foregroundMark x1="93023" y1="50230" x2="93023" y2="50230"/>
                        <a14:foregroundMark x1="77209" y1="16129" x2="77209" y2="16129"/>
                        <a14:foregroundMark x1="81395" y1="19240" x2="81395" y2="19240"/>
                        <a14:foregroundMark x1="83488" y1="5300" x2="83488" y2="5300"/>
                        <a14:foregroundMark x1="89302" y1="76613" x2="89302" y2="76613"/>
                        <a14:backgroundMark x1="18372" y1="16820" x2="18372" y2="16820"/>
                        <a14:backgroundMark x1="18372" y1="16820" x2="18372" y2="16820"/>
                        <a14:backgroundMark x1="18372" y1="16820" x2="18372" y2="16820"/>
                        <a14:backgroundMark x1="18721" y1="41590" x2="18721" y2="41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0" y="2281381"/>
            <a:ext cx="3680100" cy="37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E02881-7AA5-4F27-AF5E-F3C1BF1F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9" y="375462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5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0804" y="298622"/>
            <a:ext cx="6826135" cy="1325563"/>
          </a:xfrm>
        </p:spPr>
        <p:txBody>
          <a:bodyPr/>
          <a:lstStyle/>
          <a:p>
            <a:r>
              <a:rPr lang="ru-RU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Учредитель конкурса: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031" y="1413478"/>
            <a:ext cx="8094133" cy="1463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Департамент общего образования Томской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2" y="689957"/>
            <a:ext cx="2262600" cy="22626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70804" y="3398241"/>
            <a:ext cx="68261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Оператор конкурса: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2" y="3812935"/>
            <a:ext cx="2005840" cy="227080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483030" y="4415535"/>
            <a:ext cx="8094133" cy="1463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Областное государственное бюджетное учреждение дополнительного профессионального образования «Томский областной институт повышения квалификации и переподготовки работников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838866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AE24E8-C2BB-4BCC-ACC9-606E838A3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10" y="3214131"/>
            <a:ext cx="3588789" cy="358878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76570" y="1699492"/>
            <a:ext cx="10846263" cy="487859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превращайте выступление в отчет о проделанной работе, дублируя информацию, представленную                на заочном этапе!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0070C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«Не растекайтесь мыслью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                         по древу»!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Продемонстрируйте именно мастерство!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0070C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4359E9B2-1FD4-4ADB-BB3F-A2A2E9489E1C}"/>
              </a:ext>
            </a:extLst>
          </p:cNvPr>
          <p:cNvSpPr txBox="1">
            <a:spLocks/>
          </p:cNvSpPr>
          <p:nvPr/>
        </p:nvSpPr>
        <p:spPr>
          <a:xfrm>
            <a:off x="899645" y="26309"/>
            <a:ext cx="10392709" cy="1230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Рекомендации по подготовке к конкурсному испытанию «Мастерская наставника»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A6DF802-3465-4B7D-AD80-1A4AB8A324D0}"/>
              </a:ext>
            </a:extLst>
          </p:cNvPr>
          <p:cNvGrpSpPr/>
          <p:nvPr/>
        </p:nvGrpSpPr>
        <p:grpSpPr>
          <a:xfrm>
            <a:off x="0" y="1324473"/>
            <a:ext cx="11999404" cy="150180"/>
            <a:chOff x="0" y="1324473"/>
            <a:chExt cx="11999404" cy="15018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9CFE0E5-4A9E-42ED-999B-D9CBE419DC20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EFC3B01-ED98-4C19-BE79-C3C23231E5EB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C3326C-6379-4FEA-9CB8-20872F46B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9" y="375462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1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58" y="1998316"/>
            <a:ext cx="4099979" cy="308168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60599" y="2488520"/>
            <a:ext cx="6988234" cy="188095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Выстраивайте своё выступление так, чтобы продемонстрировать свои наиболее яркие и уникальные профессиональные качества!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99DE1298-927E-4DBA-9AE2-5FE30C46540E}"/>
              </a:ext>
            </a:extLst>
          </p:cNvPr>
          <p:cNvSpPr txBox="1">
            <a:spLocks/>
          </p:cNvSpPr>
          <p:nvPr/>
        </p:nvSpPr>
        <p:spPr>
          <a:xfrm>
            <a:off x="899645" y="26309"/>
            <a:ext cx="10392709" cy="1230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Рекомендации по подготовке к конкурсному испытанию «Мастерская наставника»</a:t>
            </a:r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id="{5E58D691-AA91-40C7-B4E9-6C083C01C2A1}"/>
              </a:ext>
            </a:extLst>
          </p:cNvPr>
          <p:cNvSpPr txBox="1">
            <a:spLocks/>
          </p:cNvSpPr>
          <p:nvPr/>
        </p:nvSpPr>
        <p:spPr>
          <a:xfrm>
            <a:off x="544937" y="4849420"/>
            <a:ext cx="7294811" cy="1159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Используйте для выступления тот материал, которым Вы владеете профессионально и сможете импровизировать в непредвиденных ситуациях</a:t>
            </a:r>
          </a:p>
          <a:p>
            <a:pPr marL="0" indent="0" algn="just">
              <a:buNone/>
            </a:pPr>
            <a:endParaRPr lang="ru-RU" sz="2400" b="1" dirty="0">
              <a:solidFill>
                <a:srgbClr val="0070C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95165D0-CD69-43D0-A1C9-6625A1D53260}"/>
              </a:ext>
            </a:extLst>
          </p:cNvPr>
          <p:cNvGrpSpPr/>
          <p:nvPr/>
        </p:nvGrpSpPr>
        <p:grpSpPr>
          <a:xfrm>
            <a:off x="0" y="1324473"/>
            <a:ext cx="11999404" cy="150180"/>
            <a:chOff x="0" y="1324473"/>
            <a:chExt cx="11999404" cy="15018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2707089-D197-487C-9D92-4821619360E1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7A42A88-C2FC-42A6-9978-2EDF74FD88FA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ABE9E6-8058-411B-86A1-402135BE6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9" y="375462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53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97" y="1168068"/>
            <a:ext cx="11458012" cy="51172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все озвучивали цели и задачи занятия, ожидаемые результаты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30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4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97" y="1168068"/>
            <a:ext cx="11458012" cy="51172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все озвучивали цели и задачи занятия, ожидаемые результаты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разделять основной функционал (как педагога или администратора и педагога-наставника: часто показывали технологии работы педагога (фрагменты учебных занятий), забывая перекинуть мостик к наставничеству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30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50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97" y="1168068"/>
            <a:ext cx="11458012" cy="51172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все озвучивали цели и задачи занятия, ожидаемые результаты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разделять основной функционал (как педагога или администратора и педагога-наставника: часто показывали технологии работы педагога (фрагменты учебных занятий), забывая перекинуть мостик к наставничеству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Делать акцент на потребностях наставляемых, а не на опыте наставника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30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6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97" y="1168068"/>
            <a:ext cx="11458012" cy="51172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все озвучивали цели и задачи занятия, ожидаемые результаты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разделять основной функционал (как педагога или администратора и педагога-наставника: часто показывали технологии работы педагога (фрагменты учебных занятий), забывая перекинуть мостик к наставничеству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Делать акцент на потребностях наставляемых, а не на опыте наставника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Нерациональное использование времени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30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Основные замечания экспертов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D35D6-B9ED-4E20-B94F-527BF89A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897" y="1168068"/>
            <a:ext cx="11458012" cy="511727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все озвучивали цели и задачи занятия, ожидаемые результаты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разделять основной функционал (как педагога или администратора и педагога-наставника: часто показывали технологии работы педагога (фрагменты учебных занятий), забывая перекинуть мостик к наставничеству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Делать акцент на потребностях наставляемых, а не на опыте наставника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Нерациональное использование времени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Необходимо активно взаимодействовать с аудиторией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30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2D4B-A977-4809-89EC-F2F815C9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02" y="238764"/>
            <a:ext cx="10515600" cy="6358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Подведение итогов конкурса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4A3C28-BF58-4BC4-B832-5BEDA444AD51}"/>
              </a:ext>
            </a:extLst>
          </p:cNvPr>
          <p:cNvGrpSpPr/>
          <p:nvPr/>
        </p:nvGrpSpPr>
        <p:grpSpPr>
          <a:xfrm>
            <a:off x="96298" y="959146"/>
            <a:ext cx="11999404" cy="150180"/>
            <a:chOff x="0" y="1324473"/>
            <a:chExt cx="11999404" cy="1501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9F292F-4810-4EFD-8E5B-B0D69C24360A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0C22E9-D99C-4AE9-BA21-989D312CB66C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A8C82-9102-4FAC-AE3A-A3F4E69C0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36" y="72431"/>
            <a:ext cx="1115291" cy="802199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4B5D2B-884F-4124-A7A1-11E1D7C6A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692380"/>
              </p:ext>
            </p:extLst>
          </p:nvPr>
        </p:nvGraphicFramePr>
        <p:xfrm>
          <a:off x="501135" y="1398304"/>
          <a:ext cx="11291392" cy="522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2028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4738" y="818686"/>
            <a:ext cx="11738134" cy="6004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Обухова Юлия Сергеевна</a:t>
            </a:r>
            <a:r>
              <a:rPr lang="ru-RU" sz="28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</a:t>
            </a:r>
            <a:r>
              <a:rPr lang="ru-RU" sz="2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воспитатель МАДОУ № 15 г. Томска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Санникова Оксана Владимировна,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русского языка и литературы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СОШ № 4 г. Асино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Куц Ирина Леонтьевна, учитель русского языка и литературы</a:t>
            </a:r>
            <a:r>
              <a:rPr lang="ru-RU" sz="28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</a:t>
            </a:r>
            <a:r>
              <a:rPr lang="ru-RU" sz="2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МКОУ «</a:t>
            </a:r>
            <a:r>
              <a:rPr lang="ru-RU" sz="2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Новогоренская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 (</a:t>
            </a:r>
            <a:r>
              <a:rPr lang="ru-RU" sz="2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Колпашевский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район)</a:t>
            </a:r>
            <a:endParaRPr lang="ru-RU" sz="2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Захаров Андрей Геннадьевич,</a:t>
            </a:r>
            <a:r>
              <a:rPr lang="ru-RU" sz="2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 дополнительного образования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МБОУ «</a:t>
            </a:r>
            <a:r>
              <a:rPr lang="ru-RU" sz="2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Каргасокский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ДДТ»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Орлова Елена Владимировна,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русского языка и литературы,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МОУ «ОСОШ» (</a:t>
            </a:r>
            <a:r>
              <a:rPr lang="ru-RU" sz="2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г.о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. Стрежевой)</a:t>
            </a:r>
          </a:p>
          <a:p>
            <a:pPr>
              <a:lnSpc>
                <a:spcPct val="120000"/>
              </a:lnSpc>
            </a:pPr>
            <a:r>
              <a:rPr lang="ru-RU" sz="26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Гегеня</a:t>
            </a: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Ольга Андреевна,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старший воспитатель МАОУ № 35 г. Томска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Барышникова Елизавета Николаевна,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математики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ОГБОУ КШИ «Северский кадетский корпус»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Кологривова Татьяна Сергеевна,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учитель химии,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«</a:t>
            </a:r>
            <a:r>
              <a:rPr lang="ru-RU" sz="26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Молчановская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 № 1»</a:t>
            </a:r>
          </a:p>
          <a:p>
            <a:pPr>
              <a:lnSpc>
                <a:spcPct val="120000"/>
              </a:lnSpc>
            </a:pPr>
            <a:r>
              <a:rPr lang="ru-RU" sz="26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Курушин</a:t>
            </a: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Павел Дмитриевич, 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математики МБОУ СОШ № 70 г. Томска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Букина Лидия Павловна,</a:t>
            </a:r>
            <a:r>
              <a:rPr lang="ru-RU" sz="2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воспитатель МДОУ «Детский сад Стрежевой»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DFFDDA-C916-4623-B65C-9E49C12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370" r="6591" b="6997"/>
          <a:stretch/>
        </p:blipFill>
        <p:spPr>
          <a:xfrm>
            <a:off x="8972396" y="2933106"/>
            <a:ext cx="2804490" cy="17753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05" y="140688"/>
            <a:ext cx="10515600" cy="565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Подведение итогов Конкурса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13144" y="848211"/>
            <a:ext cx="3264512" cy="1869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31-40-е место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участники,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10 премий в размере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30 000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рублей каждая</a:t>
            </a:r>
            <a:endParaRPr lang="ru-RU" sz="3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1F6E98-C5F5-4271-98DE-2CD48B10C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" y="137133"/>
            <a:ext cx="612000" cy="612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DC9E39-6FA7-430F-8691-C7A56E46FEE4}"/>
              </a:ext>
            </a:extLst>
          </p:cNvPr>
          <p:cNvSpPr/>
          <p:nvPr/>
        </p:nvSpPr>
        <p:spPr>
          <a:xfrm>
            <a:off x="246656" y="785564"/>
            <a:ext cx="11999404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B0ADE4-35BF-46DF-A3D2-7A8F5104A056}"/>
              </a:ext>
            </a:extLst>
          </p:cNvPr>
          <p:cNvSpPr/>
          <p:nvPr/>
        </p:nvSpPr>
        <p:spPr>
          <a:xfrm rot="10800000" flipV="1">
            <a:off x="455470" y="905166"/>
            <a:ext cx="5790888" cy="457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F7AA4-41A4-40F3-AE61-AD216FB90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6" y="81397"/>
            <a:ext cx="850859" cy="612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847ADF-56A2-447A-80DD-2202E472AB79}"/>
              </a:ext>
            </a:extLst>
          </p:cNvPr>
          <p:cNvSpPr/>
          <p:nvPr/>
        </p:nvSpPr>
        <p:spPr>
          <a:xfrm rot="16200000">
            <a:off x="7192351" y="2789634"/>
            <a:ext cx="3478371" cy="45719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641627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6656" y="905165"/>
            <a:ext cx="11738134" cy="5853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Брагина Галина Анатольевна,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начальных классов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Молчановская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 № 2»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Мисник Татьяна Владимировна,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английского языка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СОШ № 53 г. Томска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Морозова Ольга Михайловна,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начальных классов,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Высоковская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 Зырянского района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Кузнецова Наталья Алексеевна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учитель русского языка и литературы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Подгорнская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 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Чаинский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район)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Конева Наталия Дмитриевна,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начальных классов,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МБОУ СОШ № 89  (ЗАТО Северск)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Галкина Ирина Анатольевна,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русского языка и литературы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МКОУ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Тегульдетская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Нагибина Раиса Васильевна,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воспитатель МДОУ «Детский сад Стрежевой»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Ольшанская Оксана Анатольевна,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начальных классов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МОУ «СОШ № 4» 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г.о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. Стрежевой)</a:t>
            </a:r>
          </a:p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Залевская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Татьяна Александровна,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воспитатель МБДОУ «Светлячок» Первомайского района </a:t>
            </a:r>
          </a:p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Перемитина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Оксана Валерьевна,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иностранного языка МБОУ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Каргасокская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 № 2»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DFFDDA-C916-4623-B65C-9E49C12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370" r="6591" b="6997"/>
          <a:stretch/>
        </p:blipFill>
        <p:spPr>
          <a:xfrm>
            <a:off x="8972396" y="2933106"/>
            <a:ext cx="2804490" cy="17753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05" y="140688"/>
            <a:ext cx="10515600" cy="565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Подведение итогов Конкурса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13144" y="848211"/>
            <a:ext cx="3264512" cy="1869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11-30-е место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участники,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20 премий в размере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60 000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рублей каждая</a:t>
            </a:r>
            <a:endParaRPr lang="ru-RU" sz="3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1F6E98-C5F5-4271-98DE-2CD48B10C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" y="137133"/>
            <a:ext cx="612000" cy="612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DC9E39-6FA7-430F-8691-C7A56E46FEE4}"/>
              </a:ext>
            </a:extLst>
          </p:cNvPr>
          <p:cNvSpPr/>
          <p:nvPr/>
        </p:nvSpPr>
        <p:spPr>
          <a:xfrm>
            <a:off x="246656" y="785564"/>
            <a:ext cx="11999404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B0ADE4-35BF-46DF-A3D2-7A8F5104A056}"/>
              </a:ext>
            </a:extLst>
          </p:cNvPr>
          <p:cNvSpPr/>
          <p:nvPr/>
        </p:nvSpPr>
        <p:spPr>
          <a:xfrm rot="10800000" flipV="1">
            <a:off x="455470" y="905166"/>
            <a:ext cx="5790888" cy="457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F7AA4-41A4-40F3-AE61-AD216FB90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6" y="81397"/>
            <a:ext cx="850859" cy="612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847ADF-56A2-447A-80DD-2202E472AB79}"/>
              </a:ext>
            </a:extLst>
          </p:cNvPr>
          <p:cNvSpPr/>
          <p:nvPr/>
        </p:nvSpPr>
        <p:spPr>
          <a:xfrm rot="16200000">
            <a:off x="7192351" y="2789634"/>
            <a:ext cx="3478371" cy="45719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3692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16" y="375473"/>
            <a:ext cx="6536575" cy="57135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Цель и задачи конкурса:</a:t>
            </a:r>
            <a:endParaRPr lang="ru-RU" sz="3600" dirty="0">
              <a:solidFill>
                <a:srgbClr val="10A2B8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6679" y="1675111"/>
            <a:ext cx="10947399" cy="1038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Цель: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повышение качества образования в системе общего и дополнительного образования Томской области через развитие института наставничества, повышение престижа учительской профессии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08C0D52-6378-4E4C-A1DE-16E816F6B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84" y="3426127"/>
            <a:ext cx="10947399" cy="2807854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выявление лучших практик наставничества в сфере общего и дополнительного образования Томской области;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представление лучших практик наставничества в педагогических сообществах с целью тиражирования и внедрения в образовательные организации Томской области;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поощрение лучших наставников с целью их общественного признания на региональном уровне.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D7C9143-AFE3-48A5-9F61-41D582613AA4}"/>
              </a:ext>
            </a:extLst>
          </p:cNvPr>
          <p:cNvGrpSpPr/>
          <p:nvPr/>
        </p:nvGrpSpPr>
        <p:grpSpPr>
          <a:xfrm>
            <a:off x="190677" y="1198013"/>
            <a:ext cx="11999404" cy="150180"/>
            <a:chOff x="0" y="1324473"/>
            <a:chExt cx="11999404" cy="15018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CAEBFF3-9D35-4FF9-B356-417355C987E9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9B04E2A-2B6A-4303-9825-90FCDDD55DAB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C094F6-1256-46AD-B0F6-A2A30ED35DE9}"/>
              </a:ext>
            </a:extLst>
          </p:cNvPr>
          <p:cNvSpPr/>
          <p:nvPr/>
        </p:nvSpPr>
        <p:spPr>
          <a:xfrm>
            <a:off x="764422" y="2911769"/>
            <a:ext cx="1939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Задачи: </a:t>
            </a: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B768F0-D469-4FDF-9B4B-385473E8A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38" y="222919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44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DFFDDA-C916-4623-B65C-9E49C12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370" r="6591" b="6997"/>
          <a:stretch/>
        </p:blipFill>
        <p:spPr>
          <a:xfrm>
            <a:off x="8972396" y="2933106"/>
            <a:ext cx="2804490" cy="177539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6656" y="848211"/>
            <a:ext cx="11738134" cy="5853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Ганьшина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Анастасия Александровна,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физики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ОГБОУ КШИ «Северский кадетский корпус»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Литвинова Инна Владимировна,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заместитель директора по УВР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МБОУ «СОШ № 90» (ЗАТО Северск)</a:t>
            </a:r>
          </a:p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Кухальская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Ольга Владимировна,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ст. воспитатель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МАДОУ № 15 г. Томска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Козлова Галина Михайловна,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учитель физики ОГБОУ ТФТЛ</a:t>
            </a:r>
          </a:p>
          <a:p>
            <a:pPr>
              <a:lnSpc>
                <a:spcPct val="100000"/>
              </a:lnSpc>
            </a:pPr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Жабкина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Татьяна Васильевна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учитель истории и обществознания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СОШ № 2 г. Томска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Медведева Елена Валерьевна,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информатики и музыки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МБОУ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Инкинская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 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Колпашевский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район)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Фролова Ирина Ивановна,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воспитатель МДОУ «Детский сад Стрежевой»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Колесова Анжелика Борисовна,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заведующий отделом  МОУДО «ЦДОД» 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г.о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. Стрежевой)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Казаченко Светлана Алексеевна,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биологии, химии  МАОУ СОШ № 64 г. Томска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Попович Андрей Алексеевич,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педагог-организатор МАОУ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Кожевниковская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 № 1»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05" y="140688"/>
            <a:ext cx="10515600" cy="565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Подведение итогов Конкурса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13144" y="848211"/>
            <a:ext cx="3264512" cy="1869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11-30-е место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участники,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20 премий в размере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60 000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рублей каждая</a:t>
            </a:r>
            <a:endParaRPr lang="ru-RU" sz="3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1F6E98-C5F5-4271-98DE-2CD48B10C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" y="137133"/>
            <a:ext cx="612000" cy="612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DC9E39-6FA7-430F-8691-C7A56E46FEE4}"/>
              </a:ext>
            </a:extLst>
          </p:cNvPr>
          <p:cNvSpPr/>
          <p:nvPr/>
        </p:nvSpPr>
        <p:spPr>
          <a:xfrm>
            <a:off x="246656" y="785564"/>
            <a:ext cx="11999404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B0ADE4-35BF-46DF-A3D2-7A8F5104A056}"/>
              </a:ext>
            </a:extLst>
          </p:cNvPr>
          <p:cNvSpPr/>
          <p:nvPr/>
        </p:nvSpPr>
        <p:spPr>
          <a:xfrm rot="10800000" flipV="1">
            <a:off x="455470" y="905166"/>
            <a:ext cx="5790888" cy="457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F7AA4-41A4-40F3-AE61-AD216FB90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6" y="81397"/>
            <a:ext cx="850859" cy="612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847ADF-56A2-447A-80DD-2202E472AB79}"/>
              </a:ext>
            </a:extLst>
          </p:cNvPr>
          <p:cNvSpPr/>
          <p:nvPr/>
        </p:nvSpPr>
        <p:spPr>
          <a:xfrm rot="16200000">
            <a:off x="7192351" y="2789634"/>
            <a:ext cx="3478371" cy="45719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306544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DFFDDA-C916-4623-B65C-9E49C12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370" r="6591" b="6997"/>
          <a:stretch/>
        </p:blipFill>
        <p:spPr>
          <a:xfrm>
            <a:off x="8972396" y="2933106"/>
            <a:ext cx="2804490" cy="177539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0876" y="828109"/>
            <a:ext cx="11738134" cy="5853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Дьякова Татьяна Федоровна,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МБОУ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Тогурская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СОШ» 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Колпашевский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район) 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Данилкина Вера Борисовна,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заместитель директора по УВР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гимназии № 2 г. Асино 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Полева Наталья Викторовна,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математики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СОШ № 44 г. Томска</a:t>
            </a:r>
          </a:p>
          <a:p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Шелкунова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Анна Федоровна,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педагог-психолог МАДОУ № 44 г. Томска</a:t>
            </a:r>
          </a:p>
          <a:p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Гуренкова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Елена Геннадьевна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, учитель начальных классов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МБОУ СОШ № 49 г. Томска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Гордеева Наталья Михайловна,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учитель-логопед 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МАДОУ № 99 г. Томска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Бродская Ирина Константиновна,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заместитель директора по ВР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МБОУ «СОШ № 198» (ЗАТО Северск)</a:t>
            </a:r>
          </a:p>
          <a:p>
            <a:r>
              <a:rPr lang="ru-RU" sz="2200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Чухломина</a:t>
            </a:r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Ирина Сергеевна,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математики МБОУ «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Клюквинская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СОШИ» (</a:t>
            </a:r>
            <a:r>
              <a:rPr lang="ru-RU" sz="2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Верхнекетский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район)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Воробьёва Надежда Ивановна,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учитель русского языка и литературы </a:t>
            </a:r>
          </a:p>
          <a:p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МАОУ СОШ № 54 г. Томска</a:t>
            </a:r>
          </a:p>
          <a:p>
            <a:r>
              <a:rPr lang="ru-RU" sz="2200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Михальчук Надежда Леонидовна, </a:t>
            </a:r>
            <a:r>
              <a:rPr lang="ru-RU" sz="2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математики МАОУ Школы «Перспектива» г. Томска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05" y="140688"/>
            <a:ext cx="10515600" cy="565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Подведение итогов Конкурса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92384" y="1063716"/>
            <a:ext cx="3264512" cy="1869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1-10-е место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победители,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10 премий в размере</a:t>
            </a:r>
            <a:r>
              <a:rPr lang="ru-RU" sz="2400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120 000 </a:t>
            </a: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рублей каждая</a:t>
            </a:r>
            <a:endParaRPr lang="ru-RU" sz="3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1F6E98-C5F5-4271-98DE-2CD48B10C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" y="137133"/>
            <a:ext cx="612000" cy="612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DC9E39-6FA7-430F-8691-C7A56E46FEE4}"/>
              </a:ext>
            </a:extLst>
          </p:cNvPr>
          <p:cNvSpPr/>
          <p:nvPr/>
        </p:nvSpPr>
        <p:spPr>
          <a:xfrm>
            <a:off x="246656" y="785564"/>
            <a:ext cx="11999404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B0ADE4-35BF-46DF-A3D2-7A8F5104A056}"/>
              </a:ext>
            </a:extLst>
          </p:cNvPr>
          <p:cNvSpPr/>
          <p:nvPr/>
        </p:nvSpPr>
        <p:spPr>
          <a:xfrm rot="10800000" flipV="1">
            <a:off x="455470" y="905166"/>
            <a:ext cx="5790888" cy="457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F7AA4-41A4-40F3-AE61-AD216FB90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6" y="81397"/>
            <a:ext cx="850859" cy="612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847ADF-56A2-447A-80DD-2202E472AB79}"/>
              </a:ext>
            </a:extLst>
          </p:cNvPr>
          <p:cNvSpPr/>
          <p:nvPr/>
        </p:nvSpPr>
        <p:spPr>
          <a:xfrm rot="16200000">
            <a:off x="7293205" y="2780042"/>
            <a:ext cx="3478371" cy="45719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301925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6AC891-7B69-47D3-9515-374F3046C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21" y="603506"/>
            <a:ext cx="3674651" cy="61730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028" y="380088"/>
            <a:ext cx="8021561" cy="11767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ПОЗДРАВЛЯЕМ </a:t>
            </a:r>
            <a:br>
              <a:rPr lang="ru-RU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ВСЕХ С ПОБЕДОЙ!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CF7AA4-41A4-40F3-AE61-AD216FB90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5" y="81397"/>
            <a:ext cx="1101111" cy="792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ED1C37D-413C-4D83-9EDC-FEE18F3BDB40}"/>
              </a:ext>
            </a:extLst>
          </p:cNvPr>
          <p:cNvSpPr txBox="1">
            <a:spLocks/>
          </p:cNvSpPr>
          <p:nvPr/>
        </p:nvSpPr>
        <p:spPr>
          <a:xfrm>
            <a:off x="244938" y="3565842"/>
            <a:ext cx="10571237" cy="212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заявление педагогического работника на выплату премии по установленной форме (приложение 2 к распоряжению ДОО ТО);</a:t>
            </a:r>
          </a:p>
          <a:p>
            <a:r>
              <a:rPr lang="ru-RU" sz="2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копию паспорта или иного документов, удостоверяющего личность заявителя;</a:t>
            </a:r>
          </a:p>
          <a:p>
            <a:r>
              <a:rPr lang="ru-RU" sz="2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сведения о страховом номере индивидуального лицевого счета в системе обязательного пенсионного страхования;</a:t>
            </a:r>
          </a:p>
          <a:p>
            <a:r>
              <a:rPr lang="ru-RU" sz="2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копию свидетельства о постановке на учет в налоговом органе;</a:t>
            </a:r>
          </a:p>
          <a:p>
            <a:r>
              <a:rPr lang="ru-RU" sz="2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реквизиты счета работника, открытого в кредитной организации.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6AFC360-6CEB-40BD-8011-9E6E0A277342}"/>
              </a:ext>
            </a:extLst>
          </p:cNvPr>
          <p:cNvSpPr txBox="1">
            <a:spLocks/>
          </p:cNvSpPr>
          <p:nvPr/>
        </p:nvSpPr>
        <p:spPr>
          <a:xfrm>
            <a:off x="274714" y="3061679"/>
            <a:ext cx="9843752" cy="52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Ждем до 01.10.2022 документы на получение премий: </a:t>
            </a:r>
            <a:endParaRPr lang="ru-RU" sz="28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A78A00-37E5-40C6-A6A9-EB39FE40FADC}"/>
              </a:ext>
            </a:extLst>
          </p:cNvPr>
          <p:cNvSpPr/>
          <p:nvPr/>
        </p:nvSpPr>
        <p:spPr>
          <a:xfrm>
            <a:off x="274714" y="1627590"/>
            <a:ext cx="98437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Церемония награждения состоится 5 октября, в 15.00 </a:t>
            </a:r>
          </a:p>
          <a:p>
            <a:r>
              <a:rPr lang="ru-RU" sz="26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Большом концертном зале Томской филармонии </a:t>
            </a:r>
          </a:p>
          <a:p>
            <a:r>
              <a:rPr lang="ru-RU" sz="26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торжественном мероприятии, посвященном Дню учителя! </a:t>
            </a:r>
            <a:endParaRPr lang="ru-RU" sz="2400" b="1" dirty="0">
              <a:solidFill>
                <a:srgbClr val="0070C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9" name="Picture 4" descr="https://cdn.pngsumo.com/navigation-download-transparent-png-image-png-arts-navigation-png-1250_843.png">
            <a:extLst>
              <a:ext uri="{FF2B5EF4-FFF2-40B4-BE49-F238E27FC236}">
                <a16:creationId xmlns:a16="http://schemas.microsoft.com/office/drawing/2014/main" id="{6A83360C-6895-42C1-8191-B957BB60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4" y="5902134"/>
            <a:ext cx="69398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513234-3DB7-4193-B3F6-E0F19316A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33" y="5884134"/>
            <a:ext cx="630000" cy="504000"/>
          </a:xfrm>
          <a:prstGeom prst="rect">
            <a:avLst/>
          </a:prstGeom>
        </p:spPr>
      </p:pic>
      <p:sp>
        <p:nvSpPr>
          <p:cNvPr id="21" name="Текст 10">
            <a:extLst>
              <a:ext uri="{FF2B5EF4-FFF2-40B4-BE49-F238E27FC236}">
                <a16:creationId xmlns:a16="http://schemas.microsoft.com/office/drawing/2014/main" id="{3BAB6C46-CF81-4715-8B6D-869CE8A1F6F6}"/>
              </a:ext>
            </a:extLst>
          </p:cNvPr>
          <p:cNvSpPr txBox="1">
            <a:spLocks/>
          </p:cNvSpPr>
          <p:nvPr/>
        </p:nvSpPr>
        <p:spPr>
          <a:xfrm>
            <a:off x="968698" y="6007901"/>
            <a:ext cx="4059275" cy="4016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г. </a:t>
            </a:r>
            <a:r>
              <a:rPr lang="ru-RU" sz="17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Томск</a:t>
            </a: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 ул. Пирогова, 10, ТОИПКРО, </a:t>
            </a:r>
            <a:r>
              <a:rPr lang="ru-RU" sz="1600" dirty="0" err="1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каб</a:t>
            </a: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 343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16311A65-C809-420E-8859-73E7DE40FA5D}"/>
              </a:ext>
            </a:extLst>
          </p:cNvPr>
          <p:cNvSpPr txBox="1">
            <a:spLocks/>
          </p:cNvSpPr>
          <p:nvPr/>
        </p:nvSpPr>
        <p:spPr>
          <a:xfrm>
            <a:off x="5862633" y="5998762"/>
            <a:ext cx="4069691" cy="5869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 err="1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bgv</a:t>
            </a: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@</a:t>
            </a:r>
            <a:r>
              <a:rPr lang="en-US" sz="1600" dirty="0" err="1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toipkro</a:t>
            </a: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.</a:t>
            </a:r>
            <a:r>
              <a:rPr lang="en-US" sz="1600" dirty="0" err="1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ru</a:t>
            </a:r>
            <a:r>
              <a:rPr lang="ru-RU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</a:t>
            </a:r>
            <a:r>
              <a:rPr lang="en-US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hlinkClick r:id="rId7"/>
              </a:rPr>
              <a:t>tomi4ka2011@mail.ru</a:t>
            </a:r>
            <a:r>
              <a:rPr lang="en-US" sz="16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endParaRPr lang="ru-RU" sz="1600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869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262" y="391280"/>
            <a:ext cx="6319058" cy="6905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Участники Конкурса: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75" y="1883229"/>
            <a:ext cx="10312250" cy="476637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Педагогические и руководящие работники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(за исключением лиц, занимающих должность «директор», «заведующий» образовательной организации)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образовательных организаций системы общего образования и дополнительного образования (муниципальных образовательных организаций, государственных образовательных организаций,                 в отношении которых Департамент общего образования Томской области осуществляет функции и полномочия учредителя),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осуществляющие функцию наставника.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734E18-1BB5-425B-9ECB-7BC7AEDF1DCF}"/>
              </a:ext>
            </a:extLst>
          </p:cNvPr>
          <p:cNvGrpSpPr/>
          <p:nvPr/>
        </p:nvGrpSpPr>
        <p:grpSpPr>
          <a:xfrm>
            <a:off x="96298" y="1225624"/>
            <a:ext cx="11999404" cy="150180"/>
            <a:chOff x="0" y="1324473"/>
            <a:chExt cx="11999404" cy="15018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A4272E5-695B-47B3-B969-9F3F6EA09F52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5A408EC-4CE5-47CA-915F-A1C9BD48F18F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8A4294-7D00-4792-BE4B-5F0100F23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75" y="208400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4357" y="329424"/>
            <a:ext cx="6319058" cy="69059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Условия участия: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9920" y="1913110"/>
            <a:ext cx="10932160" cy="482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Участники Конкурса должны иметь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стаж работы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 образовательной организации сферы общего и дополнительного образования Томской области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 менее трех лет.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Основным местом работы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участников Конкурса должна являться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образовательная организация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, расположенная на территории Томской области.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конкурсных материалах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отражаются результаты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деятельности участника Конкурса </a:t>
            </a: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 последние 3 календарных года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D756A59-5CD2-48F8-A791-B0F06A9121C5}"/>
              </a:ext>
            </a:extLst>
          </p:cNvPr>
          <p:cNvGrpSpPr/>
          <p:nvPr/>
        </p:nvGrpSpPr>
        <p:grpSpPr>
          <a:xfrm>
            <a:off x="190677" y="1198013"/>
            <a:ext cx="11999404" cy="150180"/>
            <a:chOff x="0" y="1324473"/>
            <a:chExt cx="11999404" cy="15018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F7A33C7-9057-444E-8D2C-86D2230F122C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B21DADB-CCCD-4EC5-ACFF-7B153BEED7CF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F7A03-8C0B-4449-81E5-ACD39E443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09" y="217816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065" y="250594"/>
            <a:ext cx="893618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Сроки проведения </a:t>
            </a:r>
            <a:b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600" b="1" dirty="0"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 этапы конкурса: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303" y="2174775"/>
            <a:ext cx="11697393" cy="4259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25 апреля – 13 июня 2022 г. –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приём конкурсных материалов.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14 июня – 22 июня 2022 г. –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техническая экспертиза конкурсных материалов на соответствие требованиям Конкурса, определение списка участников Конкурса.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22 июня – 10 августа 2022 г. –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заочный этап, включающий два конкурсных испытания: «Портфолио наставника», определение списка участников очного этапа.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29 августа 2022 г.</a:t>
            </a:r>
            <a:r>
              <a:rPr lang="ru-RU" b="1" dirty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– очный этап Конкурса, конкурсное испытание «Мастерская наставника». 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b="1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F086F-A943-40B0-B478-F104C768A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0" y="423819"/>
            <a:ext cx="1904770" cy="10718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00728D0-982E-4059-AE61-8E2BD2075CA4}"/>
              </a:ext>
            </a:extLst>
          </p:cNvPr>
          <p:cNvGrpSpPr/>
          <p:nvPr/>
        </p:nvGrpSpPr>
        <p:grpSpPr>
          <a:xfrm>
            <a:off x="96297" y="1634898"/>
            <a:ext cx="11999404" cy="150180"/>
            <a:chOff x="0" y="1324473"/>
            <a:chExt cx="11999404" cy="15018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BE4B3F0-B9ED-4771-8CE0-108A9637ADFE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B2091A0-7C07-480C-9172-1ADCA3FB2A32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0477A5-4531-4363-BD08-AB7B3D023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19" y="402229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897" y="223038"/>
            <a:ext cx="10515600" cy="5994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n w="0"/>
                <a:solidFill>
                  <a:srgbClr val="10A2B8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Участники конкурса в 2022 году в разрезе муниципалитетов: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884687"/>
              </p:ext>
            </p:extLst>
          </p:nvPr>
        </p:nvGraphicFramePr>
        <p:xfrm>
          <a:off x="334592" y="619727"/>
          <a:ext cx="11496809" cy="601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45264CC-FC26-4FA2-B51C-0F8833BB2A9D}"/>
              </a:ext>
            </a:extLst>
          </p:cNvPr>
          <p:cNvGrpSpPr/>
          <p:nvPr/>
        </p:nvGrpSpPr>
        <p:grpSpPr>
          <a:xfrm>
            <a:off x="0" y="875057"/>
            <a:ext cx="11999404" cy="150180"/>
            <a:chOff x="0" y="1324473"/>
            <a:chExt cx="11999404" cy="15018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AF00AC1-F787-4265-B733-E9E833A9A17C}"/>
                </a:ext>
              </a:extLst>
            </p:cNvPr>
            <p:cNvSpPr/>
            <p:nvPr/>
          </p:nvSpPr>
          <p:spPr>
            <a:xfrm>
              <a:off x="0" y="1324473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DB661AC-4429-4EA3-A906-DF37E7E8BC1D}"/>
                </a:ext>
              </a:extLst>
            </p:cNvPr>
            <p:cNvSpPr/>
            <p:nvPr/>
          </p:nvSpPr>
          <p:spPr>
            <a:xfrm rot="10800000" flipV="1">
              <a:off x="360599" y="142893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9D8766-F99C-4C52-80A1-932D61620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160" y="20283"/>
            <a:ext cx="1115291" cy="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6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E6E9CB3-EEB0-4809-AED6-141232C1615C}"/>
              </a:ext>
            </a:extLst>
          </p:cNvPr>
          <p:cNvGraphicFramePr>
            <a:graphicFrameLocks noGrp="1" noChangeAspect="1"/>
          </p:cNvGraphicFramePr>
          <p:nvPr>
            <p:ph type="pic" idx="4294967295"/>
            <p:extLst>
              <p:ext uri="{D42A27DB-BD31-4B8C-83A1-F6EECF244321}">
                <p14:modId xmlns:p14="http://schemas.microsoft.com/office/powerpoint/2010/main" val="4218350035"/>
              </p:ext>
            </p:extLst>
          </p:nvPr>
        </p:nvGraphicFramePr>
        <p:xfrm>
          <a:off x="0" y="1101725"/>
          <a:ext cx="11906250" cy="546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196" y="240780"/>
            <a:ext cx="10515600" cy="5182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Статистика участия в конкурсе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6961E-37D1-4D53-A334-BD87D7F67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82" y="73142"/>
            <a:ext cx="1115291" cy="80219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FCBC54A-4539-4060-899C-8BC4F06E4E0E}"/>
              </a:ext>
            </a:extLst>
          </p:cNvPr>
          <p:cNvGrpSpPr/>
          <p:nvPr/>
        </p:nvGrpSpPr>
        <p:grpSpPr>
          <a:xfrm>
            <a:off x="50116" y="925797"/>
            <a:ext cx="11999404" cy="133565"/>
            <a:chOff x="0" y="1137608"/>
            <a:chExt cx="11999404" cy="13356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568B5CD-594F-4415-B49E-CA8683ECA709}"/>
                </a:ext>
              </a:extLst>
            </p:cNvPr>
            <p:cNvSpPr/>
            <p:nvPr/>
          </p:nvSpPr>
          <p:spPr>
            <a:xfrm>
              <a:off x="0" y="1137608"/>
              <a:ext cx="1199940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A69D691-71E3-46BC-9E41-CEBEAAEA6351}"/>
                </a:ext>
              </a:extLst>
            </p:cNvPr>
            <p:cNvSpPr/>
            <p:nvPr/>
          </p:nvSpPr>
          <p:spPr>
            <a:xfrm rot="10800000" flipV="1">
              <a:off x="305112" y="1225454"/>
              <a:ext cx="5790888" cy="45719"/>
            </a:xfrm>
            <a:prstGeom prst="rect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</p:spTree>
    <p:extLst>
      <p:ext uri="{BB962C8B-B14F-4D97-AF65-F5344CB8AC3E}">
        <p14:creationId xmlns:p14="http://schemas.microsoft.com/office/powerpoint/2010/main" val="29620290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2395</TotalTime>
  <Words>2078</Words>
  <Application>Microsoft Office PowerPoint</Application>
  <PresentationFormat>Широкоэкранный</PresentationFormat>
  <Paragraphs>230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PT Astra Serif</vt:lpstr>
      <vt:lpstr>Times New Roman</vt:lpstr>
      <vt:lpstr>Wingdings</vt:lpstr>
      <vt:lpstr>Тема Office</vt:lpstr>
      <vt:lpstr>Презентация PowerPoint</vt:lpstr>
      <vt:lpstr>РЕГИОНАЛЬНЫЙ КОНКУРС</vt:lpstr>
      <vt:lpstr>Учредитель конкурса:</vt:lpstr>
      <vt:lpstr>Цель и задачи конкурса:</vt:lpstr>
      <vt:lpstr>Участники Конкурса:</vt:lpstr>
      <vt:lpstr>Условия участия:</vt:lpstr>
      <vt:lpstr>Сроки проведения  и этапы конкурса:</vt:lpstr>
      <vt:lpstr>Участники конкурса в 2022 году в разрезе муниципалитетов:</vt:lpstr>
      <vt:lpstr>Статистика участия в конкурсе</vt:lpstr>
      <vt:lpstr>Количественные показатели участия в региональном конкурсе «Лучшие практики наставничества» за 2020-2022 г.г.</vt:lpstr>
      <vt:lpstr>Техническая экспертиза документов.  Проблемы и недочеты:</vt:lpstr>
      <vt:lpstr>Презентация PowerPoint</vt:lpstr>
      <vt:lpstr>Техническая экспертиза документов.  Проблемы и недочеты:</vt:lpstr>
      <vt:lpstr>Презентация PowerPoint</vt:lpstr>
      <vt:lpstr>Основные замечания экспертов</vt:lpstr>
      <vt:lpstr>Основные замечания экспертов</vt:lpstr>
      <vt:lpstr>Основные замечания экспертов</vt:lpstr>
      <vt:lpstr>Основные замечания экспертов</vt:lpstr>
      <vt:lpstr>Очный этап Конкурса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Очный этап. Конкурсное испытание «Мастерская наставника» </vt:lpstr>
      <vt:lpstr>Презентация PowerPoint</vt:lpstr>
      <vt:lpstr>Презентация PowerPoint</vt:lpstr>
      <vt:lpstr>Презентация PowerPoint</vt:lpstr>
      <vt:lpstr>Основные замечания экспертов</vt:lpstr>
      <vt:lpstr>Основные замечания экспертов</vt:lpstr>
      <vt:lpstr>Основные замечания экспертов</vt:lpstr>
      <vt:lpstr>Основные замечания экспертов</vt:lpstr>
      <vt:lpstr>Основные замечания экспертов</vt:lpstr>
      <vt:lpstr>Подведение итогов конкурса</vt:lpstr>
      <vt:lpstr>Подведение итогов Конкурса</vt:lpstr>
      <vt:lpstr>Подведение итогов Конкурса</vt:lpstr>
      <vt:lpstr>Подведение итогов Конкурса</vt:lpstr>
      <vt:lpstr>Подведение итогов Конкурса</vt:lpstr>
      <vt:lpstr>ПОЗДРАВЛЯЕМ  ВСЕХ С ПОБЕДОЙ!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КОНКУРС</dc:title>
  <dc:creator>Галина Владимировна Бочарова</dc:creator>
  <cp:lastModifiedBy>Галина Владимировна Бочарова</cp:lastModifiedBy>
  <cp:revision>201</cp:revision>
  <cp:lastPrinted>2021-10-12T11:33:33Z</cp:lastPrinted>
  <dcterms:created xsi:type="dcterms:W3CDTF">2021-02-11T10:52:39Z</dcterms:created>
  <dcterms:modified xsi:type="dcterms:W3CDTF">2022-09-15T08:49:55Z</dcterms:modified>
</cp:coreProperties>
</file>