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1" r:id="rId2"/>
    <p:sldId id="335" r:id="rId3"/>
    <p:sldId id="340" r:id="rId4"/>
    <p:sldId id="341" r:id="rId5"/>
    <p:sldId id="338" r:id="rId6"/>
    <p:sldId id="339" r:id="rId7"/>
    <p:sldId id="332" r:id="rId8"/>
    <p:sldId id="346" r:id="rId9"/>
    <p:sldId id="342" r:id="rId10"/>
    <p:sldId id="347" r:id="rId11"/>
    <p:sldId id="356" r:id="rId12"/>
    <p:sldId id="357" r:id="rId13"/>
    <p:sldId id="343" r:id="rId14"/>
    <p:sldId id="344" r:id="rId15"/>
    <p:sldId id="345" r:id="rId16"/>
    <p:sldId id="355" r:id="rId17"/>
    <p:sldId id="348" r:id="rId18"/>
    <p:sldId id="349" r:id="rId19"/>
    <p:sldId id="350" r:id="rId20"/>
    <p:sldId id="351" r:id="rId21"/>
    <p:sldId id="353" r:id="rId22"/>
    <p:sldId id="352" r:id="rId23"/>
    <p:sldId id="334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6E2"/>
    <a:srgbClr val="109EB4"/>
    <a:srgbClr val="F38221"/>
    <a:srgbClr val="FFCC00"/>
    <a:srgbClr val="FDB913"/>
    <a:srgbClr val="2162AE"/>
    <a:srgbClr val="76BEEA"/>
    <a:srgbClr val="64CAD9"/>
    <a:srgbClr val="005BAB"/>
    <a:srgbClr val="60B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9091" autoAdjust="0"/>
  </p:normalViewPr>
  <p:slideViewPr>
    <p:cSldViewPr snapToGrid="0">
      <p:cViewPr varScale="1">
        <p:scale>
          <a:sx n="83" d="100"/>
          <a:sy n="83" d="100"/>
        </p:scale>
        <p:origin x="571" y="72"/>
      </p:cViewPr>
      <p:guideLst>
        <p:guide pos="5927"/>
        <p:guide orient="horz"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hashchina\Downloads\&#1074;%20&#1087;&#1088;&#1077;&#1079;&#1077;&#1085;&#1090;&#1072;&#1094;&#1080;&#1102;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hashchina\Downloads\&#1074;%20&#1087;&#1088;&#1077;&#1079;&#1077;&#1085;&#1090;&#1072;&#1094;&#1080;&#1102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hashchina\Downloads\&#1089;&#1074;&#1086;&#1076;%20&#1080;&#1079;%20&#1090;&#1072;&#1073;&#1083;&#1080;&#1094;&#1099;%20&#1075;&#1091;&#1075;&#1083;%2014.11.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hashchina\Downloads\&#1089;&#1074;&#1086;&#1076;%20&#1080;&#1079;%20&#1090;&#1072;&#1073;&#1083;&#1080;&#1094;&#1099;%20&#1075;&#1091;&#1075;&#1083;%2014.11.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hashchina\Downloads\&#1089;&#1074;&#1086;&#1076;%20&#1080;&#1079;%20&#1090;&#1072;&#1073;&#1083;&#1080;&#1094;&#1099;%20&#1075;&#1091;&#1075;&#1083;%2014.11.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hashchina\Downloads\&#1089;&#1074;&#1086;&#1076;%20&#1080;&#1079;%20&#1090;&#1072;&#1073;&#1083;&#1080;&#1094;&#1099;%20&#1075;&#1091;&#1075;&#1083;%2014.11.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hashchina\YandexDisk\&#1058;&#1054;&#1048;&#1055;&#1050;&#1056;&#1054;\&#1062;&#1053;&#1055;&#1055;&#1052;&#1055;&#1056;\&#1052;&#1045;&#1058;&#1054;&#1044;&#1057;&#1051;&#1059;&#1046;&#1041;&#1040;\2022\&#1050;&#1086;&#1087;&#1080;&#1103;%20&#1040;&#1085;&#1072;&#1083;&#1080;&#1090;&#1080;&#1082;&#1072;%20&#1087;&#1086;%20&#1082;&#1086;&#1085;&#1082;&#1091;&#1088;&#1089;&#1072;&#1084;%20&#1055;&#1052;%2020-22_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hashchina\YandexDisk\&#1058;&#1054;&#1048;&#1055;&#1050;&#1056;&#1054;\&#1062;&#1053;&#1055;&#1055;&#1052;&#1055;&#1056;\&#1052;&#1045;&#1058;&#1054;&#1044;&#1057;&#1051;&#1059;&#1046;&#1041;&#1040;\2022\&#1050;&#1086;&#1087;&#1080;&#1103;%20&#1040;&#1085;&#1072;&#1083;&#1080;&#1090;&#1080;&#1082;&#1072;%20&#1087;&#1086;%20&#1082;&#1086;&#1085;&#1082;&#1091;&#1088;&#1089;&#1072;&#1084;%20&#1055;&#1052;%2020-22_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Sheet1!$W$1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09EB4"/>
            </a:solidFill>
            <a:ln>
              <a:noFill/>
            </a:ln>
            <a:effectLst/>
          </c:spPr>
          <c:invertIfNegative val="0"/>
          <c:cat>
            <c:strRef>
              <c:f>Sheet1!$V$2:$V$12</c:f>
              <c:strCache>
                <c:ptCount val="11"/>
                <c:pt idx="0">
                  <c:v>г. Кедровый</c:v>
                </c:pt>
                <c:pt idx="1">
                  <c:v>Подведомственные ОО</c:v>
                </c:pt>
                <c:pt idx="2">
                  <c:v>Зырянский район</c:v>
                </c:pt>
                <c:pt idx="3">
                  <c:v>Кривошеинский район</c:v>
                </c:pt>
                <c:pt idx="4">
                  <c:v>Тегульдетский район</c:v>
                </c:pt>
                <c:pt idx="5">
                  <c:v>Первомайский район</c:v>
                </c:pt>
                <c:pt idx="6">
                  <c:v>Молчановский район</c:v>
                </c:pt>
                <c:pt idx="7">
                  <c:v>Каргасокский район</c:v>
                </c:pt>
                <c:pt idx="8">
                  <c:v>Асиновский район</c:v>
                </c:pt>
                <c:pt idx="9">
                  <c:v>Александровский район</c:v>
                </c:pt>
                <c:pt idx="10">
                  <c:v>Парабельский район</c:v>
                </c:pt>
              </c:strCache>
            </c:strRef>
          </c:cat>
          <c:val>
            <c:numRef>
              <c:f>Sheet1!$W$2:$W$12</c:f>
              <c:numCache>
                <c:formatCode>0%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B-4325-A000-60E8BCFFB941}"/>
            </c:ext>
          </c:extLst>
        </c:ser>
        <c:ser>
          <c:idx val="1"/>
          <c:order val="1"/>
          <c:tx>
            <c:strRef>
              <c:f>Sheet1!$X$1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strRef>
              <c:f>Sheet1!$V$2:$V$12</c:f>
              <c:strCache>
                <c:ptCount val="11"/>
                <c:pt idx="0">
                  <c:v>г. Кедровый</c:v>
                </c:pt>
                <c:pt idx="1">
                  <c:v>Подведомственные ОО</c:v>
                </c:pt>
                <c:pt idx="2">
                  <c:v>Зырянский район</c:v>
                </c:pt>
                <c:pt idx="3">
                  <c:v>Кривошеинский район</c:v>
                </c:pt>
                <c:pt idx="4">
                  <c:v>Тегульдетский район</c:v>
                </c:pt>
                <c:pt idx="5">
                  <c:v>Первомайский район</c:v>
                </c:pt>
                <c:pt idx="6">
                  <c:v>Молчановский район</c:v>
                </c:pt>
                <c:pt idx="7">
                  <c:v>Каргасокский район</c:v>
                </c:pt>
                <c:pt idx="8">
                  <c:v>Асиновский район</c:v>
                </c:pt>
                <c:pt idx="9">
                  <c:v>Александровский район</c:v>
                </c:pt>
                <c:pt idx="10">
                  <c:v>Парабельский район</c:v>
                </c:pt>
              </c:strCache>
            </c:strRef>
          </c:cat>
          <c:val>
            <c:numRef>
              <c:f>Sheet1!$X$2:$X$12</c:f>
              <c:numCache>
                <c:formatCode>0%</c:formatCode>
                <c:ptCount val="11"/>
                <c:pt idx="0">
                  <c:v>1.4375</c:v>
                </c:pt>
                <c:pt idx="1">
                  <c:v>1.3185840707964602</c:v>
                </c:pt>
                <c:pt idx="2">
                  <c:v>0.98529411764705888</c:v>
                </c:pt>
                <c:pt idx="3">
                  <c:v>0.95833333333333337</c:v>
                </c:pt>
                <c:pt idx="4">
                  <c:v>0.92307692307692313</c:v>
                </c:pt>
                <c:pt idx="5">
                  <c:v>0.90909090909090906</c:v>
                </c:pt>
                <c:pt idx="6">
                  <c:v>0.86842105263157898</c:v>
                </c:pt>
                <c:pt idx="7">
                  <c:v>0.82608695652173914</c:v>
                </c:pt>
                <c:pt idx="8">
                  <c:v>0.79518072289156627</c:v>
                </c:pt>
                <c:pt idx="9">
                  <c:v>0.78048780487804881</c:v>
                </c:pt>
                <c:pt idx="10">
                  <c:v>0.765625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AB-4325-A000-60E8BCFFB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57463007"/>
        <c:axId val="1649895071"/>
      </c:barChart>
      <c:catAx>
        <c:axId val="1757463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49895071"/>
        <c:crosses val="autoZero"/>
        <c:auto val="1"/>
        <c:lblAlgn val="ctr"/>
        <c:lblOffset val="100"/>
        <c:noMultiLvlLbl val="0"/>
      </c:catAx>
      <c:valAx>
        <c:axId val="1649895071"/>
        <c:scaling>
          <c:orientation val="minMax"/>
          <c:max val="1.4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57463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47000"/>
      </a:schemeClr>
    </a:solidFill>
    <a:ln>
      <a:noFill/>
    </a:ln>
    <a:effectLst/>
  </c:spPr>
  <c:txPr>
    <a:bodyPr/>
    <a:lstStyle/>
    <a:p>
      <a:pPr>
        <a:defRPr sz="105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09EB4"/>
            </a:solidFill>
            <a:ln>
              <a:noFill/>
            </a:ln>
            <a:effectLst/>
          </c:spPr>
          <c:invertIfNegative val="0"/>
          <c:cat>
            <c:strRef>
              <c:f>Sheet1!$AA$2:$AA$11</c:f>
              <c:strCache>
                <c:ptCount val="10"/>
                <c:pt idx="0">
                  <c:v>Томский район</c:v>
                </c:pt>
                <c:pt idx="1">
                  <c:v>Бакчарский район</c:v>
                </c:pt>
                <c:pt idx="2">
                  <c:v>Колпашевский район</c:v>
                </c:pt>
                <c:pt idx="3">
                  <c:v>Шегарский район</c:v>
                </c:pt>
                <c:pt idx="4">
                  <c:v>Верхнекетский район</c:v>
                </c:pt>
                <c:pt idx="5">
                  <c:v>Чаинский район</c:v>
                </c:pt>
                <c:pt idx="6">
                  <c:v>г. Томск</c:v>
                </c:pt>
                <c:pt idx="7">
                  <c:v>ЗАТО Северск</c:v>
                </c:pt>
                <c:pt idx="8">
                  <c:v>Кожевниковский район</c:v>
                </c:pt>
                <c:pt idx="9">
                  <c:v>г.о. Стрежевой</c:v>
                </c:pt>
              </c:strCache>
            </c:strRef>
          </c:cat>
          <c:val>
            <c:numRef>
              <c:f>Sheet1!$AB$2:$AB$11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E-4179-BE53-D2BE129B927C}"/>
            </c:ext>
          </c:extLst>
        </c:ser>
        <c:ser>
          <c:idx val="1"/>
          <c:order val="1"/>
          <c:tx>
            <c:strRef>
              <c:f>Sheet1!$AC$1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strRef>
              <c:f>Sheet1!$AA$2:$AA$11</c:f>
              <c:strCache>
                <c:ptCount val="10"/>
                <c:pt idx="0">
                  <c:v>Томский район</c:v>
                </c:pt>
                <c:pt idx="1">
                  <c:v>Бакчарский район</c:v>
                </c:pt>
                <c:pt idx="2">
                  <c:v>Колпашевский район</c:v>
                </c:pt>
                <c:pt idx="3">
                  <c:v>Шегарский район</c:v>
                </c:pt>
                <c:pt idx="4">
                  <c:v>Верхнекетский район</c:v>
                </c:pt>
                <c:pt idx="5">
                  <c:v>Чаинский район</c:v>
                </c:pt>
                <c:pt idx="6">
                  <c:v>г. Томск</c:v>
                </c:pt>
                <c:pt idx="7">
                  <c:v>ЗАТО Северск</c:v>
                </c:pt>
                <c:pt idx="8">
                  <c:v>Кожевниковский район</c:v>
                </c:pt>
                <c:pt idx="9">
                  <c:v>г.о. Стрежевой</c:v>
                </c:pt>
              </c:strCache>
            </c:strRef>
          </c:cat>
          <c:val>
            <c:numRef>
              <c:f>Sheet1!$AC$2:$AC$11</c:f>
              <c:numCache>
                <c:formatCode>0%</c:formatCode>
                <c:ptCount val="10"/>
                <c:pt idx="0">
                  <c:v>0.75250836120401343</c:v>
                </c:pt>
                <c:pt idx="1">
                  <c:v>0.74025974025974028</c:v>
                </c:pt>
                <c:pt idx="2">
                  <c:v>0.59712230215827333</c:v>
                </c:pt>
                <c:pt idx="3">
                  <c:v>0.58241758241758246</c:v>
                </c:pt>
                <c:pt idx="4">
                  <c:v>0.53</c:v>
                </c:pt>
                <c:pt idx="5">
                  <c:v>0.53488372093023251</c:v>
                </c:pt>
                <c:pt idx="6">
                  <c:v>0.47606727037516172</c:v>
                </c:pt>
                <c:pt idx="7">
                  <c:v>0.46443514644351463</c:v>
                </c:pt>
                <c:pt idx="8">
                  <c:v>0.43809523809523809</c:v>
                </c:pt>
                <c:pt idx="9">
                  <c:v>0.40206185567010311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E-4179-BE53-D2BE129B9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81060207"/>
        <c:axId val="1661607135"/>
      </c:barChart>
      <c:catAx>
        <c:axId val="1881060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61607135"/>
        <c:crosses val="autoZero"/>
        <c:auto val="1"/>
        <c:lblAlgn val="ctr"/>
        <c:lblOffset val="100"/>
        <c:noMultiLvlLbl val="0"/>
      </c:catAx>
      <c:valAx>
        <c:axId val="1661607135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88106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effectLst/>
                <a:latin typeface="Century Gothic" panose="020B0502020202020204" pitchFamily="34" charset="0"/>
              </a:rPr>
              <a:t>Статистика обученных по виду ДПП</a:t>
            </a:r>
            <a:endParaRPr lang="ru-RU" sz="1400" b="1" dirty="0">
              <a:effectLst/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7506589417406049"/>
          <c:y val="9.5068312571137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382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20-4811-964D-8A3A8CF9F006}"/>
              </c:ext>
            </c:extLst>
          </c:dPt>
          <c:dPt>
            <c:idx val="1"/>
            <c:bubble3D val="0"/>
            <c:spPr>
              <a:solidFill>
                <a:srgbClr val="109EB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0-4811-964D-8A3A8CF9F0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0-4811-964D-8A3A8CF9F0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0-4811-964D-8A3A8CF9F0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20-4811-964D-8A3A8CF9F0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20-4811-964D-8A3A8CF9F006}"/>
              </c:ext>
            </c:extLst>
          </c:dPt>
          <c:cat>
            <c:strRef>
              <c:f>Лист1!$A$2:$A$7</c:f>
              <c:strCache>
                <c:ptCount val="6"/>
                <c:pt idx="0">
                  <c:v>управленческие (12%)</c:v>
                </c:pt>
                <c:pt idx="1">
                  <c:v>общепедагогические + предметные (55%)</c:v>
                </c:pt>
                <c:pt idx="2">
                  <c:v>психолого-педагогические (16%)</c:v>
                </c:pt>
                <c:pt idx="3">
                  <c:v>цифровые (6%)</c:v>
                </c:pt>
                <c:pt idx="4">
                  <c:v>дошкольное образование (8%)</c:v>
                </c:pt>
                <c:pt idx="5">
                  <c:v>начальное образование (3%)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37</c:v>
                </c:pt>
                <c:pt idx="2">
                  <c:v>11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20-4811-964D-8A3A8CF9F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02947815142657"/>
          <c:y val="0.67908474666353269"/>
          <c:w val="0.74759982941366143"/>
          <c:h val="0.28283194697652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/>
              <a:t>Количество ИОМ для педагогических работников </a:t>
            </a:r>
          </a:p>
          <a:p>
            <a:pPr>
              <a:defRPr b="1"/>
            </a:pPr>
            <a:r>
              <a:rPr lang="ru-RU" b="1" dirty="0"/>
              <a:t>и управленческих кадров, разработанных </a:t>
            </a:r>
          </a:p>
          <a:p>
            <a:pPr>
              <a:defRPr b="1"/>
            </a:pPr>
            <a:r>
              <a:rPr lang="ru-RU" b="1" dirty="0"/>
              <a:t>с 14.05.2021 по 01.11.2022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количества!$C$1</c:f>
              <c:strCache>
                <c:ptCount val="1"/>
                <c:pt idx="0">
                  <c:v>количество ИОМ для  управленческих кадров</c:v>
                </c:pt>
              </c:strCache>
            </c:strRef>
          </c:tx>
          <c:spPr>
            <a:solidFill>
              <a:srgbClr val="109EB4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8344923858454611E-3"/>
                  <c:y val="-1.085258202707146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9C-4FF9-8281-9C61C4906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количества!$B$2:$B$22</c:f>
              <c:strCache>
                <c:ptCount val="21"/>
                <c:pt idx="0">
                  <c:v>Александровский</c:v>
                </c:pt>
                <c:pt idx="1">
                  <c:v>Асиновский</c:v>
                </c:pt>
                <c:pt idx="2">
                  <c:v>Бакчарский</c:v>
                </c:pt>
                <c:pt idx="3">
                  <c:v>Верхнекетский</c:v>
                </c:pt>
                <c:pt idx="4">
                  <c:v>Зырянский</c:v>
                </c:pt>
                <c:pt idx="5">
                  <c:v>Каргасокский</c:v>
                </c:pt>
                <c:pt idx="6">
                  <c:v>г.Кедровый</c:v>
                </c:pt>
                <c:pt idx="7">
                  <c:v>Кожевниковский</c:v>
                </c:pt>
                <c:pt idx="8">
                  <c:v>Колпашевский</c:v>
                </c:pt>
                <c:pt idx="9">
                  <c:v>Кривошеинский</c:v>
                </c:pt>
                <c:pt idx="10">
                  <c:v>Молчановский</c:v>
                </c:pt>
                <c:pt idx="11">
                  <c:v>Парабельский</c:v>
                </c:pt>
                <c:pt idx="12">
                  <c:v>Первомайский</c:v>
                </c:pt>
                <c:pt idx="13">
                  <c:v>ЗАТО Северск</c:v>
                </c:pt>
                <c:pt idx="14">
                  <c:v>г.о.Стрежевой</c:v>
                </c:pt>
                <c:pt idx="15">
                  <c:v>Тегульдетский</c:v>
                </c:pt>
                <c:pt idx="16">
                  <c:v>г.Томск</c:v>
                </c:pt>
                <c:pt idx="17">
                  <c:v>Томский</c:v>
                </c:pt>
                <c:pt idx="18">
                  <c:v>Чаинский</c:v>
                </c:pt>
                <c:pt idx="19">
                  <c:v>Шегарский</c:v>
                </c:pt>
                <c:pt idx="20">
                  <c:v>ОГОУ</c:v>
                </c:pt>
              </c:strCache>
            </c:strRef>
          </c:cat>
          <c:val>
            <c:numRef>
              <c:f>количества!$C$2:$C$22</c:f>
              <c:numCache>
                <c:formatCode>General</c:formatCode>
                <c:ptCount val="21"/>
                <c:pt idx="0">
                  <c:v>11</c:v>
                </c:pt>
                <c:pt idx="1">
                  <c:v>25</c:v>
                </c:pt>
                <c:pt idx="2">
                  <c:v>14</c:v>
                </c:pt>
                <c:pt idx="3">
                  <c:v>10</c:v>
                </c:pt>
                <c:pt idx="4">
                  <c:v>20</c:v>
                </c:pt>
                <c:pt idx="5">
                  <c:v>20</c:v>
                </c:pt>
                <c:pt idx="6">
                  <c:v>2</c:v>
                </c:pt>
                <c:pt idx="7">
                  <c:v>18</c:v>
                </c:pt>
                <c:pt idx="8">
                  <c:v>24</c:v>
                </c:pt>
                <c:pt idx="9">
                  <c:v>17</c:v>
                </c:pt>
                <c:pt idx="10">
                  <c:v>9</c:v>
                </c:pt>
                <c:pt idx="11">
                  <c:v>13</c:v>
                </c:pt>
                <c:pt idx="12">
                  <c:v>18</c:v>
                </c:pt>
                <c:pt idx="13">
                  <c:v>33</c:v>
                </c:pt>
                <c:pt idx="14">
                  <c:v>16</c:v>
                </c:pt>
                <c:pt idx="15">
                  <c:v>12</c:v>
                </c:pt>
                <c:pt idx="16">
                  <c:v>138</c:v>
                </c:pt>
                <c:pt idx="17">
                  <c:v>60</c:v>
                </c:pt>
                <c:pt idx="18">
                  <c:v>11</c:v>
                </c:pt>
                <c:pt idx="19">
                  <c:v>21</c:v>
                </c:pt>
                <c:pt idx="2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C-4FF9-8281-9C61C4906D3F}"/>
            </c:ext>
          </c:extLst>
        </c:ser>
        <c:ser>
          <c:idx val="1"/>
          <c:order val="1"/>
          <c:tx>
            <c:strRef>
              <c:f>количества!$D$1</c:f>
              <c:strCache>
                <c:ptCount val="1"/>
                <c:pt idx="0">
                  <c:v>количество ИОМ для педагогических работников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количества!$B$2:$B$22</c:f>
              <c:strCache>
                <c:ptCount val="21"/>
                <c:pt idx="0">
                  <c:v>Александровский</c:v>
                </c:pt>
                <c:pt idx="1">
                  <c:v>Асиновский</c:v>
                </c:pt>
                <c:pt idx="2">
                  <c:v>Бакчарский</c:v>
                </c:pt>
                <c:pt idx="3">
                  <c:v>Верхнекетский</c:v>
                </c:pt>
                <c:pt idx="4">
                  <c:v>Зырянский</c:v>
                </c:pt>
                <c:pt idx="5">
                  <c:v>Каргасокский</c:v>
                </c:pt>
                <c:pt idx="6">
                  <c:v>г.Кедровый</c:v>
                </c:pt>
                <c:pt idx="7">
                  <c:v>Кожевниковский</c:v>
                </c:pt>
                <c:pt idx="8">
                  <c:v>Колпашевский</c:v>
                </c:pt>
                <c:pt idx="9">
                  <c:v>Кривошеинский</c:v>
                </c:pt>
                <c:pt idx="10">
                  <c:v>Молчановский</c:v>
                </c:pt>
                <c:pt idx="11">
                  <c:v>Парабельский</c:v>
                </c:pt>
                <c:pt idx="12">
                  <c:v>Первомайский</c:v>
                </c:pt>
                <c:pt idx="13">
                  <c:v>ЗАТО Северск</c:v>
                </c:pt>
                <c:pt idx="14">
                  <c:v>г.о.Стрежевой</c:v>
                </c:pt>
                <c:pt idx="15">
                  <c:v>Тегульдетский</c:v>
                </c:pt>
                <c:pt idx="16">
                  <c:v>г.Томск</c:v>
                </c:pt>
                <c:pt idx="17">
                  <c:v>Томский</c:v>
                </c:pt>
                <c:pt idx="18">
                  <c:v>Чаинский</c:v>
                </c:pt>
                <c:pt idx="19">
                  <c:v>Шегарский</c:v>
                </c:pt>
                <c:pt idx="20">
                  <c:v>ОГОУ</c:v>
                </c:pt>
              </c:strCache>
            </c:strRef>
          </c:cat>
          <c:val>
            <c:numRef>
              <c:f>количества!$D$2:$D$22</c:f>
              <c:numCache>
                <c:formatCode>General</c:formatCode>
                <c:ptCount val="21"/>
                <c:pt idx="0">
                  <c:v>33</c:v>
                </c:pt>
                <c:pt idx="1">
                  <c:v>104</c:v>
                </c:pt>
                <c:pt idx="2">
                  <c:v>64</c:v>
                </c:pt>
                <c:pt idx="3">
                  <c:v>68</c:v>
                </c:pt>
                <c:pt idx="4">
                  <c:v>50</c:v>
                </c:pt>
                <c:pt idx="5">
                  <c:v>97</c:v>
                </c:pt>
                <c:pt idx="6">
                  <c:v>24</c:v>
                </c:pt>
                <c:pt idx="7">
                  <c:v>58</c:v>
                </c:pt>
                <c:pt idx="8">
                  <c:v>104</c:v>
                </c:pt>
                <c:pt idx="9">
                  <c:v>66</c:v>
                </c:pt>
                <c:pt idx="10">
                  <c:v>52</c:v>
                </c:pt>
                <c:pt idx="11">
                  <c:v>41</c:v>
                </c:pt>
                <c:pt idx="12">
                  <c:v>55</c:v>
                </c:pt>
                <c:pt idx="13">
                  <c:v>118</c:v>
                </c:pt>
                <c:pt idx="14">
                  <c:v>77</c:v>
                </c:pt>
                <c:pt idx="15">
                  <c:v>31</c:v>
                </c:pt>
                <c:pt idx="16">
                  <c:v>581</c:v>
                </c:pt>
                <c:pt idx="17">
                  <c:v>173</c:v>
                </c:pt>
                <c:pt idx="18">
                  <c:v>21</c:v>
                </c:pt>
                <c:pt idx="19">
                  <c:v>72</c:v>
                </c:pt>
                <c:pt idx="20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9C-4FF9-8281-9C61C4906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21"/>
        <c:axId val="148142975"/>
        <c:axId val="1615662031"/>
      </c:barChart>
      <c:catAx>
        <c:axId val="14814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15662031"/>
        <c:crosses val="autoZero"/>
        <c:auto val="1"/>
        <c:lblAlgn val="ctr"/>
        <c:lblOffset val="100"/>
        <c:noMultiLvlLbl val="0"/>
      </c:catAx>
      <c:valAx>
        <c:axId val="1615662031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8142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74122043722748"/>
          <c:y val="0.89235007648944664"/>
          <c:w val="0.45546907459612807"/>
          <c:h val="0.10765002110639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47000"/>
      </a:schemeClr>
    </a:solidFill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C00"/>
            </a:solidFill>
          </c:spPr>
          <c:dPt>
            <c:idx val="0"/>
            <c:bubble3D val="0"/>
            <c:spPr>
              <a:solidFill>
                <a:srgbClr val="109E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5F-4635-B8A0-FADBB52AEDBA}"/>
              </c:ext>
            </c:extLst>
          </c:dPt>
          <c:dPt>
            <c:idx val="1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5F-4635-B8A0-FADBB52AEDB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95F-4635-B8A0-FADBB52AE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количества!$C$1:$D$1</c:f>
              <c:strCache>
                <c:ptCount val="2"/>
                <c:pt idx="0">
                  <c:v>количество ИОМ для  управленческих кадров</c:v>
                </c:pt>
                <c:pt idx="1">
                  <c:v>количество ИОМ для педагогических работников</c:v>
                </c:pt>
              </c:strCache>
            </c:strRef>
          </c:cat>
          <c:val>
            <c:numRef>
              <c:f>количества!$C$23:$D$23</c:f>
              <c:numCache>
                <c:formatCode>General</c:formatCode>
                <c:ptCount val="2"/>
                <c:pt idx="0">
                  <c:v>501</c:v>
                </c:pt>
                <c:pt idx="1">
                  <c:v>1981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5F-4635-B8A0-FADBB52AED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433925410486483E-2"/>
          <c:y val="0.7357876108464404"/>
          <c:w val="0.75026642507574304"/>
          <c:h val="0.169505316814637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3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09E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C4-4E10-BCFB-97F8C26D2333}"/>
              </c:ext>
            </c:extLst>
          </c:dPt>
          <c:dPt>
            <c:idx val="1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C4-4E10-BCFB-97F8C26D233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AC4-4E10-BCFB-97F8C26D2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количества!$E$1:$F$1</c:f>
              <c:strCache>
                <c:ptCount val="2"/>
                <c:pt idx="0">
                  <c:v>количество ИОМ среди управленческих кадров (продолжающие)</c:v>
                </c:pt>
                <c:pt idx="1">
                  <c:v>количество ИОМ  среди педагогических работников (продолжающие)</c:v>
                </c:pt>
              </c:strCache>
            </c:strRef>
          </c:cat>
          <c:val>
            <c:numRef>
              <c:f>количества!$E$23:$F$23</c:f>
              <c:numCache>
                <c:formatCode>General</c:formatCode>
                <c:ptCount val="2"/>
                <c:pt idx="0">
                  <c:v>90</c:v>
                </c:pt>
                <c:pt idx="1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C4-4E10-BCFB-97F8C26D23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71998697060242E-2"/>
          <c:y val="0.76710676418716794"/>
          <c:w val="0.79219940385955445"/>
          <c:h val="0.17328653512516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35000"/>
      </a:schemeClr>
    </a:solidFill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/>
              <a:t>Количество ИОМ для педагогических работников и управленческих кадров, разработанных </a:t>
            </a:r>
          </a:p>
          <a:p>
            <a:pPr>
              <a:defRPr b="1"/>
            </a:pPr>
            <a:r>
              <a:rPr lang="ru-RU" b="1" dirty="0"/>
              <a:t>с 14.05.2021 по 01.11.2022 (</a:t>
            </a:r>
            <a:r>
              <a:rPr lang="ru-RU" b="1" dirty="0">
                <a:solidFill>
                  <a:srgbClr val="109EB4"/>
                </a:solidFill>
              </a:rPr>
              <a:t>продолжающие</a:t>
            </a:r>
            <a:r>
              <a:rPr lang="ru-RU" b="1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количества!$C$44</c:f>
              <c:strCache>
                <c:ptCount val="1"/>
                <c:pt idx="0">
                  <c:v>количество ИОМ среди управленческих кадров (продолжающие)</c:v>
                </c:pt>
              </c:strCache>
            </c:strRef>
          </c:tx>
          <c:spPr>
            <a:solidFill>
              <a:srgbClr val="109E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количества!$B$45:$B$65</c:f>
              <c:strCache>
                <c:ptCount val="21"/>
                <c:pt idx="0">
                  <c:v>Александровский</c:v>
                </c:pt>
                <c:pt idx="1">
                  <c:v>Асиновский</c:v>
                </c:pt>
                <c:pt idx="2">
                  <c:v>Бакчарский</c:v>
                </c:pt>
                <c:pt idx="3">
                  <c:v>Верхнекетский</c:v>
                </c:pt>
                <c:pt idx="4">
                  <c:v>Зырянский</c:v>
                </c:pt>
                <c:pt idx="5">
                  <c:v>Каргасокский</c:v>
                </c:pt>
                <c:pt idx="6">
                  <c:v>г.Кедровый</c:v>
                </c:pt>
                <c:pt idx="7">
                  <c:v>Кожевниковский</c:v>
                </c:pt>
                <c:pt idx="8">
                  <c:v>Колпашевский</c:v>
                </c:pt>
                <c:pt idx="9">
                  <c:v>Кривошеинский</c:v>
                </c:pt>
                <c:pt idx="10">
                  <c:v>Молчановский</c:v>
                </c:pt>
                <c:pt idx="11">
                  <c:v>Парабельский</c:v>
                </c:pt>
                <c:pt idx="12">
                  <c:v>Первомайский</c:v>
                </c:pt>
                <c:pt idx="13">
                  <c:v>ЗАТО Северск</c:v>
                </c:pt>
                <c:pt idx="14">
                  <c:v>г.о.Стрежевой</c:v>
                </c:pt>
                <c:pt idx="15">
                  <c:v>Тегульдетский</c:v>
                </c:pt>
                <c:pt idx="16">
                  <c:v>г.Томск</c:v>
                </c:pt>
                <c:pt idx="17">
                  <c:v>Томский</c:v>
                </c:pt>
                <c:pt idx="18">
                  <c:v>Чаинский</c:v>
                </c:pt>
                <c:pt idx="19">
                  <c:v>Шегарский</c:v>
                </c:pt>
                <c:pt idx="20">
                  <c:v>ОГОУ</c:v>
                </c:pt>
              </c:strCache>
            </c:strRef>
          </c:cat>
          <c:val>
            <c:numRef>
              <c:f>количества!$C$45:$C$65</c:f>
              <c:numCache>
                <c:formatCode>General</c:formatCode>
                <c:ptCount val="21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0</c:v>
                </c:pt>
                <c:pt idx="7">
                  <c:v>3</c:v>
                </c:pt>
                <c:pt idx="8">
                  <c:v>7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5</c:v>
                </c:pt>
                <c:pt idx="14">
                  <c:v>2</c:v>
                </c:pt>
                <c:pt idx="15">
                  <c:v>2</c:v>
                </c:pt>
                <c:pt idx="16">
                  <c:v>23</c:v>
                </c:pt>
                <c:pt idx="17">
                  <c:v>10</c:v>
                </c:pt>
                <c:pt idx="18">
                  <c:v>2</c:v>
                </c:pt>
                <c:pt idx="19">
                  <c:v>5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1-48A6-9FE9-2F2C8DBEAA0D}"/>
            </c:ext>
          </c:extLst>
        </c:ser>
        <c:ser>
          <c:idx val="1"/>
          <c:order val="1"/>
          <c:tx>
            <c:strRef>
              <c:f>количества!$D$44</c:f>
              <c:strCache>
                <c:ptCount val="1"/>
                <c:pt idx="0">
                  <c:v>количество ИОМ  среди педагогических работников (продолжающие)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количества!$B$45:$B$65</c:f>
              <c:strCache>
                <c:ptCount val="21"/>
                <c:pt idx="0">
                  <c:v>Александровский</c:v>
                </c:pt>
                <c:pt idx="1">
                  <c:v>Асиновский</c:v>
                </c:pt>
                <c:pt idx="2">
                  <c:v>Бакчарский</c:v>
                </c:pt>
                <c:pt idx="3">
                  <c:v>Верхнекетский</c:v>
                </c:pt>
                <c:pt idx="4">
                  <c:v>Зырянский</c:v>
                </c:pt>
                <c:pt idx="5">
                  <c:v>Каргасокский</c:v>
                </c:pt>
                <c:pt idx="6">
                  <c:v>г.Кедровый</c:v>
                </c:pt>
                <c:pt idx="7">
                  <c:v>Кожевниковский</c:v>
                </c:pt>
                <c:pt idx="8">
                  <c:v>Колпашевский</c:v>
                </c:pt>
                <c:pt idx="9">
                  <c:v>Кривошеинский</c:v>
                </c:pt>
                <c:pt idx="10">
                  <c:v>Молчановский</c:v>
                </c:pt>
                <c:pt idx="11">
                  <c:v>Парабельский</c:v>
                </c:pt>
                <c:pt idx="12">
                  <c:v>Первомайский</c:v>
                </c:pt>
                <c:pt idx="13">
                  <c:v>ЗАТО Северск</c:v>
                </c:pt>
                <c:pt idx="14">
                  <c:v>г.о.Стрежевой</c:v>
                </c:pt>
                <c:pt idx="15">
                  <c:v>Тегульдетский</c:v>
                </c:pt>
                <c:pt idx="16">
                  <c:v>г.Томск</c:v>
                </c:pt>
                <c:pt idx="17">
                  <c:v>Томский</c:v>
                </c:pt>
                <c:pt idx="18">
                  <c:v>Чаинский</c:v>
                </c:pt>
                <c:pt idx="19">
                  <c:v>Шегарский</c:v>
                </c:pt>
                <c:pt idx="20">
                  <c:v>ОГОУ</c:v>
                </c:pt>
              </c:strCache>
            </c:strRef>
          </c:cat>
          <c:val>
            <c:numRef>
              <c:f>количества!$D$45:$D$65</c:f>
              <c:numCache>
                <c:formatCode>General</c:formatCode>
                <c:ptCount val="21"/>
                <c:pt idx="0">
                  <c:v>5</c:v>
                </c:pt>
                <c:pt idx="1">
                  <c:v>7</c:v>
                </c:pt>
                <c:pt idx="2">
                  <c:v>13</c:v>
                </c:pt>
                <c:pt idx="3">
                  <c:v>6</c:v>
                </c:pt>
                <c:pt idx="4">
                  <c:v>5</c:v>
                </c:pt>
                <c:pt idx="5">
                  <c:v>12</c:v>
                </c:pt>
                <c:pt idx="6">
                  <c:v>2</c:v>
                </c:pt>
                <c:pt idx="7">
                  <c:v>3</c:v>
                </c:pt>
                <c:pt idx="8">
                  <c:v>13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  <c:pt idx="12">
                  <c:v>8</c:v>
                </c:pt>
                <c:pt idx="13">
                  <c:v>7</c:v>
                </c:pt>
                <c:pt idx="14">
                  <c:v>5</c:v>
                </c:pt>
                <c:pt idx="15">
                  <c:v>3</c:v>
                </c:pt>
                <c:pt idx="16">
                  <c:v>36</c:v>
                </c:pt>
                <c:pt idx="17">
                  <c:v>14</c:v>
                </c:pt>
                <c:pt idx="18">
                  <c:v>2</c:v>
                </c:pt>
                <c:pt idx="19">
                  <c:v>6</c:v>
                </c:pt>
                <c:pt idx="2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11-48A6-9FE9-2F2C8DBEA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overlap val="-9"/>
        <c:axId val="1786924479"/>
        <c:axId val="1499255247"/>
      </c:barChart>
      <c:catAx>
        <c:axId val="178692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99255247"/>
        <c:crosses val="autoZero"/>
        <c:auto val="1"/>
        <c:lblAlgn val="ctr"/>
        <c:lblOffset val="100"/>
        <c:noMultiLvlLbl val="0"/>
      </c:catAx>
      <c:valAx>
        <c:axId val="1499255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8692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47000"/>
      </a:schemeClr>
    </a:solidFill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109EB4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rgbClr val="109EB4"/>
                </a:solidFill>
              </a:rPr>
              <a:t>РЕЗУЛЬТАТЫ КОНКУРСА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109EB4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Лист1!$DF$32</c:f>
              <c:strCache>
                <c:ptCount val="1"/>
                <c:pt idx="0">
                  <c:v>призеры и победители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numRef>
              <c:f>Лист1!$DE$33:$DE$35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Лист1!$DF$33:$DF$35</c:f>
              <c:numCache>
                <c:formatCode>General</c:formatCode>
                <c:ptCount val="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4-489F-8393-F4CB83C63421}"/>
            </c:ext>
          </c:extLst>
        </c:ser>
        <c:ser>
          <c:idx val="1"/>
          <c:order val="1"/>
          <c:tx>
            <c:strRef>
              <c:f>Лист1!$DG$32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rgbClr val="109EB4"/>
            </a:solidFill>
            <a:ln>
              <a:noFill/>
            </a:ln>
            <a:effectLst/>
          </c:spPr>
          <c:invertIfNegative val="0"/>
          <c:cat>
            <c:numRef>
              <c:f>Лист1!$DE$33:$DE$35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Лист1!$DG$33:$DG$35</c:f>
              <c:numCache>
                <c:formatCode>General</c:formatCode>
                <c:ptCount val="3"/>
                <c:pt idx="0">
                  <c:v>17</c:v>
                </c:pt>
                <c:pt idx="1">
                  <c:v>15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4-489F-8393-F4CB83C63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9217631"/>
        <c:axId val="1649230831"/>
      </c:barChart>
      <c:catAx>
        <c:axId val="109921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49230831"/>
        <c:crosses val="autoZero"/>
        <c:auto val="1"/>
        <c:lblAlgn val="ctr"/>
        <c:lblOffset val="100"/>
        <c:noMultiLvlLbl val="0"/>
      </c:catAx>
      <c:valAx>
        <c:axId val="164923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099217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67000"/>
      </a:schemeClr>
    </a:solidFill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109EB4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rgbClr val="109EB4"/>
                </a:solidFill>
              </a:rPr>
              <a:t>РЕЗУЛЬТАТЫ КОНКУРСА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109EB4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Лист1!$DX$13</c:f>
              <c:strCache>
                <c:ptCount val="1"/>
                <c:pt idx="0">
                  <c:v>победители и призеры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numRef>
              <c:f>Лист1!$DY$12:$EA$12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Лист1!$DY$13:$EA$13</c:f>
              <c:numCache>
                <c:formatCode>General</c:formatCode>
                <c:ptCount val="3"/>
                <c:pt idx="0">
                  <c:v>40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9-4D70-BD5B-2D1E6B8A6C27}"/>
            </c:ext>
          </c:extLst>
        </c:ser>
        <c:ser>
          <c:idx val="1"/>
          <c:order val="1"/>
          <c:tx>
            <c:strRef>
              <c:f>Лист1!$DX$14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rgbClr val="109EB4"/>
            </a:solidFill>
            <a:ln>
              <a:noFill/>
            </a:ln>
            <a:effectLst/>
          </c:spPr>
          <c:invertIfNegative val="0"/>
          <c:cat>
            <c:numRef>
              <c:f>Лист1!$DY$12:$EA$12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Лист1!$DY$14:$EA$14</c:f>
              <c:numCache>
                <c:formatCode>General</c:formatCode>
                <c:ptCount val="3"/>
                <c:pt idx="0">
                  <c:v>39</c:v>
                </c:pt>
                <c:pt idx="1">
                  <c:v>23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9-4D70-BD5B-2D1E6B8A6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9216831"/>
        <c:axId val="1794853215"/>
      </c:barChart>
      <c:catAx>
        <c:axId val="109921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94853215"/>
        <c:crosses val="autoZero"/>
        <c:auto val="1"/>
        <c:lblAlgn val="ctr"/>
        <c:lblOffset val="100"/>
        <c:noMultiLvlLbl val="0"/>
      </c:catAx>
      <c:valAx>
        <c:axId val="1794853215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09921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67000"/>
      </a:schemeClr>
    </a:solidFill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72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409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332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127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342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629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30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608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434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324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793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32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96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336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133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85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E7CBB-965E-4FF4-9DCC-483F45EC0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30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527-C1F3-470F-BD2A-DA51C60D7E81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2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A4C7-EEEC-43ED-98AA-233D714748C7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C31F-647A-49AB-864C-DFDADDA3B899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DDB8-BF99-407D-B603-A57840DBD216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8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1BCC-2030-432C-9B7F-9FA8EDD4A233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277A-6203-4AD5-B51B-E5329829D82B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3107-8C5E-4321-8EEF-662912BA36C4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13E0-577B-4B89-8ABD-41224FF83BFC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203-89BF-4B43-A7EF-8D97F2D8DC9F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FAE7-7B19-4D14-9B1D-D65D5D2A95B3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975-22B9-45F8-BA86-71ADD24DD10A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3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A4ED-ADED-4B0A-A827-04794C998060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3898900"/>
            <a:ext cx="121999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763" y="546100"/>
            <a:ext cx="12195175" cy="358775"/>
          </a:xfrm>
          <a:prstGeom prst="rect">
            <a:avLst/>
          </a:prstGeom>
          <a:solidFill>
            <a:srgbClr val="FDB91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04800" y="578623"/>
            <a:ext cx="11572875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900">
                <a:solidFill>
                  <a:schemeClr val="bg1"/>
                </a:solidFill>
                <a:latin typeface="Proxima Nova Rg" panose="02000506030000020004" pitchFamily="2" charset="0"/>
              </a:rPr>
              <a:t>#ТОИПКРО  #УЧИБУДУЩЕМУ  #УЧИСЬСТОИПКРО  #ТОИПКРО  #УЧИБУДУЩЕМУ #УЧИСЬСТОИПКРО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16354" y="2244524"/>
            <a:ext cx="580443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</a:t>
            </a:r>
          </a:p>
          <a:p>
            <a:r>
              <a:rPr lang="ru-RU" sz="4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КОНФЕРЕНЦИЯ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802" y="5576688"/>
            <a:ext cx="93529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>
                <a:solidFill>
                  <a:srgbClr val="FFC000"/>
                </a:solidFill>
              </a:rPr>
              <a:t>|</a:t>
            </a:r>
            <a:r>
              <a:rPr lang="en-US" sz="40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81802" y="1408313"/>
            <a:ext cx="2952750" cy="3527425"/>
            <a:chOff x="474663" y="1438275"/>
            <a:chExt cx="2952750" cy="3527425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84188" y="3629519"/>
            <a:ext cx="6221812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802035" y="1197710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26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716354" y="1161870"/>
            <a:ext cx="885413" cy="984921"/>
            <a:chOff x="3674735" y="1161870"/>
            <a:chExt cx="885413" cy="984921"/>
          </a:xfrm>
        </p:grpSpPr>
        <p:pic>
          <p:nvPicPr>
            <p:cNvPr id="44" name="Рисунок 43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42" y="1152442"/>
            <a:ext cx="737146" cy="9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40" name="Стрелка вниз 5">
            <a:extLst>
              <a:ext uri="{FF2B5EF4-FFF2-40B4-BE49-F238E27FC236}">
                <a16:creationId xmlns:a16="http://schemas.microsoft.com/office/drawing/2014/main" id="{E9CC8162-9A12-40E3-921B-39F9CD124DF1}"/>
              </a:ext>
            </a:extLst>
          </p:cNvPr>
          <p:cNvSpPr/>
          <p:nvPr/>
        </p:nvSpPr>
        <p:spPr>
          <a:xfrm>
            <a:off x="4357846" y="2382591"/>
            <a:ext cx="457200" cy="32504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1" name="Стрелка вниз 6">
            <a:extLst>
              <a:ext uri="{FF2B5EF4-FFF2-40B4-BE49-F238E27FC236}">
                <a16:creationId xmlns:a16="http://schemas.microsoft.com/office/drawing/2014/main" id="{8A003372-A24B-4123-84DB-E4F03B0DFFD4}"/>
              </a:ext>
            </a:extLst>
          </p:cNvPr>
          <p:cNvSpPr/>
          <p:nvPr/>
        </p:nvSpPr>
        <p:spPr>
          <a:xfrm>
            <a:off x="5960793" y="2382591"/>
            <a:ext cx="457200" cy="32504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2" name="Стрелка вниз 7">
            <a:extLst>
              <a:ext uri="{FF2B5EF4-FFF2-40B4-BE49-F238E27FC236}">
                <a16:creationId xmlns:a16="http://schemas.microsoft.com/office/drawing/2014/main" id="{DDA03E90-EE75-456B-9885-8C402871CCC7}"/>
              </a:ext>
            </a:extLst>
          </p:cNvPr>
          <p:cNvSpPr/>
          <p:nvPr/>
        </p:nvSpPr>
        <p:spPr>
          <a:xfrm>
            <a:off x="7479499" y="2382591"/>
            <a:ext cx="457200" cy="32504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3" name="Стрелка вниз 8">
            <a:extLst>
              <a:ext uri="{FF2B5EF4-FFF2-40B4-BE49-F238E27FC236}">
                <a16:creationId xmlns:a16="http://schemas.microsoft.com/office/drawing/2014/main" id="{0D3DFBC9-7C02-479B-B914-89E510D4BEA0}"/>
              </a:ext>
            </a:extLst>
          </p:cNvPr>
          <p:cNvSpPr/>
          <p:nvPr/>
        </p:nvSpPr>
        <p:spPr>
          <a:xfrm>
            <a:off x="9133443" y="2382591"/>
            <a:ext cx="457200" cy="32504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4" name="Стрелка вправо 9">
            <a:extLst>
              <a:ext uri="{FF2B5EF4-FFF2-40B4-BE49-F238E27FC236}">
                <a16:creationId xmlns:a16="http://schemas.microsoft.com/office/drawing/2014/main" id="{294A111E-42CA-4DC4-BA7C-2EC851CEC3E4}"/>
              </a:ext>
            </a:extLst>
          </p:cNvPr>
          <p:cNvSpPr/>
          <p:nvPr/>
        </p:nvSpPr>
        <p:spPr>
          <a:xfrm>
            <a:off x="3968990" y="2450675"/>
            <a:ext cx="6647064" cy="897866"/>
          </a:xfrm>
          <a:prstGeom prst="rightArrow">
            <a:avLst>
              <a:gd name="adj1" fmla="val 50000"/>
              <a:gd name="adj2" fmla="val 48078"/>
            </a:avLst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ШКОЛЫ, РАБОТАЮЩИЕ В СЛОЖНОМ СОЦИАЛЬНОМ КОНТЕКСТЕ </a:t>
            </a:r>
          </a:p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И С НИЗКИМИ ОБРАЗОВАТЕЛЬНЫМИ РЕЗУЛЬТАМИ</a:t>
            </a:r>
          </a:p>
        </p:txBody>
      </p:sp>
      <p:sp>
        <p:nvSpPr>
          <p:cNvPr id="45" name="Стрелка вправо 10">
            <a:extLst>
              <a:ext uri="{FF2B5EF4-FFF2-40B4-BE49-F238E27FC236}">
                <a16:creationId xmlns:a16="http://schemas.microsoft.com/office/drawing/2014/main" id="{FF574780-803A-43C1-8CF1-C585D59FD571}"/>
              </a:ext>
            </a:extLst>
          </p:cNvPr>
          <p:cNvSpPr/>
          <p:nvPr/>
        </p:nvSpPr>
        <p:spPr>
          <a:xfrm>
            <a:off x="3968990" y="3156315"/>
            <a:ext cx="6647064" cy="861646"/>
          </a:xfrm>
          <a:prstGeom prst="rightArrow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ЦИФРОВАЯ ТРАНСФОРМАЦИЯ И ЦИФРОВАЯ ЗРЕЛОСТЬ</a:t>
            </a:r>
          </a:p>
        </p:txBody>
      </p:sp>
      <p:sp>
        <p:nvSpPr>
          <p:cNvPr id="46" name="Стрелка вправо 11">
            <a:extLst>
              <a:ext uri="{FF2B5EF4-FFF2-40B4-BE49-F238E27FC236}">
                <a16:creationId xmlns:a16="http://schemas.microsoft.com/office/drawing/2014/main" id="{65A1B585-CA10-4DDB-854E-F0D190EDEC06}"/>
              </a:ext>
            </a:extLst>
          </p:cNvPr>
          <p:cNvSpPr/>
          <p:nvPr/>
        </p:nvSpPr>
        <p:spPr>
          <a:xfrm>
            <a:off x="3968990" y="3869101"/>
            <a:ext cx="6647064" cy="861646"/>
          </a:xfrm>
          <a:prstGeom prst="rightArrow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ПСИХОЛОГО-ПЕДАГОГИЧЕСКИЕ ТЕХНОЛОГИИ И ИНСТРУМЕНТЫ*</a:t>
            </a:r>
          </a:p>
        </p:txBody>
      </p:sp>
      <p:sp>
        <p:nvSpPr>
          <p:cNvPr id="47" name="Стрелка вправо 12">
            <a:extLst>
              <a:ext uri="{FF2B5EF4-FFF2-40B4-BE49-F238E27FC236}">
                <a16:creationId xmlns:a16="http://schemas.microsoft.com/office/drawing/2014/main" id="{BBC498EB-6EE1-4742-9536-7B6DDF80BD16}"/>
              </a:ext>
            </a:extLst>
          </p:cNvPr>
          <p:cNvSpPr/>
          <p:nvPr/>
        </p:nvSpPr>
        <p:spPr>
          <a:xfrm>
            <a:off x="3968990" y="4538677"/>
            <a:ext cx="6647064" cy="861646"/>
          </a:xfrm>
          <a:prstGeom prst="rightArrow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ПРЕДМЕТНЫЕ КОНЦЕПЦИИ И ПРОФЕССИОНАЛЬНЫЕ СООБЩЕСТВА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01FBA1-BCCA-4790-AAD8-8230DB61F84A}"/>
              </a:ext>
            </a:extLst>
          </p:cNvPr>
          <p:cNvSpPr txBox="1"/>
          <p:nvPr/>
        </p:nvSpPr>
        <p:spPr>
          <a:xfrm>
            <a:off x="10616054" y="1916040"/>
            <a:ext cx="738664" cy="3992155"/>
          </a:xfrm>
          <a:prstGeom prst="rect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ПОВЫШЕНИЕ КАЧЕСТВА ОБРАЗОВАТЕЛЬНЫХ РЕЗУЛЬТАТОВ ДЕТЕЙ И ВОСПИТАНИЕ ГАРМОНИЧНО РАЗВИТЫХ ЛИЧНОСТЕЙ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24F474-27D0-4072-B710-E79741FE89DF}"/>
              </a:ext>
            </a:extLst>
          </p:cNvPr>
          <p:cNvSpPr txBox="1"/>
          <p:nvPr/>
        </p:nvSpPr>
        <p:spPr>
          <a:xfrm>
            <a:off x="3733705" y="6235190"/>
            <a:ext cx="8214009" cy="307777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*МОТИВАЦИЯ, ГЕЙМИФИКАЦИЯ, ТЕХНОЛОГИИ ЛИЧНОСТНОГО РОСТА, ИНСТРУМЕНТЫ ПРОФИЛАКТИКИ ДЕВИАНТНОГО ПОВЕДЕНИЯ И ПРОФЕССИОНАЛЬНОГО ВЫГОРАНИЯ, ТЕХНОЛОГИИ РАБОТЫ С ДЕТЬМИ С ОСОБЫМИ ОБРАЗОВАТЕЛЬНЫМИ ПОТРЕБНОСТЯМИ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32F56AA-B25B-4D87-B556-C03F43612FB4}"/>
              </a:ext>
            </a:extLst>
          </p:cNvPr>
          <p:cNvSpPr/>
          <p:nvPr/>
        </p:nvSpPr>
        <p:spPr>
          <a:xfrm>
            <a:off x="280644" y="1377033"/>
            <a:ext cx="1154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КОМПЕНСАЦИЯ ПРОФЕССИОНАЛЬНЫХ ЗАТРУДНЕНИЙ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BF936B-A47F-44FC-91A8-94A32D53B975}"/>
              </a:ext>
            </a:extLst>
          </p:cNvPr>
          <p:cNvSpPr txBox="1"/>
          <p:nvPr/>
        </p:nvSpPr>
        <p:spPr>
          <a:xfrm>
            <a:off x="3963292" y="1916042"/>
            <a:ext cx="1337687" cy="46166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ПРЕДМЕТНЫЕ КОМПЕТЕНЦИИ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C3AD9A-80F7-451A-9F42-D61791DAD1CE}"/>
              </a:ext>
            </a:extLst>
          </p:cNvPr>
          <p:cNvSpPr txBox="1"/>
          <p:nvPr/>
        </p:nvSpPr>
        <p:spPr>
          <a:xfrm>
            <a:off x="5460904" y="1916042"/>
            <a:ext cx="1416890" cy="46166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МЕТОДИЧЕСКИЕ КОМПЕТЕНЦИИ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FBB1AF-F081-4BDE-A8EC-6310FA219586}"/>
              </a:ext>
            </a:extLst>
          </p:cNvPr>
          <p:cNvSpPr txBox="1"/>
          <p:nvPr/>
        </p:nvSpPr>
        <p:spPr>
          <a:xfrm>
            <a:off x="7043182" y="1916042"/>
            <a:ext cx="1416890" cy="46166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ЦИФРОВЫЕ КОМПЕТЕНЦИИ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CC8C8E-7890-48EE-BA83-1E749BF6AE6C}"/>
              </a:ext>
            </a:extLst>
          </p:cNvPr>
          <p:cNvSpPr txBox="1"/>
          <p:nvPr/>
        </p:nvSpPr>
        <p:spPr>
          <a:xfrm>
            <a:off x="8625027" y="1916042"/>
            <a:ext cx="1548875" cy="46166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УПРАВЛЕНЧЕСКИЕ КОМПЕТЕНЦИИ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1C13D2-7160-4862-9D9D-4708137478A6}"/>
              </a:ext>
            </a:extLst>
          </p:cNvPr>
          <p:cNvSpPr txBox="1"/>
          <p:nvPr/>
        </p:nvSpPr>
        <p:spPr>
          <a:xfrm>
            <a:off x="4043520" y="5554252"/>
            <a:ext cx="108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35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ДПП ПК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429A71-CA6D-4318-B430-9B07148544FF}"/>
              </a:ext>
            </a:extLst>
          </p:cNvPr>
          <p:cNvSpPr txBox="1"/>
          <p:nvPr/>
        </p:nvSpPr>
        <p:spPr>
          <a:xfrm>
            <a:off x="5623051" y="5563700"/>
            <a:ext cx="108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20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ДПП ПК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37BD3E-2EE1-4DCA-8573-53C85ADC3AE3}"/>
              </a:ext>
            </a:extLst>
          </p:cNvPr>
          <p:cNvSpPr txBox="1"/>
          <p:nvPr/>
        </p:nvSpPr>
        <p:spPr>
          <a:xfrm>
            <a:off x="7159649" y="5554252"/>
            <a:ext cx="108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4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ДПП ПК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550D34-B556-455A-8EA7-B93ED5D9EE46}"/>
              </a:ext>
            </a:extLst>
          </p:cNvPr>
          <p:cNvSpPr txBox="1"/>
          <p:nvPr/>
        </p:nvSpPr>
        <p:spPr>
          <a:xfrm>
            <a:off x="8819117" y="5547611"/>
            <a:ext cx="108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8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ДПП ПК</a:t>
            </a:r>
          </a:p>
        </p:txBody>
      </p:sp>
      <p:graphicFrame>
        <p:nvGraphicFramePr>
          <p:cNvPr id="61" name="Диаграмма 60">
            <a:extLst>
              <a:ext uri="{FF2B5EF4-FFF2-40B4-BE49-F238E27FC236}">
                <a16:creationId xmlns:a16="http://schemas.microsoft.com/office/drawing/2014/main" id="{FF4E90CB-5934-4EB1-93B4-42C376553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134204"/>
              </p:ext>
            </p:extLst>
          </p:nvPr>
        </p:nvGraphicFramePr>
        <p:xfrm>
          <a:off x="-389677" y="1867653"/>
          <a:ext cx="4278289" cy="467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2717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32F56AA-B25B-4D87-B556-C03F43612FB4}"/>
              </a:ext>
            </a:extLst>
          </p:cNvPr>
          <p:cNvSpPr/>
          <p:nvPr/>
        </p:nvSpPr>
        <p:spPr>
          <a:xfrm>
            <a:off x="280644" y="1377033"/>
            <a:ext cx="1154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КОМПЕНСАЦИЯ ПРОФЕССИОНАЛЬНЫХ ЗАТРУДНЕНИЙ:</a:t>
            </a:r>
            <a:r>
              <a:rPr lang="en-US" sz="20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ИТОГИ РАБОТЫ 2019-2021 ГГ. ШНОР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FD18F07B-2134-4D63-8F38-F67B2049C8E2}"/>
              </a:ext>
            </a:extLst>
          </p:cNvPr>
          <p:cNvSpPr txBox="1">
            <a:spLocks/>
          </p:cNvSpPr>
          <p:nvPr/>
        </p:nvSpPr>
        <p:spPr>
          <a:xfrm>
            <a:off x="862573" y="2054329"/>
            <a:ext cx="5969808" cy="540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3600" dirty="0">
                <a:solidFill>
                  <a:srgbClr val="3A5C82"/>
                </a:solidFill>
              </a:rPr>
              <a:t>2019-2021: 128 ШНОР (ФИОКО)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A8660A16-D134-4DA7-AB6E-FEC8084DD51B}"/>
              </a:ext>
            </a:extLst>
          </p:cNvPr>
          <p:cNvCxnSpPr/>
          <p:nvPr/>
        </p:nvCxnSpPr>
        <p:spPr>
          <a:xfrm>
            <a:off x="6409856" y="5037860"/>
            <a:ext cx="793789" cy="1738433"/>
          </a:xfrm>
          <a:prstGeom prst="line">
            <a:avLst/>
          </a:prstGeom>
          <a:ln w="2222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Заголовок 1">
            <a:extLst>
              <a:ext uri="{FF2B5EF4-FFF2-40B4-BE49-F238E27FC236}">
                <a16:creationId xmlns:a16="http://schemas.microsoft.com/office/drawing/2014/main" id="{CC3A3E44-0838-4B68-BB0F-8F72EF7317CB}"/>
              </a:ext>
            </a:extLst>
          </p:cNvPr>
          <p:cNvSpPr txBox="1">
            <a:spLocks/>
          </p:cNvSpPr>
          <p:nvPr/>
        </p:nvSpPr>
        <p:spPr>
          <a:xfrm>
            <a:off x="862573" y="3292148"/>
            <a:ext cx="5969808" cy="54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3600" dirty="0">
                <a:solidFill>
                  <a:srgbClr val="3A5C82"/>
                </a:solidFill>
              </a:rPr>
              <a:t>2020 год: 10 школ</a:t>
            </a:r>
            <a:r>
              <a:rPr lang="en-US" sz="3600" dirty="0">
                <a:solidFill>
                  <a:srgbClr val="3A5C82"/>
                </a:solidFill>
              </a:rPr>
              <a:t> </a:t>
            </a:r>
            <a:r>
              <a:rPr lang="ru-RU" sz="3600" dirty="0">
                <a:solidFill>
                  <a:srgbClr val="3A5C82"/>
                </a:solidFill>
              </a:rPr>
              <a:t>в проекте 500+</a:t>
            </a:r>
          </a:p>
        </p:txBody>
      </p:sp>
      <p:sp>
        <p:nvSpPr>
          <p:cNvPr id="58" name="Заголовок 1">
            <a:extLst>
              <a:ext uri="{FF2B5EF4-FFF2-40B4-BE49-F238E27FC236}">
                <a16:creationId xmlns:a16="http://schemas.microsoft.com/office/drawing/2014/main" id="{7AD7B4F0-4D0A-4081-BD34-8FE8963BFA7C}"/>
              </a:ext>
            </a:extLst>
          </p:cNvPr>
          <p:cNvSpPr txBox="1">
            <a:spLocks/>
          </p:cNvSpPr>
          <p:nvPr/>
        </p:nvSpPr>
        <p:spPr>
          <a:xfrm>
            <a:off x="862573" y="4559295"/>
            <a:ext cx="5969808" cy="54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3600" dirty="0">
                <a:solidFill>
                  <a:srgbClr val="3A5C82"/>
                </a:solidFill>
              </a:rPr>
              <a:t>2021 год: 42 школы</a:t>
            </a:r>
            <a:r>
              <a:rPr lang="en-US" sz="3600" dirty="0">
                <a:solidFill>
                  <a:srgbClr val="3A5C82"/>
                </a:solidFill>
              </a:rPr>
              <a:t> </a:t>
            </a:r>
            <a:r>
              <a:rPr lang="ru-RU" sz="3600" dirty="0">
                <a:solidFill>
                  <a:srgbClr val="3A5C82"/>
                </a:solidFill>
              </a:rPr>
              <a:t>в проекте 500+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BD5EBD8-F710-4634-B699-10500314C5B0}"/>
              </a:ext>
            </a:extLst>
          </p:cNvPr>
          <p:cNvSpPr txBox="1"/>
          <p:nvPr/>
        </p:nvSpPr>
        <p:spPr>
          <a:xfrm>
            <a:off x="7967428" y="2594456"/>
            <a:ext cx="3768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Bahnschrift SemiLight" panose="020B0502040204020203" pitchFamily="34" charset="0"/>
              </a:rPr>
              <a:t>- 64 (50 %) школ из списка ШНОР</a:t>
            </a: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C136AD9C-4557-4052-A09A-C13F73435481}"/>
              </a:ext>
            </a:extLst>
          </p:cNvPr>
          <p:cNvSpPr txBox="1">
            <a:spLocks/>
          </p:cNvSpPr>
          <p:nvPr/>
        </p:nvSpPr>
        <p:spPr>
          <a:xfrm>
            <a:off x="862573" y="5687906"/>
            <a:ext cx="5969808" cy="540127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3600" dirty="0">
                <a:solidFill>
                  <a:schemeClr val="bg1"/>
                </a:solidFill>
              </a:rPr>
              <a:t>Декабрь 2021: 64 ШНОР (ФИОКО)</a:t>
            </a:r>
          </a:p>
        </p:txBody>
      </p:sp>
    </p:spTree>
    <p:extLst>
      <p:ext uri="{BB962C8B-B14F-4D97-AF65-F5344CB8AC3E}">
        <p14:creationId xmlns:p14="http://schemas.microsoft.com/office/powerpoint/2010/main" val="398113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32F56AA-B25B-4D87-B556-C03F43612FB4}"/>
              </a:ext>
            </a:extLst>
          </p:cNvPr>
          <p:cNvSpPr/>
          <p:nvPr/>
        </p:nvSpPr>
        <p:spPr>
          <a:xfrm>
            <a:off x="280644" y="1377033"/>
            <a:ext cx="1154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КОМПЕНСАЦИЯ ПРОФЕССИОНАЛЬНЫХ ЗАТРУДНЕНИЙ:</a:t>
            </a:r>
            <a:r>
              <a:rPr lang="en-US" sz="20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РАБОТА 2022 ГОД ШНОР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A8660A16-D134-4DA7-AB6E-FEC8084DD51B}"/>
              </a:ext>
            </a:extLst>
          </p:cNvPr>
          <p:cNvCxnSpPr/>
          <p:nvPr/>
        </p:nvCxnSpPr>
        <p:spPr>
          <a:xfrm>
            <a:off x="6409856" y="5037860"/>
            <a:ext cx="793789" cy="1738433"/>
          </a:xfrm>
          <a:prstGeom prst="line">
            <a:avLst/>
          </a:prstGeom>
          <a:ln w="2222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E39AAD05-9213-4806-9A67-E232FB2C17BB}"/>
              </a:ext>
            </a:extLst>
          </p:cNvPr>
          <p:cNvSpPr txBox="1">
            <a:spLocks/>
          </p:cNvSpPr>
          <p:nvPr/>
        </p:nvSpPr>
        <p:spPr>
          <a:xfrm>
            <a:off x="606032" y="2657279"/>
            <a:ext cx="6229689" cy="540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3600" dirty="0">
                <a:solidFill>
                  <a:srgbClr val="3A5C82"/>
                </a:solidFill>
              </a:rPr>
              <a:t>2022 год: 29 ШНОР (ФИОКО)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3AC6A567-C647-4EB6-BCE9-9862830B3B6F}"/>
              </a:ext>
            </a:extLst>
          </p:cNvPr>
          <p:cNvSpPr txBox="1">
            <a:spLocks/>
          </p:cNvSpPr>
          <p:nvPr/>
        </p:nvSpPr>
        <p:spPr>
          <a:xfrm>
            <a:off x="631664" y="3574325"/>
            <a:ext cx="6229688" cy="54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3600" dirty="0">
                <a:solidFill>
                  <a:srgbClr val="3A5C82"/>
                </a:solidFill>
              </a:rPr>
              <a:t>2020 год: </a:t>
            </a:r>
            <a:r>
              <a:rPr lang="ru-RU" sz="3600" dirty="0">
                <a:solidFill>
                  <a:srgbClr val="C00000"/>
                </a:solidFill>
              </a:rPr>
              <a:t>5 </a:t>
            </a:r>
            <a:r>
              <a:rPr lang="ru-RU" sz="3600" dirty="0">
                <a:solidFill>
                  <a:srgbClr val="3A5C82"/>
                </a:solidFill>
              </a:rPr>
              <a:t>школ</a:t>
            </a:r>
            <a:r>
              <a:rPr lang="en-US" sz="3600" dirty="0">
                <a:solidFill>
                  <a:srgbClr val="3A5C82"/>
                </a:solidFill>
              </a:rPr>
              <a:t> </a:t>
            </a:r>
            <a:r>
              <a:rPr lang="ru-RU" sz="3600" dirty="0">
                <a:solidFill>
                  <a:srgbClr val="3A5C82"/>
                </a:solidFill>
              </a:rPr>
              <a:t>в проекте 500+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56AEE8C5-0742-42B2-8F52-65501FC06DCD}"/>
              </a:ext>
            </a:extLst>
          </p:cNvPr>
          <p:cNvSpPr txBox="1">
            <a:spLocks/>
          </p:cNvSpPr>
          <p:nvPr/>
        </p:nvSpPr>
        <p:spPr>
          <a:xfrm>
            <a:off x="606032" y="4574500"/>
            <a:ext cx="6255320" cy="54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3600" dirty="0">
                <a:solidFill>
                  <a:srgbClr val="3A5C82"/>
                </a:solidFill>
              </a:rPr>
              <a:t>2021 год: </a:t>
            </a:r>
            <a:r>
              <a:rPr lang="ru-RU" sz="3600" dirty="0">
                <a:solidFill>
                  <a:srgbClr val="C00000"/>
                </a:solidFill>
              </a:rPr>
              <a:t>20</a:t>
            </a:r>
            <a:r>
              <a:rPr lang="ru-RU" sz="3600" dirty="0">
                <a:solidFill>
                  <a:srgbClr val="3A5C82"/>
                </a:solidFill>
              </a:rPr>
              <a:t> школ</a:t>
            </a:r>
            <a:r>
              <a:rPr lang="en-US" sz="3600" dirty="0">
                <a:solidFill>
                  <a:srgbClr val="3A5C82"/>
                </a:solidFill>
              </a:rPr>
              <a:t> </a:t>
            </a:r>
            <a:r>
              <a:rPr lang="ru-RU" sz="3600" dirty="0">
                <a:solidFill>
                  <a:srgbClr val="3A5C82"/>
                </a:solidFill>
              </a:rPr>
              <a:t>в проекте 500+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E61D8FE2-8BF2-4862-B07D-5B0239DF8B8E}"/>
              </a:ext>
            </a:extLst>
          </p:cNvPr>
          <p:cNvSpPr txBox="1">
            <a:spLocks/>
          </p:cNvSpPr>
          <p:nvPr/>
        </p:nvSpPr>
        <p:spPr>
          <a:xfrm>
            <a:off x="606032" y="1839421"/>
            <a:ext cx="6255321" cy="540127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3300" dirty="0">
                <a:solidFill>
                  <a:schemeClr val="bg1"/>
                </a:solidFill>
              </a:rPr>
              <a:t>Декабрь 2021: 64 ШНОР (ФИОКО)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A278390C-CBAF-499F-A474-84C4050D55CB}"/>
              </a:ext>
            </a:extLst>
          </p:cNvPr>
          <p:cNvSpPr txBox="1">
            <a:spLocks/>
          </p:cNvSpPr>
          <p:nvPr/>
        </p:nvSpPr>
        <p:spPr>
          <a:xfrm>
            <a:off x="580401" y="5637012"/>
            <a:ext cx="6255320" cy="54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3600" dirty="0">
                <a:solidFill>
                  <a:srgbClr val="3A5C82"/>
                </a:solidFill>
              </a:rPr>
              <a:t>2022 год: 33 школы</a:t>
            </a:r>
            <a:r>
              <a:rPr lang="en-US" sz="3600" dirty="0">
                <a:solidFill>
                  <a:srgbClr val="3A5C82"/>
                </a:solidFill>
              </a:rPr>
              <a:t> </a:t>
            </a:r>
            <a:r>
              <a:rPr lang="ru-RU" sz="3600" dirty="0">
                <a:solidFill>
                  <a:srgbClr val="3A5C82"/>
                </a:solidFill>
              </a:rPr>
              <a:t>в проекте 500+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4F17DB-87BC-45EA-8A9A-707704927BE2}"/>
              </a:ext>
            </a:extLst>
          </p:cNvPr>
          <p:cNvSpPr txBox="1"/>
          <p:nvPr/>
        </p:nvSpPr>
        <p:spPr>
          <a:xfrm>
            <a:off x="7852754" y="1885464"/>
            <a:ext cx="351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Bahnschrift SemiLight" panose="020B0502040204020203" pitchFamily="34" charset="0"/>
              </a:rPr>
              <a:t>93 школы</a:t>
            </a:r>
          </a:p>
        </p:txBody>
      </p:sp>
      <p:pic>
        <p:nvPicPr>
          <p:cNvPr id="41" name="Picture 4" descr="Начало пути | Журнал Ярмарки Мастеров">
            <a:extLst>
              <a:ext uri="{FF2B5EF4-FFF2-40B4-BE49-F238E27FC236}">
                <a16:creationId xmlns:a16="http://schemas.microsoft.com/office/drawing/2014/main" id="{D9AB9AD7-9521-41A4-B6AE-5105AE92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19" y="2878948"/>
            <a:ext cx="4223496" cy="3167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2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0B469C-1C2B-4ED6-BF31-E522F4180792}"/>
              </a:ext>
            </a:extLst>
          </p:cNvPr>
          <p:cNvSpPr/>
          <p:nvPr/>
        </p:nvSpPr>
        <p:spPr>
          <a:xfrm>
            <a:off x="189104" y="1351326"/>
            <a:ext cx="11547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ЦЕНТР НЕПРЕРЫВНОГО ПОВЫШЕНИЯ ПРОФЕССИОНАЛЬНОГО МАСТЕРСТВА ПЕДАГОГИЧЕСКИХ РАБОТНИКОВ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B2AD2FE-5A1B-4F56-B91F-FC0E7DEA49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354" y="5955201"/>
            <a:ext cx="1908469" cy="7102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A21692-550C-4C03-A5A9-B3502515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126"/>
          <a:stretch/>
        </p:blipFill>
        <p:spPr>
          <a:xfrm>
            <a:off x="6348872" y="1973395"/>
            <a:ext cx="5248156" cy="407759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</p:pic>
      <p:graphicFrame>
        <p:nvGraphicFramePr>
          <p:cNvPr id="62" name="Таблица 61">
            <a:extLst>
              <a:ext uri="{FF2B5EF4-FFF2-40B4-BE49-F238E27FC236}">
                <a16:creationId xmlns:a16="http://schemas.microsoft.com/office/drawing/2014/main" id="{0102EF1C-420A-4114-AB5A-0716EDC87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26774"/>
              </p:ext>
            </p:extLst>
          </p:nvPr>
        </p:nvGraphicFramePr>
        <p:xfrm>
          <a:off x="285750" y="2206161"/>
          <a:ext cx="5810250" cy="353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9851">
                  <a:extLst>
                    <a:ext uri="{9D8B030D-6E8A-4147-A177-3AD203B41FA5}">
                      <a16:colId xmlns:a16="http://schemas.microsoft.com/office/drawing/2014/main" val="2353360102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1441847728"/>
                    </a:ext>
                  </a:extLst>
                </a:gridCol>
                <a:gridCol w="645897">
                  <a:extLst>
                    <a:ext uri="{9D8B030D-6E8A-4147-A177-3AD203B41FA5}">
                      <a16:colId xmlns:a16="http://schemas.microsoft.com/office/drawing/2014/main" val="160649924"/>
                    </a:ext>
                  </a:extLst>
                </a:gridCol>
                <a:gridCol w="575155">
                  <a:extLst>
                    <a:ext uri="{9D8B030D-6E8A-4147-A177-3AD203B41FA5}">
                      <a16:colId xmlns:a16="http://schemas.microsoft.com/office/drawing/2014/main" val="138654861"/>
                    </a:ext>
                  </a:extLst>
                </a:gridCol>
                <a:gridCol w="661061">
                  <a:extLst>
                    <a:ext uri="{9D8B030D-6E8A-4147-A177-3AD203B41FA5}">
                      <a16:colId xmlns:a16="http://schemas.microsoft.com/office/drawing/2014/main" val="3847161844"/>
                    </a:ext>
                  </a:extLst>
                </a:gridCol>
                <a:gridCol w="661061">
                  <a:extLst>
                    <a:ext uri="{9D8B030D-6E8A-4147-A177-3AD203B41FA5}">
                      <a16:colId xmlns:a16="http://schemas.microsoft.com/office/drawing/2014/main" val="194162628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Показатели эффективности деятельности ЦНППМ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3F425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2022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F425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243228"/>
                  </a:ext>
                </a:extLst>
              </a:tr>
              <a:tr h="1391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план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факт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план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факт*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план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693057"/>
                  </a:ext>
                </a:extLst>
              </a:tr>
              <a:tr h="2517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Доля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пед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. работников ТО, для которых разработаны ИОМ в ЦНППМ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5%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8,4%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182261"/>
                  </a:ext>
                </a:extLst>
              </a:tr>
              <a:tr h="251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Доля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пед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. работников ОО, прошедших ПК, в т.ч. в ЦНППМ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9%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38221"/>
                          </a:solidFill>
                          <a:latin typeface="Century Gothic" panose="020B0502020202020204" pitchFamily="34" charset="0"/>
                        </a:rPr>
                        <a:t>19,7%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F3822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36,5%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569879"/>
                  </a:ext>
                </a:extLst>
              </a:tr>
              <a:tr h="251701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effectLst/>
                          <a:latin typeface="Century Gothic" panose="020B0502020202020204" pitchFamily="34" charset="0"/>
                        </a:rPr>
                        <a:t>Количество региональных мероприятий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485096"/>
                  </a:ext>
                </a:extLst>
              </a:tr>
              <a:tr h="2517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Количество ОО, принявших участие в программах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ПК управленческих команд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38221"/>
                          </a:solidFill>
                          <a:latin typeface="Century Gothic" panose="020B0502020202020204" pitchFamily="34" charset="0"/>
                        </a:rPr>
                        <a:t>16,9%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F3822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56031"/>
                  </a:ext>
                </a:extLst>
              </a:tr>
              <a:tr h="2517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Доля ОО, реализующих целевую модель наставничества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пед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работников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38221"/>
                          </a:solidFill>
                          <a:latin typeface="Century Gothic" panose="020B0502020202020204" pitchFamily="34" charset="0"/>
                        </a:rPr>
                        <a:t>45%</a:t>
                      </a: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71,5%</a:t>
                      </a: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386524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68F4F02D-340B-4CB8-B20C-8F22C39D06C4}"/>
              </a:ext>
            </a:extLst>
          </p:cNvPr>
          <p:cNvSpPr txBox="1"/>
          <p:nvPr/>
        </p:nvSpPr>
        <p:spPr>
          <a:xfrm>
            <a:off x="4010064" y="5786543"/>
            <a:ext cx="21996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*по состоянию на 30.09.2022</a:t>
            </a:r>
          </a:p>
        </p:txBody>
      </p:sp>
    </p:spTree>
    <p:extLst>
      <p:ext uri="{BB962C8B-B14F-4D97-AF65-F5344CB8AC3E}">
        <p14:creationId xmlns:p14="http://schemas.microsoft.com/office/powerpoint/2010/main" val="3056492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8E3772E-6319-4511-88BE-50349ACB6E0D}"/>
              </a:ext>
            </a:extLst>
          </p:cNvPr>
          <p:cNvSpPr/>
          <p:nvPr/>
        </p:nvSpPr>
        <p:spPr>
          <a:xfrm>
            <a:off x="189104" y="1351326"/>
            <a:ext cx="11547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ЦЕНТР НЕПРЕРЫВНОГО ПОВЫШЕНИЯ ПРОФЕССИОНАЛЬНОГО МАСТЕРСТВА ПЕДАГОГИЧЕСКИХ РАБОТНИКОВ: ИНДИВИДУАЛЬНЫЙ ОБРАЗОВАТЕЛЬНЫЙ МАРШРУТ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B13428-2A14-4736-A5CB-B01DBA4E037E}"/>
              </a:ext>
            </a:extLst>
          </p:cNvPr>
          <p:cNvSpPr txBox="1"/>
          <p:nvPr/>
        </p:nvSpPr>
        <p:spPr>
          <a:xfrm>
            <a:off x="1694563" y="2071576"/>
            <a:ext cx="72033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Персональные данные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Century Gothic" panose="020B0502020202020204" pitchFamily="34" charset="0"/>
              </a:rPr>
              <a:t>ФИО, дата рождения, данные об образовании, педагогический стаж, место работы, должность, предметная область, квалификационная категория, контактная информация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Результаты диагностики уровня сформированности компетенций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Century Gothic" panose="020B0502020202020204" pitchFamily="34" charset="0"/>
              </a:rPr>
              <a:t>Цель, которую необходимо достигнуть в рамках ИОМ, выявленные дефициты, рекомендации по вовлечению в экспертную деятельность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Дорожная карта по устранению выявленных дефицитов</a:t>
            </a:r>
          </a:p>
          <a:p>
            <a:r>
              <a:rPr lang="ru-RU" sz="11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Мероприятия/события, направленные на получение дополнительных знаний, опыта: </a:t>
            </a:r>
          </a:p>
          <a:p>
            <a:r>
              <a:rPr lang="ru-RU" sz="1100" dirty="0">
                <a:latin typeface="Century Gothic" panose="020B0502020202020204" pitchFamily="34" charset="0"/>
              </a:rPr>
              <a:t>КПК, стажировки, мероприятия, направленные на </a:t>
            </a:r>
            <a:r>
              <a:rPr lang="ru-RU" sz="1100" dirty="0" err="1">
                <a:latin typeface="Century Gothic" panose="020B0502020202020204" pitchFamily="34" charset="0"/>
              </a:rPr>
              <a:t>проф.развитие</a:t>
            </a:r>
            <a:r>
              <a:rPr lang="ru-RU" sz="1100" dirty="0">
                <a:latin typeface="Century Gothic" panose="020B0502020202020204" pitchFamily="34" charset="0"/>
              </a:rPr>
              <a:t> и обмен опытом, </a:t>
            </a:r>
            <a:r>
              <a:rPr lang="ru-RU" sz="1100" dirty="0" err="1">
                <a:latin typeface="Century Gothic" panose="020B0502020202020204" pitchFamily="34" charset="0"/>
              </a:rPr>
              <a:t>проф.сообщества</a:t>
            </a:r>
            <a:r>
              <a:rPr lang="ru-RU" sz="1100" dirty="0">
                <a:latin typeface="Century Gothic" panose="020B0502020202020204" pitchFamily="34" charset="0"/>
              </a:rPr>
              <a:t>, </a:t>
            </a:r>
            <a:r>
              <a:rPr lang="ru-RU" sz="1100" dirty="0" err="1">
                <a:latin typeface="Century Gothic" panose="020B0502020202020204" pitchFamily="34" charset="0"/>
              </a:rPr>
              <a:t>метод.объединения</a:t>
            </a:r>
            <a:r>
              <a:rPr lang="ru-RU" sz="1100" dirty="0">
                <a:latin typeface="Century Gothic" panose="020B0502020202020204" pitchFamily="34" charset="0"/>
              </a:rPr>
              <a:t>, ПТГ, </a:t>
            </a:r>
            <a:r>
              <a:rPr lang="ru-RU" sz="1100" dirty="0" err="1">
                <a:latin typeface="Century Gothic" panose="020B0502020202020204" pitchFamily="34" charset="0"/>
              </a:rPr>
              <a:t>спец.литература</a:t>
            </a:r>
            <a:r>
              <a:rPr lang="ru-RU" sz="1100" dirty="0">
                <a:latin typeface="Century Gothic" panose="020B0502020202020204" pitchFamily="34" charset="0"/>
              </a:rPr>
              <a:t>, методические материалы, ссылки на федеральных и региональных экспертов</a:t>
            </a:r>
          </a:p>
          <a:p>
            <a:r>
              <a:rPr lang="ru-RU" sz="11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Мероприятия/события, направленные на демонстрацию личного опыта:</a:t>
            </a:r>
          </a:p>
          <a:p>
            <a:r>
              <a:rPr lang="ru-RU" sz="1100" dirty="0">
                <a:latin typeface="Century Gothic" panose="020B0502020202020204" pitchFamily="34" charset="0"/>
              </a:rPr>
              <a:t>ФИП, РИП, конференции, семинары, экспертная деятельность, разработка методических продуктов, наставничество</a:t>
            </a:r>
          </a:p>
          <a:p>
            <a:r>
              <a:rPr lang="ru-RU" sz="11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Мероприятия, направленные на профилактику профессионального выгорания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3ED823D-4780-4577-B54C-9734FC7428A4}"/>
              </a:ext>
            </a:extLst>
          </p:cNvPr>
          <p:cNvCxnSpPr>
            <a:cxnSpLocks/>
          </p:cNvCxnSpPr>
          <p:nvPr/>
        </p:nvCxnSpPr>
        <p:spPr>
          <a:xfrm>
            <a:off x="1677312" y="2190404"/>
            <a:ext cx="0" cy="563802"/>
          </a:xfrm>
          <a:prstGeom prst="line">
            <a:avLst/>
          </a:prstGeom>
          <a:ln w="571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00C1819-049A-479F-8DC8-4B387B214F2F}"/>
              </a:ext>
            </a:extLst>
          </p:cNvPr>
          <p:cNvCxnSpPr>
            <a:cxnSpLocks/>
          </p:cNvCxnSpPr>
          <p:nvPr/>
        </p:nvCxnSpPr>
        <p:spPr>
          <a:xfrm>
            <a:off x="1677312" y="2903768"/>
            <a:ext cx="0" cy="499438"/>
          </a:xfrm>
          <a:prstGeom prst="line">
            <a:avLst/>
          </a:prstGeom>
          <a:ln w="571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3B923883-D497-4C02-8952-963F0DACA3C4}"/>
              </a:ext>
            </a:extLst>
          </p:cNvPr>
          <p:cNvCxnSpPr>
            <a:cxnSpLocks/>
          </p:cNvCxnSpPr>
          <p:nvPr/>
        </p:nvCxnSpPr>
        <p:spPr>
          <a:xfrm>
            <a:off x="1677312" y="3640093"/>
            <a:ext cx="0" cy="1626329"/>
          </a:xfrm>
          <a:prstGeom prst="line">
            <a:avLst/>
          </a:prstGeom>
          <a:ln w="571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512367C-30DA-4C81-B520-1ABB11F9052A}"/>
              </a:ext>
            </a:extLst>
          </p:cNvPr>
          <p:cNvSpPr txBox="1"/>
          <p:nvPr/>
        </p:nvSpPr>
        <p:spPr>
          <a:xfrm>
            <a:off x="204696" y="2206997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Блок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825419-3D21-4AAF-BEC8-F5C6C99FE189}"/>
              </a:ext>
            </a:extLst>
          </p:cNvPr>
          <p:cNvSpPr txBox="1"/>
          <p:nvPr/>
        </p:nvSpPr>
        <p:spPr>
          <a:xfrm>
            <a:off x="192062" y="2884739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Блок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55B9F8-15C8-459B-9B83-FBABCB8775F2}"/>
              </a:ext>
            </a:extLst>
          </p:cNvPr>
          <p:cNvSpPr txBox="1"/>
          <p:nvPr/>
        </p:nvSpPr>
        <p:spPr>
          <a:xfrm>
            <a:off x="189104" y="4054519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Блок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1F294C-1E6B-4F3E-AF77-F576C7192E19}"/>
              </a:ext>
            </a:extLst>
          </p:cNvPr>
          <p:cNvSpPr txBox="1"/>
          <p:nvPr/>
        </p:nvSpPr>
        <p:spPr>
          <a:xfrm>
            <a:off x="0" y="5403266"/>
            <a:ext cx="4174541" cy="338554"/>
          </a:xfrm>
          <a:prstGeom prst="rect">
            <a:avLst/>
          </a:prstGeom>
          <a:solidFill>
            <a:srgbClr val="109EB4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Продолжительность ИОМ – 6 месяцев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E5EC8709-E3D6-47D4-B8C8-DEA1EBC0E31D}"/>
              </a:ext>
            </a:extLst>
          </p:cNvPr>
          <p:cNvCxnSpPr/>
          <p:nvPr/>
        </p:nvCxnSpPr>
        <p:spPr>
          <a:xfrm>
            <a:off x="1666755" y="5775212"/>
            <a:ext cx="0" cy="721895"/>
          </a:xfrm>
          <a:prstGeom prst="line">
            <a:avLst/>
          </a:prstGeom>
          <a:ln w="571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055A03B-5909-429D-A38F-DC7C202BC507}"/>
              </a:ext>
            </a:extLst>
          </p:cNvPr>
          <p:cNvSpPr txBox="1"/>
          <p:nvPr/>
        </p:nvSpPr>
        <p:spPr>
          <a:xfrm>
            <a:off x="38022" y="577918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09EB4"/>
                </a:solidFill>
                <a:latin typeface="Century Gothic" panose="020B0502020202020204" pitchFamily="34" charset="0"/>
              </a:rPr>
              <a:t>Мониторинг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3C55624-24C5-47EF-B6C2-5A3DDB640273}"/>
              </a:ext>
            </a:extLst>
          </p:cNvPr>
          <p:cNvSpPr/>
          <p:nvPr/>
        </p:nvSpPr>
        <p:spPr>
          <a:xfrm>
            <a:off x="1694563" y="579186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latin typeface="Century Gothic" panose="020B0502020202020204" pitchFamily="34" charset="0"/>
              </a:rPr>
              <a:t>Ежемесячный (рефлексивная оценка)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latin typeface="Century Gothic" panose="020B0502020202020204" pitchFamily="34" charset="0"/>
              </a:rPr>
              <a:t>Повторная диагностика уровня сформированности компетенций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err="1">
                <a:latin typeface="Century Gothic" panose="020B0502020202020204" pitchFamily="34" charset="0"/>
              </a:rPr>
              <a:t>Саморефлексия</a:t>
            </a:r>
            <a:r>
              <a:rPr lang="ru-RU" sz="1100" dirty="0">
                <a:latin typeface="Century Gothic" panose="020B0502020202020204" pitchFamily="34" charset="0"/>
              </a:rPr>
              <a:t> по итогам прохождения ИОМ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597E25C-7066-47CD-AC0F-9D0E2FB663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66" y="5974310"/>
            <a:ext cx="1908469" cy="7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4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1253343-9CB1-4A7E-95FE-54135164725A}"/>
              </a:ext>
            </a:extLst>
          </p:cNvPr>
          <p:cNvSpPr/>
          <p:nvPr/>
        </p:nvSpPr>
        <p:spPr>
          <a:xfrm>
            <a:off x="189104" y="1351326"/>
            <a:ext cx="11547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ЦЕНТР НЕПРЕРЫВНОГО ПОВЫШЕНИЯ ПРОФЕССИОНАЛЬНОГО МАСТЕРСТВА ПЕДАГОГИЧЕСКИХ РАБОТНИКОВ: ИНДИВИДУАЛЬНЫЙ ОБРАЗОВАТЕЛЬНЫЙ МАРШРУТ</a:t>
            </a: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023F3284-4F08-41AA-9B82-4C920F014E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893780"/>
              </p:ext>
            </p:extLst>
          </p:nvPr>
        </p:nvGraphicFramePr>
        <p:xfrm>
          <a:off x="189105" y="2059212"/>
          <a:ext cx="6922896" cy="429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873476B8-F54F-4362-B8FC-6C45D49CC0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866647"/>
              </p:ext>
            </p:extLst>
          </p:nvPr>
        </p:nvGraphicFramePr>
        <p:xfrm>
          <a:off x="7560065" y="2090281"/>
          <a:ext cx="3728065" cy="370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DE530E9-8B85-422E-B5F0-8026E05BFB6C}"/>
              </a:ext>
            </a:extLst>
          </p:cNvPr>
          <p:cNvSpPr txBox="1"/>
          <p:nvPr/>
        </p:nvSpPr>
        <p:spPr>
          <a:xfrm>
            <a:off x="8814737" y="3176194"/>
            <a:ext cx="1217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2482</a:t>
            </a:r>
            <a:endParaRPr lang="ru-RU" b="1" dirty="0"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latin typeface="Century Gothic" panose="020B0502020202020204" pitchFamily="34" charset="0"/>
              </a:rPr>
              <a:t>ИОМ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6DEB0D4-6481-4AE5-822B-3A61C72076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66" y="5974310"/>
            <a:ext cx="1908469" cy="7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1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CFAC51AB-08C9-47AC-A09D-0042A38A68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936885"/>
              </p:ext>
            </p:extLst>
          </p:nvPr>
        </p:nvGraphicFramePr>
        <p:xfrm>
          <a:off x="7834963" y="2196924"/>
          <a:ext cx="3769917" cy="390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1253343-9CB1-4A7E-95FE-54135164725A}"/>
              </a:ext>
            </a:extLst>
          </p:cNvPr>
          <p:cNvSpPr/>
          <p:nvPr/>
        </p:nvSpPr>
        <p:spPr>
          <a:xfrm>
            <a:off x="189104" y="1351326"/>
            <a:ext cx="11547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ЦЕНТР НЕПРЕРЫВНОГО ПОВЫШЕНИЯ ПРОФЕССИОНАЛЬНОГО МАСТЕРСТВА ПЕДАГОГИЧЕСКИХ РАБОТНИКОВ: ИНДИВИДУАЛЬНЫЙ ОБРАЗОВАТЕЛЬНЫЙ МАРШРУТ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530E9-8B85-422E-B5F0-8026E05BFB6C}"/>
              </a:ext>
            </a:extLst>
          </p:cNvPr>
          <p:cNvSpPr txBox="1"/>
          <p:nvPr/>
        </p:nvSpPr>
        <p:spPr>
          <a:xfrm>
            <a:off x="9240462" y="3429000"/>
            <a:ext cx="958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261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ИОМ</a:t>
            </a: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353B8D87-656F-462E-A990-371DD4D63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73834"/>
              </p:ext>
            </p:extLst>
          </p:nvPr>
        </p:nvGraphicFramePr>
        <p:xfrm>
          <a:off x="514750" y="2129413"/>
          <a:ext cx="6492441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05EBACE-FBAA-4C96-9638-CCB727ECB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66" y="5974310"/>
            <a:ext cx="1908469" cy="7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4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A70EE0D-A66A-40AD-BD0D-7A13D56B328D}"/>
              </a:ext>
            </a:extLst>
          </p:cNvPr>
          <p:cNvSpPr/>
          <p:nvPr/>
        </p:nvSpPr>
        <p:spPr>
          <a:xfrm>
            <a:off x="189104" y="1351326"/>
            <a:ext cx="1154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РЕГИОНАЛЬНЫЙ МЕТОДИЧЕСКИЙ АКТИВ ТОМСКОЙ ОБЛАСТИ (РМА)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80BD2-5C0C-423A-BBC5-B8C71F98BF47}"/>
              </a:ext>
            </a:extLst>
          </p:cNvPr>
          <p:cNvSpPr txBox="1"/>
          <p:nvPr/>
        </p:nvSpPr>
        <p:spPr>
          <a:xfrm>
            <a:off x="5988510" y="2000845"/>
            <a:ext cx="6019191" cy="417037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b="1" dirty="0">
                <a:latin typeface="Century Gothic" panose="020B0502020202020204" pitchFamily="34" charset="0"/>
              </a:rPr>
              <a:t>поддержка непрерывного профессионального развития </a:t>
            </a:r>
            <a:r>
              <a:rPr lang="ru-RU" sz="1200" dirty="0">
                <a:latin typeface="Century Gothic" panose="020B0502020202020204" pitchFamily="34" charset="0"/>
              </a:rPr>
              <a:t>педагогических работников и управленческих кадров региона </a:t>
            </a:r>
          </a:p>
          <a:p>
            <a:pPr marL="285750" lvl="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Century Gothic" panose="020B0502020202020204" pitchFamily="34" charset="0"/>
              </a:rPr>
              <a:t>участие в </a:t>
            </a:r>
            <a:r>
              <a:rPr lang="ru-RU" sz="1200" b="1" dirty="0">
                <a:latin typeface="Century Gothic" panose="020B0502020202020204" pitchFamily="34" charset="0"/>
              </a:rPr>
              <a:t>продвижении актуальных направлений развития системы образования </a:t>
            </a:r>
            <a:r>
              <a:rPr lang="ru-RU" sz="1200" dirty="0">
                <a:latin typeface="Century Gothic" panose="020B0502020202020204" pitchFamily="34" charset="0"/>
              </a:rPr>
              <a:t>на федеральном и региональном уровнях для получения эффективного педагогического и управленческого опыта среди профессионального (педагогического) сообщества региона</a:t>
            </a:r>
          </a:p>
          <a:p>
            <a:pPr marL="285750" lvl="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Century Gothic" panose="020B0502020202020204" pitchFamily="34" charset="0"/>
              </a:rPr>
              <a:t>участие в </a:t>
            </a:r>
            <a:r>
              <a:rPr lang="ru-RU" sz="1200" b="1" dirty="0">
                <a:latin typeface="Century Gothic" panose="020B0502020202020204" pitchFamily="34" charset="0"/>
              </a:rPr>
              <a:t>апробации и внедрении инновационных форм </a:t>
            </a:r>
            <a:r>
              <a:rPr lang="ru-RU" sz="1200" dirty="0">
                <a:latin typeface="Century Gothic" panose="020B0502020202020204" pitchFamily="34" charset="0"/>
              </a:rPr>
              <a:t>методической работы, менторства, наставничества, деятельности профессиональных сообществ, профессиональных ассоциаций, клубов и методических объединений, направленных на освоение и совершенствование профессиональных компетенций педагогических работников и управленческих кадров региона</a:t>
            </a:r>
          </a:p>
          <a:p>
            <a:pPr marL="285750" lvl="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b="1" dirty="0">
                <a:latin typeface="Century Gothic" panose="020B0502020202020204" pitchFamily="34" charset="0"/>
              </a:rPr>
              <a:t>обеспечение индивидуализации </a:t>
            </a:r>
            <a:r>
              <a:rPr lang="ru-RU" sz="1200" dirty="0">
                <a:latin typeface="Century Gothic" panose="020B0502020202020204" pitchFamily="34" charset="0"/>
              </a:rPr>
              <a:t>непрерывного повышения профессионального мастерства педагогических работников и управленческих кадров региона</a:t>
            </a:r>
          </a:p>
          <a:p>
            <a:pPr marL="285750" lvl="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b="1" dirty="0">
                <a:latin typeface="Century Gothic" panose="020B0502020202020204" pitchFamily="34" charset="0"/>
              </a:rPr>
              <a:t>содействие внедрению моделей «горизонтального обучения» </a:t>
            </a:r>
            <a:r>
              <a:rPr lang="ru-RU" sz="1200" dirty="0">
                <a:latin typeface="Century Gothic" panose="020B0502020202020204" pitchFamily="34" charset="0"/>
              </a:rPr>
              <a:t>педагогических работников и управленческих кадров региона</a:t>
            </a:r>
          </a:p>
          <a:p>
            <a:pPr marL="285750" lvl="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Century Gothic" panose="020B0502020202020204" pitchFamily="34" charset="0"/>
              </a:rPr>
              <a:t>оказание </a:t>
            </a:r>
            <a:r>
              <a:rPr lang="ru-RU" sz="1200" b="1" dirty="0">
                <a:latin typeface="Century Gothic" panose="020B0502020202020204" pitchFamily="34" charset="0"/>
              </a:rPr>
              <a:t>методической поддержки </a:t>
            </a:r>
            <a:r>
              <a:rPr lang="ru-RU" sz="1200" dirty="0">
                <a:latin typeface="Century Gothic" panose="020B0502020202020204" pitchFamily="34" charset="0"/>
              </a:rPr>
              <a:t>педагогическим работникам и управленческим кадрам общеобразовательных организаций с низкими образовательными результатами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1B90E2-3B8F-460E-8681-E51C75D6E0A1}"/>
              </a:ext>
            </a:extLst>
          </p:cNvPr>
          <p:cNvSpPr txBox="1"/>
          <p:nvPr/>
        </p:nvSpPr>
        <p:spPr>
          <a:xfrm>
            <a:off x="2474331" y="1816409"/>
            <a:ext cx="3291199" cy="461665"/>
          </a:xfrm>
          <a:prstGeom prst="rect">
            <a:avLst/>
          </a:prstGeom>
          <a:noFill/>
          <a:ln w="19050">
            <a:solidFill>
              <a:srgbClr val="109E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  <a:ea typeface="PT Astra Serif" panose="020A0603040505020204" pitchFamily="18" charset="-52"/>
              </a:rPr>
              <a:t>Департамент общего образования Томской области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E8A78B-EC0A-43B9-87F8-FD72C94CF770}"/>
              </a:ext>
            </a:extLst>
          </p:cNvPr>
          <p:cNvSpPr txBox="1"/>
          <p:nvPr/>
        </p:nvSpPr>
        <p:spPr>
          <a:xfrm>
            <a:off x="2474331" y="2611591"/>
            <a:ext cx="3291195" cy="276999"/>
          </a:xfrm>
          <a:prstGeom prst="rect">
            <a:avLst/>
          </a:prstGeom>
          <a:noFill/>
          <a:ln w="19050">
            <a:solidFill>
              <a:srgbClr val="109E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  <a:ea typeface="PT Astra Serif" panose="020A0603040505020204" pitchFamily="18" charset="-52"/>
              </a:rPr>
              <a:t>ТОИПКРО (ЦНППМ)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4DE40E-95EC-40A6-B6EA-DCE855E93844}"/>
              </a:ext>
            </a:extLst>
          </p:cNvPr>
          <p:cNvSpPr txBox="1"/>
          <p:nvPr/>
        </p:nvSpPr>
        <p:spPr>
          <a:xfrm>
            <a:off x="2474327" y="3230107"/>
            <a:ext cx="3291199" cy="276999"/>
          </a:xfrm>
          <a:prstGeom prst="rect">
            <a:avLst/>
          </a:prstGeom>
          <a:noFill/>
          <a:ln w="19050">
            <a:solidFill>
              <a:srgbClr val="109E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3822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РМА (37 человек)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00B1D7-ECAF-4817-9050-15940B16AA1B}"/>
              </a:ext>
            </a:extLst>
          </p:cNvPr>
          <p:cNvSpPr txBox="1"/>
          <p:nvPr/>
        </p:nvSpPr>
        <p:spPr>
          <a:xfrm>
            <a:off x="3132702" y="3858872"/>
            <a:ext cx="2246369" cy="646331"/>
          </a:xfrm>
          <a:prstGeom prst="rect">
            <a:avLst/>
          </a:prstGeom>
          <a:noFill/>
          <a:ln w="19050">
            <a:solidFill>
              <a:srgbClr val="109E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PT Astra Serif" panose="020A0603040505020204" pitchFamily="18" charset="-52"/>
              </a:rPr>
              <a:t>Муниципальный методический актив </a:t>
            </a:r>
          </a:p>
          <a:p>
            <a:pPr algn="ctr"/>
            <a:r>
              <a:rPr lang="en-US" sz="1200" dirty="0" err="1">
                <a:latin typeface="Century Gothic" panose="020B0502020202020204" pitchFamily="34" charset="0"/>
                <a:ea typeface="PT Astra Serif" panose="020A0603040505020204" pitchFamily="18" charset="-52"/>
              </a:rPr>
              <a:t>i</a:t>
            </a:r>
            <a:r>
              <a:rPr lang="en-US" sz="1200" dirty="0">
                <a:latin typeface="Century Gothic" panose="020B0502020202020204" pitchFamily="34" charset="0"/>
                <a:ea typeface="PT Astra Serif" panose="020A0603040505020204" pitchFamily="18" charset="-52"/>
              </a:rPr>
              <a:t>-</a:t>
            </a:r>
            <a:r>
              <a:rPr lang="ru-RU" sz="1200" dirty="0">
                <a:latin typeface="Century Gothic" panose="020B0502020202020204" pitchFamily="34" charset="0"/>
                <a:ea typeface="PT Astra Serif" panose="020A0603040505020204" pitchFamily="18" charset="-52"/>
              </a:rPr>
              <a:t>муниципалитета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C8625FED-9B12-475E-B55A-860FCA862B3B}"/>
              </a:ext>
            </a:extLst>
          </p:cNvPr>
          <p:cNvCxnSpPr>
            <a:cxnSpLocks/>
            <a:stCxn id="36" idx="2"/>
            <a:endCxn id="37" idx="0"/>
          </p:cNvCxnSpPr>
          <p:nvPr/>
        </p:nvCxnSpPr>
        <p:spPr>
          <a:xfrm flipH="1">
            <a:off x="4119929" y="2278074"/>
            <a:ext cx="2" cy="333517"/>
          </a:xfrm>
          <a:prstGeom prst="straightConnector1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F5786177-CD87-442B-A383-AD18EAA8E59E}"/>
              </a:ext>
            </a:extLst>
          </p:cNvPr>
          <p:cNvCxnSpPr/>
          <p:nvPr/>
        </p:nvCxnSpPr>
        <p:spPr>
          <a:xfrm>
            <a:off x="4200249" y="2934606"/>
            <a:ext cx="0" cy="295501"/>
          </a:xfrm>
          <a:prstGeom prst="straightConnector1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89EA9F67-AFCB-4FD5-88C7-123345F1DBCE}"/>
              </a:ext>
            </a:extLst>
          </p:cNvPr>
          <p:cNvCxnSpPr/>
          <p:nvPr/>
        </p:nvCxnSpPr>
        <p:spPr>
          <a:xfrm>
            <a:off x="4200249" y="3537884"/>
            <a:ext cx="0" cy="295501"/>
          </a:xfrm>
          <a:prstGeom prst="straightConnector1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C15E4A8-A013-4817-8312-4954BE2710F9}"/>
              </a:ext>
            </a:extLst>
          </p:cNvPr>
          <p:cNvCxnSpPr/>
          <p:nvPr/>
        </p:nvCxnSpPr>
        <p:spPr>
          <a:xfrm flipV="1">
            <a:off x="4105599" y="3537884"/>
            <a:ext cx="0" cy="295501"/>
          </a:xfrm>
          <a:prstGeom prst="straightConnector1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1D359594-6BCD-4C4C-AB59-30D7E44E98BA}"/>
              </a:ext>
            </a:extLst>
          </p:cNvPr>
          <p:cNvCxnSpPr/>
          <p:nvPr/>
        </p:nvCxnSpPr>
        <p:spPr>
          <a:xfrm flipV="1">
            <a:off x="4111401" y="2916318"/>
            <a:ext cx="0" cy="295501"/>
          </a:xfrm>
          <a:prstGeom prst="straightConnector1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6313EDBE-3003-4932-B20C-B3F1C5A4C18E}"/>
              </a:ext>
            </a:extLst>
          </p:cNvPr>
          <p:cNvCxnSpPr/>
          <p:nvPr/>
        </p:nvCxnSpPr>
        <p:spPr>
          <a:xfrm flipV="1">
            <a:off x="4199791" y="2290690"/>
            <a:ext cx="0" cy="295501"/>
          </a:xfrm>
          <a:prstGeom prst="straightConnector1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69DF1AD-FA40-4FB0-A174-CF0AF27D0D2E}"/>
              </a:ext>
            </a:extLst>
          </p:cNvPr>
          <p:cNvSpPr txBox="1"/>
          <p:nvPr/>
        </p:nvSpPr>
        <p:spPr>
          <a:xfrm>
            <a:off x="3114411" y="4806032"/>
            <a:ext cx="2375914" cy="646331"/>
          </a:xfrm>
          <a:prstGeom prst="rect">
            <a:avLst/>
          </a:prstGeom>
          <a:noFill/>
          <a:ln w="19050">
            <a:solidFill>
              <a:srgbClr val="109E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  <a:ea typeface="PT Astra Serif" panose="020A0603040505020204" pitchFamily="18" charset="-52"/>
              </a:rPr>
              <a:t>Муниципальная методическая служба </a:t>
            </a:r>
          </a:p>
          <a:p>
            <a:pPr algn="ctr"/>
            <a:r>
              <a:rPr lang="en-US" sz="1200" dirty="0" err="1">
                <a:latin typeface="Century Gothic" panose="020B0502020202020204" pitchFamily="34" charset="0"/>
                <a:ea typeface="PT Astra Serif" panose="020A0603040505020204" pitchFamily="18" charset="-52"/>
              </a:rPr>
              <a:t>i</a:t>
            </a:r>
            <a:r>
              <a:rPr lang="en-US" sz="1200" dirty="0">
                <a:latin typeface="Century Gothic" panose="020B0502020202020204" pitchFamily="34" charset="0"/>
                <a:ea typeface="PT Astra Serif" panose="020A0603040505020204" pitchFamily="18" charset="-52"/>
              </a:rPr>
              <a:t>-</a:t>
            </a:r>
            <a:r>
              <a:rPr lang="ru-RU" sz="1200" dirty="0">
                <a:latin typeface="Century Gothic" panose="020B0502020202020204" pitchFamily="34" charset="0"/>
                <a:ea typeface="PT Astra Serif" panose="020A0603040505020204" pitchFamily="18" charset="-52"/>
              </a:rPr>
              <a:t>муниципалитета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C74533-4EBB-477C-89D8-F40654DE2CB2}"/>
              </a:ext>
            </a:extLst>
          </p:cNvPr>
          <p:cNvSpPr txBox="1"/>
          <p:nvPr/>
        </p:nvSpPr>
        <p:spPr>
          <a:xfrm>
            <a:off x="221123" y="3269611"/>
            <a:ext cx="1876415" cy="830997"/>
          </a:xfrm>
          <a:prstGeom prst="rect">
            <a:avLst/>
          </a:prstGeom>
          <a:noFill/>
          <a:ln w="19050">
            <a:solidFill>
              <a:srgbClr val="109E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  <a:ea typeface="PT Astra Serif" panose="020A0603040505020204" pitchFamily="18" charset="-52"/>
              </a:rPr>
              <a:t>Профессиональные педагогические сообщества / ассоциации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AD40A5-2120-4D85-AFB8-2860B4EA4BD6}"/>
              </a:ext>
            </a:extLst>
          </p:cNvPr>
          <p:cNvSpPr txBox="1"/>
          <p:nvPr/>
        </p:nvSpPr>
        <p:spPr>
          <a:xfrm>
            <a:off x="2461849" y="5764900"/>
            <a:ext cx="3303676" cy="461665"/>
          </a:xfrm>
          <a:prstGeom prst="rect">
            <a:avLst/>
          </a:prstGeom>
          <a:noFill/>
          <a:ln w="19050">
            <a:solidFill>
              <a:srgbClr val="109E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  <a:ea typeface="PT Astra Serif" panose="020A0603040505020204" pitchFamily="18" charset="-52"/>
              </a:rPr>
              <a:t>Методические советы / отделы </a:t>
            </a:r>
          </a:p>
          <a:p>
            <a:pPr algn="ctr"/>
            <a:r>
              <a:rPr lang="en-US" sz="1200" dirty="0" err="1">
                <a:latin typeface="Century Gothic" panose="020B0502020202020204" pitchFamily="34" charset="0"/>
                <a:ea typeface="PT Astra Serif" panose="020A0603040505020204" pitchFamily="18" charset="-52"/>
              </a:rPr>
              <a:t>i</a:t>
            </a:r>
            <a:r>
              <a:rPr lang="en-US" sz="1200" dirty="0">
                <a:latin typeface="Century Gothic" panose="020B0502020202020204" pitchFamily="34" charset="0"/>
                <a:ea typeface="PT Astra Serif" panose="020A0603040505020204" pitchFamily="18" charset="-52"/>
              </a:rPr>
              <a:t>-</a:t>
            </a:r>
            <a:r>
              <a:rPr lang="ru-RU" sz="1200" dirty="0">
                <a:latin typeface="Century Gothic" panose="020B0502020202020204" pitchFamily="34" charset="0"/>
                <a:ea typeface="PT Astra Serif" panose="020A0603040505020204" pitchFamily="18" charset="-52"/>
              </a:rPr>
              <a:t>образовательной организации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4E1A2574-94F1-42C1-AFD8-52EC83C3D0CB}"/>
              </a:ext>
            </a:extLst>
          </p:cNvPr>
          <p:cNvCxnSpPr/>
          <p:nvPr/>
        </p:nvCxnSpPr>
        <p:spPr>
          <a:xfrm>
            <a:off x="4199021" y="4514599"/>
            <a:ext cx="0" cy="295501"/>
          </a:xfrm>
          <a:prstGeom prst="straightConnector1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454B912E-8F8D-44DE-839D-321187F06618}"/>
              </a:ext>
            </a:extLst>
          </p:cNvPr>
          <p:cNvCxnSpPr/>
          <p:nvPr/>
        </p:nvCxnSpPr>
        <p:spPr>
          <a:xfrm flipV="1">
            <a:off x="4113141" y="4514599"/>
            <a:ext cx="0" cy="295501"/>
          </a:xfrm>
          <a:prstGeom prst="straightConnector1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27239251-43CF-45B6-B898-3EE46F944244}"/>
              </a:ext>
            </a:extLst>
          </p:cNvPr>
          <p:cNvCxnSpPr>
            <a:cxnSpLocks/>
          </p:cNvCxnSpPr>
          <p:nvPr/>
        </p:nvCxnSpPr>
        <p:spPr>
          <a:xfrm>
            <a:off x="4227252" y="5452363"/>
            <a:ext cx="0" cy="287050"/>
          </a:xfrm>
          <a:prstGeom prst="straightConnector1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264D7A2-42C9-4682-BB95-0A46B3A4F095}"/>
              </a:ext>
            </a:extLst>
          </p:cNvPr>
          <p:cNvCxnSpPr>
            <a:cxnSpLocks/>
          </p:cNvCxnSpPr>
          <p:nvPr/>
        </p:nvCxnSpPr>
        <p:spPr>
          <a:xfrm flipV="1">
            <a:off x="4146666" y="5433905"/>
            <a:ext cx="0" cy="305509"/>
          </a:xfrm>
          <a:prstGeom prst="straightConnector1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1E1D8E12-C586-49BE-82B6-0A1F4537507B}"/>
              </a:ext>
            </a:extLst>
          </p:cNvPr>
          <p:cNvCxnSpPr>
            <a:cxnSpLocks/>
          </p:cNvCxnSpPr>
          <p:nvPr/>
        </p:nvCxnSpPr>
        <p:spPr>
          <a:xfrm flipH="1">
            <a:off x="2115226" y="3332477"/>
            <a:ext cx="339855" cy="0"/>
          </a:xfrm>
          <a:prstGeom prst="straightConnector1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8DDA1268-B727-4CEC-87C0-1ACE3F47B9CF}"/>
              </a:ext>
            </a:extLst>
          </p:cNvPr>
          <p:cNvCxnSpPr>
            <a:cxnSpLocks/>
          </p:cNvCxnSpPr>
          <p:nvPr/>
        </p:nvCxnSpPr>
        <p:spPr>
          <a:xfrm>
            <a:off x="2124883" y="3430106"/>
            <a:ext cx="339855" cy="0"/>
          </a:xfrm>
          <a:prstGeom prst="straightConnector1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01B195A2-8FB2-4EEF-9C2C-A974A8FADA39}"/>
              </a:ext>
            </a:extLst>
          </p:cNvPr>
          <p:cNvCxnSpPr>
            <a:cxnSpLocks/>
          </p:cNvCxnSpPr>
          <p:nvPr/>
        </p:nvCxnSpPr>
        <p:spPr>
          <a:xfrm flipH="1">
            <a:off x="2134476" y="3926837"/>
            <a:ext cx="961644" cy="0"/>
          </a:xfrm>
          <a:prstGeom prst="straightConnector1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13683DDD-B127-4A33-8ED5-22B88D08A3B6}"/>
              </a:ext>
            </a:extLst>
          </p:cNvPr>
          <p:cNvCxnSpPr>
            <a:cxnSpLocks/>
          </p:cNvCxnSpPr>
          <p:nvPr/>
        </p:nvCxnSpPr>
        <p:spPr>
          <a:xfrm>
            <a:off x="2144133" y="4044126"/>
            <a:ext cx="961644" cy="0"/>
          </a:xfrm>
          <a:prstGeom prst="straightConnector1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: уступ 56">
            <a:extLst>
              <a:ext uri="{FF2B5EF4-FFF2-40B4-BE49-F238E27FC236}">
                <a16:creationId xmlns:a16="http://schemas.microsoft.com/office/drawing/2014/main" id="{86930039-B8E8-416D-8470-C32D10DB4114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1318657" y="4100608"/>
            <a:ext cx="1795754" cy="1028590"/>
          </a:xfrm>
          <a:prstGeom prst="bentConnector3">
            <a:avLst>
              <a:gd name="adj1" fmla="val -1456"/>
            </a:avLst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: уступ 57">
            <a:extLst>
              <a:ext uri="{FF2B5EF4-FFF2-40B4-BE49-F238E27FC236}">
                <a16:creationId xmlns:a16="http://schemas.microsoft.com/office/drawing/2014/main" id="{E9529428-12B3-4D64-B3C6-BBAE1C51B9DC}"/>
              </a:ext>
            </a:extLst>
          </p:cNvPr>
          <p:cNvCxnSpPr>
            <a:cxnSpLocks/>
            <a:endCxn id="47" idx="2"/>
          </p:cNvCxnSpPr>
          <p:nvPr/>
        </p:nvCxnSpPr>
        <p:spPr>
          <a:xfrm rot="10800000">
            <a:off x="1159331" y="4100609"/>
            <a:ext cx="1936790" cy="1132903"/>
          </a:xfrm>
          <a:prstGeom prst="bentConnector2">
            <a:avLst/>
          </a:prstGeom>
          <a:ln w="19050">
            <a:solidFill>
              <a:srgbClr val="109E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9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11D6EF-A5B8-415D-A536-99B0594EB1BE}"/>
              </a:ext>
            </a:extLst>
          </p:cNvPr>
          <p:cNvSpPr/>
          <p:nvPr/>
        </p:nvSpPr>
        <p:spPr>
          <a:xfrm>
            <a:off x="7070133" y="4806049"/>
            <a:ext cx="2048467" cy="163121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D8917B5-BE90-4730-BC58-F5E61DAC152B}"/>
              </a:ext>
            </a:extLst>
          </p:cNvPr>
          <p:cNvSpPr/>
          <p:nvPr/>
        </p:nvSpPr>
        <p:spPr>
          <a:xfrm>
            <a:off x="331582" y="1397089"/>
            <a:ext cx="10117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РЕГИОНАЛЬНЫЙ КОНКУРС «МЕТОДИСТ ГОДА»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6CD2CBA7-AF58-4B9C-AF8A-306E485D04A5}"/>
              </a:ext>
            </a:extLst>
          </p:cNvPr>
          <p:cNvSpPr txBox="1">
            <a:spLocks/>
          </p:cNvSpPr>
          <p:nvPr/>
        </p:nvSpPr>
        <p:spPr>
          <a:xfrm>
            <a:off x="670698" y="1857406"/>
            <a:ext cx="5312729" cy="9192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143268"/>
              </a:buClr>
              <a:buNone/>
            </a:pPr>
            <a:r>
              <a:rPr lang="ru-RU" sz="1400" dirty="0">
                <a:latin typeface="Century Gothic" panose="020B0502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выявление и распространение наиболее эффективного опыта методического сопровождения образовательного процесса</a:t>
            </a:r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69EE0B44-C934-47C5-9B16-291FD17F913A}"/>
              </a:ext>
            </a:extLst>
          </p:cNvPr>
          <p:cNvSpPr txBox="1">
            <a:spLocks/>
          </p:cNvSpPr>
          <p:nvPr/>
        </p:nvSpPr>
        <p:spPr>
          <a:xfrm>
            <a:off x="681427" y="3849933"/>
            <a:ext cx="5619354" cy="1036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143268"/>
              </a:buClr>
              <a:buNone/>
            </a:pPr>
            <a:r>
              <a:rPr lang="ru-RU" sz="1400" dirty="0">
                <a:latin typeface="Century Gothic" panose="020B0502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совершенствование профессиональной компетентности и стимулирование профессионального творчества методистов в условиях реализации региональных образовательных проектов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80E48FBE-97D9-4922-BE9D-3B07B855A7E3}"/>
              </a:ext>
            </a:extLst>
          </p:cNvPr>
          <p:cNvSpPr txBox="1">
            <a:spLocks/>
          </p:cNvSpPr>
          <p:nvPr/>
        </p:nvSpPr>
        <p:spPr>
          <a:xfrm>
            <a:off x="670698" y="2722206"/>
            <a:ext cx="5629568" cy="720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143268"/>
              </a:buClr>
              <a:buNone/>
            </a:pPr>
            <a:r>
              <a:rPr lang="ru-RU" sz="1400" dirty="0">
                <a:latin typeface="Century Gothic" panose="020B0502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формирование единого информационно-методического пространства, способствующего развитию научного, методического и творческого потенциала организаций сферы общего и дополнительного образования Томской области</a:t>
            </a:r>
          </a:p>
        </p:txBody>
      </p:sp>
      <p:sp>
        <p:nvSpPr>
          <p:cNvPr id="40" name="Семиугольник 39">
            <a:extLst>
              <a:ext uri="{FF2B5EF4-FFF2-40B4-BE49-F238E27FC236}">
                <a16:creationId xmlns:a16="http://schemas.microsoft.com/office/drawing/2014/main" id="{FA7EC5F8-958F-4D6F-9B04-002FD587D3CE}"/>
              </a:ext>
            </a:extLst>
          </p:cNvPr>
          <p:cNvSpPr/>
          <p:nvPr/>
        </p:nvSpPr>
        <p:spPr>
          <a:xfrm>
            <a:off x="177801" y="1860131"/>
            <a:ext cx="596971" cy="568544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1</a:t>
            </a:r>
            <a:endParaRPr lang="ru-RU" sz="2800" b="1" dirty="0">
              <a:solidFill>
                <a:srgbClr val="F3822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Семиугольник 40">
            <a:extLst>
              <a:ext uri="{FF2B5EF4-FFF2-40B4-BE49-F238E27FC236}">
                <a16:creationId xmlns:a16="http://schemas.microsoft.com/office/drawing/2014/main" id="{339DB65D-542F-49C6-A109-ABF7F2C96174}"/>
              </a:ext>
            </a:extLst>
          </p:cNvPr>
          <p:cNvSpPr/>
          <p:nvPr/>
        </p:nvSpPr>
        <p:spPr>
          <a:xfrm>
            <a:off x="199192" y="2702443"/>
            <a:ext cx="596971" cy="568544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2</a:t>
            </a:r>
            <a:endParaRPr lang="ru-RU" sz="2800" b="1" dirty="0">
              <a:solidFill>
                <a:srgbClr val="F3822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Семиугольник 41">
            <a:extLst>
              <a:ext uri="{FF2B5EF4-FFF2-40B4-BE49-F238E27FC236}">
                <a16:creationId xmlns:a16="http://schemas.microsoft.com/office/drawing/2014/main" id="{015A50BB-C260-4593-BF2D-AEFB7BED14FE}"/>
              </a:ext>
            </a:extLst>
          </p:cNvPr>
          <p:cNvSpPr/>
          <p:nvPr/>
        </p:nvSpPr>
        <p:spPr>
          <a:xfrm>
            <a:off x="199192" y="3879950"/>
            <a:ext cx="596971" cy="568544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3</a:t>
            </a:r>
            <a:endParaRPr lang="ru-RU" sz="2800" b="1" dirty="0">
              <a:solidFill>
                <a:srgbClr val="F3822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B670BC-FCC9-4422-BB07-F423BDF0F519}"/>
              </a:ext>
            </a:extLst>
          </p:cNvPr>
          <p:cNvSpPr txBox="1"/>
          <p:nvPr/>
        </p:nvSpPr>
        <p:spPr>
          <a:xfrm>
            <a:off x="7652040" y="4806049"/>
            <a:ext cx="2052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ЕЖЕГОДНО</a:t>
            </a:r>
            <a:r>
              <a:rPr lang="ru-RU" sz="1600" dirty="0">
                <a:solidFill>
                  <a:srgbClr val="109EB4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Clr>
                <a:srgbClr val="143268"/>
              </a:buClr>
            </a:pPr>
            <a:r>
              <a:rPr lang="ru-RU" sz="14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1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победитель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</a:p>
          <a:p>
            <a:pPr>
              <a:buClr>
                <a:srgbClr val="143268"/>
              </a:buClr>
            </a:pPr>
            <a:r>
              <a:rPr lang="ru-RU" sz="14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13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призеров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284C44-3C94-4167-92C0-F8694C304381}"/>
              </a:ext>
            </a:extLst>
          </p:cNvPr>
          <p:cNvSpPr txBox="1"/>
          <p:nvPr/>
        </p:nvSpPr>
        <p:spPr>
          <a:xfrm>
            <a:off x="9244403" y="4806049"/>
            <a:ext cx="2443970" cy="163121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ПОБЕДИТЕЛИ</a:t>
            </a:r>
            <a:r>
              <a:rPr lang="ru-RU" sz="1600" dirty="0">
                <a:solidFill>
                  <a:srgbClr val="109EB4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Clr>
                <a:srgbClr val="143268"/>
              </a:buClr>
            </a:pPr>
            <a:r>
              <a:rPr lang="ru-RU" sz="14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2020 - </a:t>
            </a:r>
            <a:r>
              <a:rPr lang="ru-RU" sz="1400" dirty="0" err="1">
                <a:latin typeface="Century Gothic" panose="020B0502020202020204" pitchFamily="34" charset="0"/>
                <a:cs typeface="Arial" panose="020B0604020202020204" pitchFamily="34" charset="0"/>
              </a:rPr>
              <a:t>Сошенко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 И.И. </a:t>
            </a:r>
          </a:p>
          <a:p>
            <a:pPr>
              <a:buClr>
                <a:srgbClr val="143268"/>
              </a:buClr>
            </a:pP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(г. Томск)</a:t>
            </a:r>
          </a:p>
          <a:p>
            <a:pPr>
              <a:buClr>
                <a:srgbClr val="143268"/>
              </a:buClr>
            </a:pPr>
            <a:r>
              <a:rPr lang="ru-RU" sz="14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2021 -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Емельянова Ю.О. (</a:t>
            </a:r>
            <a:r>
              <a:rPr lang="ru-RU" sz="1400" dirty="0" err="1">
                <a:latin typeface="Century Gothic" panose="020B0502020202020204" pitchFamily="34" charset="0"/>
                <a:cs typeface="Arial" panose="020B0604020202020204" pitchFamily="34" charset="0"/>
              </a:rPr>
              <a:t>Колпашевский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 р-н)</a:t>
            </a:r>
          </a:p>
          <a:p>
            <a:pPr>
              <a:buClr>
                <a:srgbClr val="143268"/>
              </a:buClr>
            </a:pPr>
            <a:r>
              <a:rPr lang="ru-RU" sz="14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2022 -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Лобастова М.П. </a:t>
            </a:r>
          </a:p>
          <a:p>
            <a:pPr>
              <a:buClr>
                <a:srgbClr val="143268"/>
              </a:buClr>
            </a:pP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(г. Томск)</a:t>
            </a:r>
          </a:p>
        </p:txBody>
      </p:sp>
      <p:sp>
        <p:nvSpPr>
          <p:cNvPr id="46" name="Oval 27">
            <a:extLst>
              <a:ext uri="{FF2B5EF4-FFF2-40B4-BE49-F238E27FC236}">
                <a16:creationId xmlns:a16="http://schemas.microsoft.com/office/drawing/2014/main" id="{F4F29D53-B6DB-4E7E-9480-59423BC6B2C3}"/>
              </a:ext>
            </a:extLst>
          </p:cNvPr>
          <p:cNvSpPr/>
          <p:nvPr/>
        </p:nvSpPr>
        <p:spPr>
          <a:xfrm>
            <a:off x="7070133" y="4844460"/>
            <a:ext cx="538091" cy="1023325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6FA48C-68BA-4213-85A5-3ECE31705749}"/>
              </a:ext>
            </a:extLst>
          </p:cNvPr>
          <p:cNvSpPr txBox="1"/>
          <p:nvPr/>
        </p:nvSpPr>
        <p:spPr>
          <a:xfrm>
            <a:off x="2662014" y="4898382"/>
            <a:ext cx="3527030" cy="1446550"/>
          </a:xfrm>
          <a:prstGeom prst="rect">
            <a:avLst/>
          </a:prstGeom>
          <a:noFill/>
          <a:ln w="73025" cmpd="thinThick"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09EB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2020-2022 НИ РАЗУ НЕ ПРИНИМАЛИ </a:t>
            </a:r>
          </a:p>
          <a:p>
            <a:r>
              <a:rPr lang="ru-RU" sz="1400" b="1" dirty="0">
                <a:solidFill>
                  <a:srgbClr val="109EB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УЧАСТИЕ В КОНКУРСЕ:</a:t>
            </a:r>
          </a:p>
          <a:p>
            <a:pPr marL="285750" indent="-198438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Александровский район</a:t>
            </a:r>
          </a:p>
          <a:p>
            <a:pPr marL="285750" indent="-198438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Зырянский район	</a:t>
            </a:r>
          </a:p>
          <a:p>
            <a:pPr marL="285750" indent="-198438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 err="1">
                <a:latin typeface="Century Gothic" panose="020B0502020202020204" pitchFamily="34" charset="0"/>
                <a:cs typeface="Arial" panose="020B0604020202020204" pitchFamily="34" charset="0"/>
              </a:rPr>
              <a:t>Молчановский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marL="285750" indent="-198438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 err="1">
                <a:latin typeface="Century Gothic" panose="020B0502020202020204" pitchFamily="34" charset="0"/>
                <a:cs typeface="Arial" panose="020B0604020202020204" pitchFamily="34" charset="0"/>
              </a:rPr>
              <a:t>Парабельский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marL="285750" indent="-198438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город Кедровый</a:t>
            </a:r>
          </a:p>
        </p:txBody>
      </p:sp>
      <p:pic>
        <p:nvPicPr>
          <p:cNvPr id="48" name="Picture 2" descr="Обратите внимание! | Курский краеведческий музей">
            <a:extLst>
              <a:ext uri="{FF2B5EF4-FFF2-40B4-BE49-F238E27FC236}">
                <a16:creationId xmlns:a16="http://schemas.microsoft.com/office/drawing/2014/main" id="{AF050ED8-E107-414D-B76E-C0FFB125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92754" l="3279" r="98634">
                        <a14:foregroundMark x1="6284" y1="34783" x2="6284" y2="34783"/>
                        <a14:foregroundMark x1="3279" y1="26812" x2="3279" y2="26812"/>
                        <a14:foregroundMark x1="41803" y1="29710" x2="41803" y2="29710"/>
                        <a14:foregroundMark x1="20219" y1="86957" x2="20219" y2="86957"/>
                        <a14:foregroundMark x1="22404" y1="82609" x2="22404" y2="82609"/>
                        <a14:foregroundMark x1="19126" y1="85507" x2="19126" y2="85507"/>
                        <a14:foregroundMark x1="49454" y1="89855" x2="49454" y2="89855"/>
                        <a14:foregroundMark x1="91257" y1="49275" x2="91257" y2="49275"/>
                        <a14:foregroundMark x1="93989" y1="76812" x2="93989" y2="76812"/>
                        <a14:foregroundMark x1="98634" y1="82609" x2="98634" y2="82609"/>
                        <a14:foregroundMark x1="96448" y1="90580" x2="96448" y2="90580"/>
                        <a14:foregroundMark x1="97268" y1="92754" x2="97268" y2="92754"/>
                        <a14:foregroundMark x1="56284" y1="15217" x2="56284" y2="15217"/>
                        <a14:foregroundMark x1="51639" y1="12319" x2="51913" y2="12319"/>
                        <a14:foregroundMark x1="47541" y1="10145" x2="47541" y2="10145"/>
                        <a14:foregroundMark x1="43443" y1="12319" x2="43443" y2="12319"/>
                        <a14:foregroundMark x1="40710" y1="13768" x2="40710" y2="13768"/>
                        <a14:foregroundMark x1="31967" y1="22464" x2="31967" y2="22464"/>
                        <a14:foregroundMark x1="33607" y1="21739" x2="33607" y2="21739"/>
                        <a14:foregroundMark x1="36612" y1="23913" x2="36612" y2="23913"/>
                        <a14:foregroundMark x1="35519" y1="22464" x2="35519" y2="22464"/>
                        <a14:foregroundMark x1="35246" y1="90580" x2="35519" y2="90580"/>
                        <a14:foregroundMark x1="63661" y1="21014" x2="63661" y2="21014"/>
                        <a14:foregroundMark x1="30055" y1="23913" x2="30055" y2="2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" y="5057457"/>
            <a:ext cx="2030366" cy="7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9" name="Диаграмма 48">
            <a:extLst>
              <a:ext uri="{FF2B5EF4-FFF2-40B4-BE49-F238E27FC236}">
                <a16:creationId xmlns:a16="http://schemas.microsoft.com/office/drawing/2014/main" id="{64F6FAF7-6D23-4437-BA36-734D8A645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354913"/>
              </p:ext>
            </p:extLst>
          </p:nvPr>
        </p:nvGraphicFramePr>
        <p:xfrm>
          <a:off x="7070133" y="1740949"/>
          <a:ext cx="4618240" cy="296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0" name="Picture 2" descr="Обратите внимание – Газета &quot;В 24часа&quot;">
            <a:extLst>
              <a:ext uri="{FF2B5EF4-FFF2-40B4-BE49-F238E27FC236}">
                <a16:creationId xmlns:a16="http://schemas.microsoft.com/office/drawing/2014/main" id="{B19D2938-79CA-4D09-A260-AF195397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4417" y1="45167" x2="34417" y2="45167"/>
                        <a14:foregroundMark x1="65917" y1="28333" x2="65917" y2="28333"/>
                        <a14:foregroundMark x1="71500" y1="51500" x2="71500" y2="51500"/>
                        <a14:foregroundMark x1="74667" y1="45333" x2="74667" y2="45333"/>
                        <a14:foregroundMark x1="69250" y1="40750" x2="69250" y2="40750"/>
                        <a14:foregroundMark x1="72750" y1="30917" x2="72750" y2="3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388" y="2144403"/>
            <a:ext cx="737146" cy="73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AC16496-F7FE-4F31-B6D7-E9A25C603850}"/>
              </a:ext>
            </a:extLst>
          </p:cNvPr>
          <p:cNvCxnSpPr>
            <a:cxnSpLocks/>
          </p:cNvCxnSpPr>
          <p:nvPr/>
        </p:nvCxnSpPr>
        <p:spPr>
          <a:xfrm>
            <a:off x="8094366" y="2445684"/>
            <a:ext cx="2740595" cy="324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100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36179A-DB37-413C-BE30-7065E678ADB6}"/>
              </a:ext>
            </a:extLst>
          </p:cNvPr>
          <p:cNvSpPr/>
          <p:nvPr/>
        </p:nvSpPr>
        <p:spPr>
          <a:xfrm>
            <a:off x="8897954" y="4799080"/>
            <a:ext cx="2728706" cy="122303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084DE1A-A44F-401B-B504-065CE5C8EC53}"/>
              </a:ext>
            </a:extLst>
          </p:cNvPr>
          <p:cNvSpPr/>
          <p:nvPr/>
        </p:nvSpPr>
        <p:spPr>
          <a:xfrm>
            <a:off x="331582" y="1397089"/>
            <a:ext cx="10117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РЕГИОНАЛЬНЫЙ КОНКУРС «ЛУЧШИЕ ПРАКТИКИ НАСТАВНИЧЕСТВА»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F3552E24-5DD7-456E-B066-CF998A3F6460}"/>
              </a:ext>
            </a:extLst>
          </p:cNvPr>
          <p:cNvSpPr txBox="1">
            <a:spLocks/>
          </p:cNvSpPr>
          <p:nvPr/>
        </p:nvSpPr>
        <p:spPr>
          <a:xfrm>
            <a:off x="670698" y="2124106"/>
            <a:ext cx="5312729" cy="9192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143268"/>
              </a:buClr>
              <a:buNone/>
            </a:pPr>
            <a:r>
              <a:rPr lang="ru-RU" sz="1600" dirty="0">
                <a:latin typeface="Century Gothic" panose="020B0502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выявление лучших практик наставничества в сфере общего и дополнительного образования Томской области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FF4318F3-8F03-4602-8436-EE7AB6919E14}"/>
              </a:ext>
            </a:extLst>
          </p:cNvPr>
          <p:cNvSpPr txBox="1">
            <a:spLocks/>
          </p:cNvSpPr>
          <p:nvPr/>
        </p:nvSpPr>
        <p:spPr>
          <a:xfrm>
            <a:off x="681427" y="3875333"/>
            <a:ext cx="5619354" cy="1036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143268"/>
              </a:buClr>
              <a:buNone/>
            </a:pPr>
            <a:r>
              <a:rPr lang="ru-RU" sz="1600" dirty="0">
                <a:latin typeface="Century Gothic" panose="020B0502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поощрение лучших наставников с целью их общественного признания на региональном уровне</a:t>
            </a:r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F0FD441B-54ED-429E-BA5B-460564956A10}"/>
              </a:ext>
            </a:extLst>
          </p:cNvPr>
          <p:cNvSpPr txBox="1">
            <a:spLocks/>
          </p:cNvSpPr>
          <p:nvPr/>
        </p:nvSpPr>
        <p:spPr>
          <a:xfrm>
            <a:off x="670697" y="2874606"/>
            <a:ext cx="5784235" cy="720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143268"/>
              </a:buClr>
              <a:buNone/>
            </a:pPr>
            <a:r>
              <a:rPr lang="ru-RU" sz="1600" dirty="0">
                <a:latin typeface="Century Gothic" panose="020B0502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представление лучших практик наставничества в педагогических сообществах с целью тиражирования и внедрения в образовательные организации Томской области</a:t>
            </a:r>
          </a:p>
        </p:txBody>
      </p:sp>
      <p:sp>
        <p:nvSpPr>
          <p:cNvPr id="39" name="Семиугольник 38">
            <a:extLst>
              <a:ext uri="{FF2B5EF4-FFF2-40B4-BE49-F238E27FC236}">
                <a16:creationId xmlns:a16="http://schemas.microsoft.com/office/drawing/2014/main" id="{E856BCAF-43B2-4E0D-B7C0-C311EEDF6EBF}"/>
              </a:ext>
            </a:extLst>
          </p:cNvPr>
          <p:cNvSpPr/>
          <p:nvPr/>
        </p:nvSpPr>
        <p:spPr>
          <a:xfrm>
            <a:off x="177801" y="2126831"/>
            <a:ext cx="596971" cy="568544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1</a:t>
            </a:r>
            <a:endParaRPr lang="ru-RU" sz="3200" b="1" dirty="0">
              <a:solidFill>
                <a:srgbClr val="F3822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Семиугольник 39">
            <a:extLst>
              <a:ext uri="{FF2B5EF4-FFF2-40B4-BE49-F238E27FC236}">
                <a16:creationId xmlns:a16="http://schemas.microsoft.com/office/drawing/2014/main" id="{2CE38A3B-83F1-431A-BFCB-F6B7F6F85BD0}"/>
              </a:ext>
            </a:extLst>
          </p:cNvPr>
          <p:cNvSpPr/>
          <p:nvPr/>
        </p:nvSpPr>
        <p:spPr>
          <a:xfrm>
            <a:off x="199192" y="2892943"/>
            <a:ext cx="596971" cy="568544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2</a:t>
            </a:r>
            <a:endParaRPr lang="ru-RU" sz="3200" b="1" dirty="0">
              <a:solidFill>
                <a:srgbClr val="F3822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Семиугольник 40">
            <a:extLst>
              <a:ext uri="{FF2B5EF4-FFF2-40B4-BE49-F238E27FC236}">
                <a16:creationId xmlns:a16="http://schemas.microsoft.com/office/drawing/2014/main" id="{7ECC0260-CC2F-47F0-993E-95CF63B96E71}"/>
              </a:ext>
            </a:extLst>
          </p:cNvPr>
          <p:cNvSpPr/>
          <p:nvPr/>
        </p:nvSpPr>
        <p:spPr>
          <a:xfrm>
            <a:off x="199192" y="3918050"/>
            <a:ext cx="596971" cy="568544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3</a:t>
            </a:r>
            <a:endParaRPr lang="ru-RU" sz="3200" b="1" dirty="0">
              <a:solidFill>
                <a:srgbClr val="F3822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Oval 27">
            <a:extLst>
              <a:ext uri="{FF2B5EF4-FFF2-40B4-BE49-F238E27FC236}">
                <a16:creationId xmlns:a16="http://schemas.microsoft.com/office/drawing/2014/main" id="{D74DD4CB-8BC0-4D57-9211-76C0C7D4073F}"/>
              </a:ext>
            </a:extLst>
          </p:cNvPr>
          <p:cNvSpPr/>
          <p:nvPr/>
        </p:nvSpPr>
        <p:spPr>
          <a:xfrm>
            <a:off x="8972950" y="4837491"/>
            <a:ext cx="538091" cy="1023325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237C9D-F87A-492B-A927-2E1AAFB90A99}"/>
              </a:ext>
            </a:extLst>
          </p:cNvPr>
          <p:cNvSpPr txBox="1"/>
          <p:nvPr/>
        </p:nvSpPr>
        <p:spPr>
          <a:xfrm>
            <a:off x="9554857" y="4799080"/>
            <a:ext cx="2052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09EB4"/>
                </a:solidFill>
                <a:latin typeface="Century Gothic" panose="020B0502020202020204" pitchFamily="34" charset="0"/>
              </a:rPr>
              <a:t>ЕЖЕГОДНО</a:t>
            </a:r>
            <a:r>
              <a:rPr lang="ru-RU" dirty="0">
                <a:solidFill>
                  <a:srgbClr val="109EB4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Clr>
                <a:srgbClr val="143268"/>
              </a:buClr>
            </a:pPr>
            <a:r>
              <a:rPr lang="ru-RU" sz="16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10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победителей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</a:p>
          <a:p>
            <a:pPr>
              <a:buClr>
                <a:srgbClr val="143268"/>
              </a:buClr>
            </a:pPr>
            <a:r>
              <a:rPr lang="ru-RU" sz="16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30</a:t>
            </a:r>
            <a:r>
              <a:rPr lang="ru-RU" sz="1600" dirty="0">
                <a:latin typeface="Century Gothic" panose="020B0502020202020204" pitchFamily="34" charset="0"/>
              </a:rPr>
              <a:t> участников (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призеров)</a:t>
            </a:r>
          </a:p>
        </p:txBody>
      </p:sp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7FBE34D5-8D84-44C8-AA8A-7014314F31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313599"/>
              </p:ext>
            </p:extLst>
          </p:nvPr>
        </p:nvGraphicFramePr>
        <p:xfrm>
          <a:off x="7054660" y="18633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62355CDC-B7C6-4660-9E23-5540A85B4239}"/>
              </a:ext>
            </a:extLst>
          </p:cNvPr>
          <p:cNvSpPr txBox="1"/>
          <p:nvPr/>
        </p:nvSpPr>
        <p:spPr>
          <a:xfrm>
            <a:off x="4419600" y="4799080"/>
            <a:ext cx="3924300" cy="1785104"/>
          </a:xfrm>
          <a:prstGeom prst="rect">
            <a:avLst/>
          </a:prstGeom>
          <a:noFill/>
          <a:ln w="73025" cmpd="thinThick">
            <a:noFill/>
          </a:ln>
        </p:spPr>
        <p:txBody>
          <a:bodyPr wrap="square" rtlCol="0">
            <a:spAutoFit/>
          </a:bodyPr>
          <a:lstStyle/>
          <a:p>
            <a:pPr marL="87312">
              <a:buClr>
                <a:srgbClr val="F38221"/>
              </a:buClr>
            </a:pPr>
            <a:r>
              <a:rPr lang="ru-RU" sz="1400" b="1" dirty="0">
                <a:solidFill>
                  <a:srgbClr val="109EB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УЧАСТВОВАЛИ В 2022 ГОДУ:</a:t>
            </a:r>
          </a:p>
          <a:p>
            <a:pPr marL="266700" indent="-180975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Александровский район</a:t>
            </a:r>
          </a:p>
          <a:p>
            <a:pPr marL="266700" indent="-180975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 err="1">
                <a:latin typeface="Century Gothic" panose="020B0502020202020204" pitchFamily="34" charset="0"/>
                <a:cs typeface="Arial" panose="020B0604020202020204" pitchFamily="34" charset="0"/>
              </a:rPr>
              <a:t>Бакчарский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 район	</a:t>
            </a:r>
          </a:p>
          <a:p>
            <a:pPr marL="266700" indent="-180975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г. Кедровый</a:t>
            </a:r>
          </a:p>
          <a:p>
            <a:pPr marL="266700" indent="-180975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 err="1">
                <a:latin typeface="Century Gothic" panose="020B0502020202020204" pitchFamily="34" charset="0"/>
                <a:cs typeface="Arial" panose="020B0604020202020204" pitchFamily="34" charset="0"/>
              </a:rPr>
              <a:t>Кривошеинский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marL="266700" indent="-180975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 err="1">
                <a:latin typeface="Century Gothic" panose="020B0502020202020204" pitchFamily="34" charset="0"/>
                <a:cs typeface="Arial" panose="020B0604020202020204" pitchFamily="34" charset="0"/>
              </a:rPr>
              <a:t>Парабельский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marL="266700" indent="-180975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Томский район</a:t>
            </a:r>
          </a:p>
          <a:p>
            <a:pPr marL="266700" indent="-180975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 err="1">
                <a:latin typeface="Century Gothic" panose="020B0502020202020204" pitchFamily="34" charset="0"/>
                <a:cs typeface="Arial" panose="020B0604020202020204" pitchFamily="34" charset="0"/>
              </a:rPr>
              <a:t>Шегарский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marL="285750" indent="-198438">
              <a:buClr>
                <a:srgbClr val="F38221"/>
              </a:buClr>
              <a:buFont typeface="Wingdings" panose="05000000000000000000" pitchFamily="2" charset="2"/>
              <a:buChar char="q"/>
            </a:pPr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2" descr="Обратите внимание! | Курский краеведческий музей">
            <a:extLst>
              <a:ext uri="{FF2B5EF4-FFF2-40B4-BE49-F238E27FC236}">
                <a16:creationId xmlns:a16="http://schemas.microsoft.com/office/drawing/2014/main" id="{DC4F36F0-41A5-44AA-9C49-92527DFB9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92754" l="3279" r="98634">
                        <a14:foregroundMark x1="6284" y1="34783" x2="6284" y2="34783"/>
                        <a14:foregroundMark x1="3279" y1="26812" x2="3279" y2="26812"/>
                        <a14:foregroundMark x1="41803" y1="29710" x2="41803" y2="29710"/>
                        <a14:foregroundMark x1="20219" y1="86957" x2="20219" y2="86957"/>
                        <a14:foregroundMark x1="22404" y1="82609" x2="22404" y2="82609"/>
                        <a14:foregroundMark x1="19126" y1="85507" x2="19126" y2="85507"/>
                        <a14:foregroundMark x1="49454" y1="89855" x2="49454" y2="89855"/>
                        <a14:foregroundMark x1="91257" y1="49275" x2="91257" y2="49275"/>
                        <a14:foregroundMark x1="93989" y1="76812" x2="93989" y2="76812"/>
                        <a14:foregroundMark x1="98634" y1="82609" x2="98634" y2="82609"/>
                        <a14:foregroundMark x1="96448" y1="90580" x2="96448" y2="90580"/>
                        <a14:foregroundMark x1="97268" y1="92754" x2="97268" y2="92754"/>
                        <a14:foregroundMark x1="56284" y1="15217" x2="56284" y2="15217"/>
                        <a14:foregroundMark x1="51639" y1="12319" x2="51913" y2="12319"/>
                        <a14:foregroundMark x1="47541" y1="10145" x2="47541" y2="10145"/>
                        <a14:foregroundMark x1="43443" y1="12319" x2="43443" y2="12319"/>
                        <a14:foregroundMark x1="40710" y1="13768" x2="40710" y2="13768"/>
                        <a14:foregroundMark x1="31967" y1="22464" x2="31967" y2="22464"/>
                        <a14:foregroundMark x1="33607" y1="21739" x2="33607" y2="21739"/>
                        <a14:foregroundMark x1="36612" y1="23913" x2="36612" y2="23913"/>
                        <a14:foregroundMark x1="35519" y1="22464" x2="35519" y2="22464"/>
                        <a14:foregroundMark x1="35246" y1="90580" x2="35519" y2="90580"/>
                        <a14:foregroundMark x1="63661" y1="21014" x2="63661" y2="21014"/>
                        <a14:foregroundMark x1="30055" y1="23913" x2="30055" y2="2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17" y="4799080"/>
            <a:ext cx="2030366" cy="7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BAF64E-FE9A-4E28-BB2C-60FBC2E34D10}"/>
              </a:ext>
            </a:extLst>
          </p:cNvPr>
          <p:cNvSpPr/>
          <p:nvPr/>
        </p:nvSpPr>
        <p:spPr>
          <a:xfrm>
            <a:off x="169229" y="5619416"/>
            <a:ext cx="43854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09EB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НИЗКАЯ АКТИВНОСТЬ УЧАСТИЯ В КОНКУРСЕ </a:t>
            </a:r>
            <a:br>
              <a:rPr lang="ru-RU" sz="1400" b="1" dirty="0">
                <a:solidFill>
                  <a:srgbClr val="109EB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109EB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2020-2021 ГГ:</a:t>
            </a:r>
          </a:p>
          <a:p>
            <a:pPr marL="285750" indent="-198438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город Кедровый (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ни разу не участвовали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198438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Александровский район (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1 участник в 2020 году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26" name="Picture 2" descr="Обратите внимание – Газета &quot;В 24часа&quot;">
            <a:extLst>
              <a:ext uri="{FF2B5EF4-FFF2-40B4-BE49-F238E27FC236}">
                <a16:creationId xmlns:a16="http://schemas.microsoft.com/office/drawing/2014/main" id="{81A1BB8F-F1C6-4BF5-BCF0-1283272B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4417" y1="45167" x2="34417" y2="45167"/>
                        <a14:foregroundMark x1="65917" y1="28333" x2="65917" y2="28333"/>
                        <a14:foregroundMark x1="71500" y1="51500" x2="71500" y2="51500"/>
                        <a14:foregroundMark x1="74667" y1="45333" x2="74667" y2="45333"/>
                        <a14:foregroundMark x1="69250" y1="40750" x2="69250" y2="40750"/>
                        <a14:foregroundMark x1="72750" y1="30917" x2="72750" y2="3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798" y="2524370"/>
            <a:ext cx="737146" cy="73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37E213C-6E5F-4925-B762-778F0575DEB1}"/>
              </a:ext>
            </a:extLst>
          </p:cNvPr>
          <p:cNvCxnSpPr>
            <a:cxnSpLocks/>
          </p:cNvCxnSpPr>
          <p:nvPr/>
        </p:nvCxnSpPr>
        <p:spPr>
          <a:xfrm>
            <a:off x="8027469" y="2396691"/>
            <a:ext cx="2788312" cy="741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9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199" y="1847068"/>
            <a:ext cx="1078502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latin typeface="Century Gothic" panose="020B0502020202020204" pitchFamily="34" charset="0"/>
              </a:rPr>
              <a:t>СТРАТЕГИЯ РАЗВИТИЯ </a:t>
            </a:r>
          </a:p>
          <a:p>
            <a:r>
              <a:rPr lang="ru-RU" sz="4000" b="1" dirty="0">
                <a:latin typeface="Century Gothic" panose="020B0502020202020204" pitchFamily="34" charset="0"/>
              </a:rPr>
              <a:t>РЕГИОНАЛЬНОЙ МЕТОДИЧЕСКОЙ СЛУЖБЫ </a:t>
            </a:r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b="1" dirty="0">
                <a:latin typeface="Century Gothic" panose="020B0502020202020204" pitchFamily="34" charset="0"/>
              </a:rPr>
              <a:t>ДЛЯ ОБЕСПЕЧЕНИЯ ЕДИНЫХ ПОДХОДОВ </a:t>
            </a:r>
          </a:p>
          <a:p>
            <a:r>
              <a:rPr lang="ru-RU" sz="3200" b="1" dirty="0">
                <a:latin typeface="Century Gothic" panose="020B0502020202020204" pitchFamily="34" charset="0"/>
              </a:rPr>
              <a:t>К ПРОФЕССИОНАЛЬНОМУ РАЗВИТИЮ ПЕДАГОГОВ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457" y="5100874"/>
            <a:ext cx="44505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Замятина Оксана Михайловна,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ректор ТОИПКРО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8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1" name="Рисунок 30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BCD5D00-3D41-49BD-B4E9-0245DEB65B88}"/>
              </a:ext>
            </a:extLst>
          </p:cNvPr>
          <p:cNvSpPr/>
          <p:nvPr/>
        </p:nvSpPr>
        <p:spPr>
          <a:xfrm>
            <a:off x="177801" y="1388214"/>
            <a:ext cx="1109424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ОЦЕНКА МЕХАНИЗМОВ УПРАВЛЕНИЯ КАЧАСТВОМ ОБРАЗОВАНИЯ (РУМ-2022)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2.2. СИСТЕМА ОБЕСПЕЧЕНИЯ ПРОФЕССИОНАЛЬНОГО РАЗВИТИЯ ПЕДАГОГИЧЕСКИХ РАБОТНИКОВ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3822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29E06F9-8617-4299-A1B7-5F1370D96F3B}"/>
              </a:ext>
            </a:extLst>
          </p:cNvPr>
          <p:cNvSpPr txBox="1">
            <a:spLocks/>
          </p:cNvSpPr>
          <p:nvPr/>
        </p:nvSpPr>
        <p:spPr>
          <a:xfrm>
            <a:off x="7897591" y="2603415"/>
            <a:ext cx="4318535" cy="342140"/>
          </a:xfrm>
          <a:prstGeom prst="rect">
            <a:avLst/>
          </a:prstGeom>
          <a:solidFill>
            <a:srgbClr val="FFCC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Структура управленческого цикла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0B00CC-4E78-4C84-8A38-B913F1566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626" y="3089733"/>
            <a:ext cx="4557482" cy="34181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2261AD-9F73-4824-9E96-D92B874CF6B3}"/>
              </a:ext>
            </a:extLst>
          </p:cNvPr>
          <p:cNvSpPr txBox="1"/>
          <p:nvPr/>
        </p:nvSpPr>
        <p:spPr>
          <a:xfrm>
            <a:off x="330201" y="2134300"/>
            <a:ext cx="717442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выявление профессиональных дефицитов</a:t>
            </a:r>
          </a:p>
          <a:p>
            <a:pPr marL="28575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совершенствование предметных компетенций</a:t>
            </a:r>
          </a:p>
          <a:p>
            <a:pPr marL="28575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построение ИОМ на основе диагностики профессиональных дефицитов</a:t>
            </a:r>
          </a:p>
          <a:p>
            <a:pPr marL="28575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проведение профилактики профессионального выгорания</a:t>
            </a:r>
          </a:p>
          <a:p>
            <a:pPr marL="28575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осуществление научно-методического сопровождения</a:t>
            </a:r>
          </a:p>
          <a:p>
            <a:pPr marL="28575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выявление кадровых потребностей в ОО региона</a:t>
            </a:r>
          </a:p>
          <a:p>
            <a:pPr marL="28575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развитие кадрового потенциала в ОО</a:t>
            </a:r>
          </a:p>
          <a:p>
            <a:pPr marL="28575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осуществление профессиональной переподготовки по образовательным программам педагогической направленности</a:t>
            </a:r>
          </a:p>
          <a:p>
            <a:pPr marL="28575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поддержка молодых педагогов / реализация программ наставничества</a:t>
            </a:r>
          </a:p>
          <a:p>
            <a:pPr marL="285750" indent="-285750">
              <a:spcAft>
                <a:spcPts val="600"/>
              </a:spcAft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организация повышения квалификации в рамках реализации приоритетных федеральных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736352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D842B7-0E44-40B2-8C74-9FE11AD66E00}"/>
              </a:ext>
            </a:extLst>
          </p:cNvPr>
          <p:cNvSpPr txBox="1"/>
          <p:nvPr/>
        </p:nvSpPr>
        <p:spPr>
          <a:xfrm>
            <a:off x="406221" y="3086100"/>
            <a:ext cx="5683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09EB4"/>
                </a:solidFill>
                <a:latin typeface="Century Gothic" panose="020B0502020202020204" pitchFamily="34" charset="0"/>
              </a:rPr>
              <a:t>ЦЕЛИ и ЗАДАЧИ</a:t>
            </a: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реалистичны </a:t>
            </a: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обоснованы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rgbClr val="109EB4"/>
                </a:solidFill>
                <a:latin typeface="Century Gothic" panose="020B0502020202020204" pitchFamily="34" charset="0"/>
              </a:rPr>
              <a:t>ПОКАЗАТЕЛИ</a:t>
            </a: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соответствуют цели</a:t>
            </a: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определены методы сбора данных</a:t>
            </a: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утверждена методика расчета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rgbClr val="109EB4"/>
                </a:solidFill>
                <a:latin typeface="Century Gothic" panose="020B0502020202020204" pitchFamily="34" charset="0"/>
              </a:rPr>
              <a:t>МОНИТОРИНГ ПОКАЗАТЕЛЕЙ</a:t>
            </a: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определены сроки проведения мониторинга и формат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22D463-26D9-4551-A46C-807A1076C9E9}"/>
              </a:ext>
            </a:extLst>
          </p:cNvPr>
          <p:cNvSpPr txBox="1"/>
          <p:nvPr/>
        </p:nvSpPr>
        <p:spPr>
          <a:xfrm>
            <a:off x="6223000" y="1460500"/>
            <a:ext cx="5969000" cy="507831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09EB4"/>
                </a:solidFill>
                <a:latin typeface="Century Gothic" panose="020B0502020202020204" pitchFamily="34" charset="0"/>
              </a:rPr>
              <a:t>АНАЛИЗ РЕЗУЛЬТАТОВ МОНИТОРИНГА</a:t>
            </a: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обобщение полученных данных</a:t>
            </a: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использование контекстных данных</a:t>
            </a: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интерпретация результатов и выводы в разрезе показателей</a:t>
            </a:r>
          </a:p>
          <a:p>
            <a:endParaRPr lang="ru-RU" b="1" dirty="0">
              <a:solidFill>
                <a:srgbClr val="109EB4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rgbClr val="109EB4"/>
                </a:solidFill>
                <a:latin typeface="Century Gothic" panose="020B0502020202020204" pitchFamily="34" charset="0"/>
              </a:rPr>
              <a:t>АДРЕСНЫЕ РЕКОМЕНДАЦИИ ПО РЕЗУЛЬТАТАМ АНАЛИЗА</a:t>
            </a: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адресность рекомендаций относительно выявленной проблемы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rgbClr val="109EB4"/>
                </a:solidFill>
                <a:latin typeface="Century Gothic" panose="020B0502020202020204" pitchFamily="34" charset="0"/>
              </a:rPr>
              <a:t>МЕРОПРИЯТИЯ, МЕРЫ, УПРАВЛЕНЧЕСКИЕ РЕШЕНИЯ</a:t>
            </a: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описание специфики</a:t>
            </a: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соответствие актуальной проблематике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rgbClr val="109EB4"/>
                </a:solidFill>
                <a:latin typeface="Century Gothic" panose="020B0502020202020204" pitchFamily="34" charset="0"/>
              </a:rPr>
              <a:t>АНАЛИЗ ЭФФЕКТИВНОСТИ ПРИНЯТЫХ МЕР</a:t>
            </a: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выявление динамики</a:t>
            </a:r>
          </a:p>
          <a:p>
            <a:pPr marL="285750" indent="-285750">
              <a:buClr>
                <a:srgbClr val="F38221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заключение об эффективности принятых мер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5DBA0A4-48D1-4991-BE19-367D9A39DC24}"/>
              </a:ext>
            </a:extLst>
          </p:cNvPr>
          <p:cNvGrpSpPr/>
          <p:nvPr/>
        </p:nvGrpSpPr>
        <p:grpSpPr>
          <a:xfrm>
            <a:off x="0" y="1577065"/>
            <a:ext cx="5683250" cy="1354218"/>
            <a:chOff x="0" y="1615165"/>
            <a:chExt cx="3247846" cy="135421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175CB7-3BDE-46C3-8B96-8065E1AD1D77}"/>
                </a:ext>
              </a:extLst>
            </p:cNvPr>
            <p:cNvSpPr txBox="1"/>
            <p:nvPr/>
          </p:nvSpPr>
          <p:spPr>
            <a:xfrm>
              <a:off x="0" y="1615165"/>
              <a:ext cx="2768600" cy="1354217"/>
            </a:xfrm>
            <a:prstGeom prst="rect">
              <a:avLst/>
            </a:prstGeom>
            <a:solidFill>
              <a:srgbClr val="FFCC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МЕТОДИЧЕСКАЯ РАБОТА 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должна стать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ВИДИМОЙ</a:t>
              </a:r>
              <a:r>
                <a: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и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ИЗМЕРЯЕМОЙ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0AE6A4DA-F314-4208-9FD7-7202857E0977}"/>
                </a:ext>
              </a:extLst>
            </p:cNvPr>
            <p:cNvSpPr/>
            <p:nvPr/>
          </p:nvSpPr>
          <p:spPr>
            <a:xfrm rot="5400000">
              <a:off x="2337791" y="2059328"/>
              <a:ext cx="1340863" cy="479247"/>
            </a:xfrm>
            <a:prstGeom prst="triangl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18631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4C5CD17-4BE7-4FA0-9F11-9372224655DC}"/>
              </a:ext>
            </a:extLst>
          </p:cNvPr>
          <p:cNvSpPr/>
          <p:nvPr/>
        </p:nvSpPr>
        <p:spPr>
          <a:xfrm>
            <a:off x="177801" y="1388214"/>
            <a:ext cx="11094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РАЗВИТИЕ РЕГИОНАЛЬНОЙ МЕТОДИЧЕСКОЙ СЛУЖБЫ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3822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C44A41-0003-41C8-A950-E7C7810D7082}"/>
              </a:ext>
            </a:extLst>
          </p:cNvPr>
          <p:cNvSpPr/>
          <p:nvPr/>
        </p:nvSpPr>
        <p:spPr>
          <a:xfrm>
            <a:off x="1962789" y="1903443"/>
            <a:ext cx="9890891" cy="464742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«Запуск» работы регионального методического актива</a:t>
            </a:r>
          </a:p>
          <a:p>
            <a:pPr algn="just" fontAlgn="base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Создание регионального учебно-методического объединения</a:t>
            </a:r>
          </a:p>
          <a:p>
            <a:pPr algn="just" fontAlgn="base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Формирование плана мероприятий по научно-методическому сопровождению педагогических работников и управленческих кадров на 2023 год</a:t>
            </a: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Проведение курсов повышения квалификации, в т.ч. для руководителей и специалистов муниципальных методических служб</a:t>
            </a: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Проведение мониторинга профессиональных дефицитов педагогических работников и управленческих кадров организаций системы общего образования Томской области </a:t>
            </a:r>
          </a:p>
          <a:p>
            <a:pPr algn="just" fontAlgn="base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Разработка положения о мониторинге методических разделов сайтов муниципальных органов управления образованием и сайтов образовательных организаций</a:t>
            </a:r>
          </a:p>
          <a:p>
            <a:pPr algn="just" fontAlgn="base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Проведение мониторинга методических разделов сайтов образовательных организаций</a:t>
            </a:r>
          </a:p>
          <a:p>
            <a:pPr algn="just" fontAlgn="base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Проведение мониторинга эффективности функционирования региональной системы научно-методического сопровождения педагогических работников и управленческих кадров Томской области</a:t>
            </a:r>
          </a:p>
          <a:p>
            <a:pPr algn="just" fontAlgn="base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Проведение мониторинга реализации плана мероприятий по научно-методическому сопровождению педагогических работников и управленческих кадров</a:t>
            </a:r>
            <a:endParaRPr lang="ru-RU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758CC-0DB9-4FFA-B8BF-8915B3E88749}"/>
              </a:ext>
            </a:extLst>
          </p:cNvPr>
          <p:cNvSpPr txBox="1"/>
          <p:nvPr/>
        </p:nvSpPr>
        <p:spPr>
          <a:xfrm>
            <a:off x="186190" y="1903443"/>
            <a:ext cx="166590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до конца 2022</a:t>
            </a:r>
          </a:p>
          <a:p>
            <a:pPr algn="r">
              <a:spcAft>
                <a:spcPts val="600"/>
              </a:spcAft>
            </a:pPr>
            <a: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до конца 2022</a:t>
            </a:r>
          </a:p>
          <a:p>
            <a:pPr algn="r">
              <a:spcAft>
                <a:spcPts val="600"/>
              </a:spcAft>
            </a:pPr>
            <a: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до 01.02.2023</a:t>
            </a:r>
            <a:b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</a:br>
            <a:endParaRPr lang="ru-RU" sz="1600" b="1" dirty="0">
              <a:solidFill>
                <a:srgbClr val="109EB4"/>
              </a:solidFill>
              <a:latin typeface="Century Gothic" panose="020B0502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ежегодно</a:t>
            </a:r>
            <a:b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</a:br>
            <a:endParaRPr lang="ru-RU" sz="1600" b="1" dirty="0">
              <a:solidFill>
                <a:srgbClr val="109EB4"/>
              </a:solidFill>
              <a:latin typeface="Century Gothic" panose="020B0502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до 20.12.2022</a:t>
            </a:r>
            <a:b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</a:br>
            <a:endParaRPr lang="ru-RU" sz="1600" b="1" dirty="0">
              <a:solidFill>
                <a:srgbClr val="109EB4"/>
              </a:solidFill>
              <a:latin typeface="Century Gothic" panose="020B0502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до 20.01.2023</a:t>
            </a:r>
            <a:b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</a:br>
            <a:endParaRPr lang="ru-RU" sz="1600" b="1" dirty="0">
              <a:solidFill>
                <a:srgbClr val="109EB4"/>
              </a:solidFill>
              <a:latin typeface="Century Gothic" panose="020B0502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до 20.11.2023</a:t>
            </a:r>
          </a:p>
          <a:p>
            <a:pPr algn="r">
              <a:spcAft>
                <a:spcPts val="600"/>
              </a:spcAft>
            </a:pPr>
            <a: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до 01.12.2022</a:t>
            </a:r>
            <a:b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</a:br>
            <a:b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</a:br>
            <a:endParaRPr lang="ru-RU" sz="1600" b="1" dirty="0">
              <a:solidFill>
                <a:srgbClr val="109EB4"/>
              </a:solidFill>
              <a:latin typeface="Century Gothic" panose="020B0502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ru-RU" sz="16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до 20.12.2022</a:t>
            </a:r>
          </a:p>
        </p:txBody>
      </p:sp>
    </p:spTree>
    <p:extLst>
      <p:ext uri="{BB962C8B-B14F-4D97-AF65-F5344CB8AC3E}">
        <p14:creationId xmlns:p14="http://schemas.microsoft.com/office/powerpoint/2010/main" val="574427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0BD5FE-A17D-49B0-B5FF-58CD518A6F05}"/>
              </a:ext>
            </a:extLst>
          </p:cNvPr>
          <p:cNvSpPr/>
          <p:nvPr/>
        </p:nvSpPr>
        <p:spPr>
          <a:xfrm>
            <a:off x="0" y="4025900"/>
            <a:ext cx="12199938" cy="193207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63" y="6286501"/>
            <a:ext cx="12195175" cy="571500"/>
          </a:xfrm>
          <a:prstGeom prst="rect">
            <a:avLst/>
          </a:prstGeom>
          <a:solidFill>
            <a:srgbClr val="FDB91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4800" y="6444957"/>
            <a:ext cx="11572875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900">
                <a:solidFill>
                  <a:schemeClr val="bg1"/>
                </a:solidFill>
                <a:latin typeface="Proxima Nova Rg" panose="02000506030000020004" pitchFamily="2" charset="0"/>
              </a:rPr>
              <a:t>#ТОИПКРО  #УЧИБУДУЩЕМУ  #УЧИСЬСТОИПКРО  #ТОИПКРО  #УЧИБУДУЩЕМУ #УЧИСЬСТОИПКРО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21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4" name="Рисунок 33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3C431AB-4781-47CE-B924-0612FE8148EE}"/>
              </a:ext>
            </a:extLst>
          </p:cNvPr>
          <p:cNvSpPr txBox="1"/>
          <p:nvPr/>
        </p:nvSpPr>
        <p:spPr>
          <a:xfrm>
            <a:off x="1194909" y="1667696"/>
            <a:ext cx="1078502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3600" b="1" dirty="0">
                <a:latin typeface="Century Gothic" panose="020B0502020202020204" pitchFamily="34" charset="0"/>
              </a:rPr>
              <a:t>СТРАТЕГИЯ РАЗВИТИЯ </a:t>
            </a:r>
          </a:p>
          <a:p>
            <a:pPr algn="r"/>
            <a:r>
              <a:rPr lang="ru-RU" sz="3600" b="1" dirty="0">
                <a:latin typeface="Century Gothic" panose="020B0502020202020204" pitchFamily="34" charset="0"/>
              </a:rPr>
              <a:t>РЕГИОНАЛЬНОЙ МЕТОДИЧЕСКОЙ СЛУЖБЫ </a:t>
            </a:r>
            <a:endParaRPr lang="ru-RU" sz="2800" b="1" dirty="0">
              <a:latin typeface="Century Gothic" panose="020B0502020202020204" pitchFamily="34" charset="0"/>
            </a:endParaRPr>
          </a:p>
          <a:p>
            <a:pPr algn="r"/>
            <a:r>
              <a:rPr lang="ru-RU" sz="2800" b="1" dirty="0">
                <a:latin typeface="Century Gothic" panose="020B0502020202020204" pitchFamily="34" charset="0"/>
              </a:rPr>
              <a:t>ДЛЯ ОБЕСПЕЧЕНИЯ ЕДИНЫХ ПОДХОДОВ </a:t>
            </a:r>
          </a:p>
          <a:p>
            <a:pPr algn="r"/>
            <a:r>
              <a:rPr lang="ru-RU" sz="2800" b="1" dirty="0">
                <a:latin typeface="Century Gothic" panose="020B0502020202020204" pitchFamily="34" charset="0"/>
              </a:rPr>
              <a:t>К ПРОФЕССИОНАЛЬНОМУ РАЗВИТИЮ ПЕДАГОГОВ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2FDC878-0125-4B39-8D09-E7EF61D80781}"/>
              </a:ext>
            </a:extLst>
          </p:cNvPr>
          <p:cNvSpPr/>
          <p:nvPr/>
        </p:nvSpPr>
        <p:spPr>
          <a:xfrm>
            <a:off x="4763" y="4221515"/>
            <a:ext cx="12187237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Century Gothic" panose="020B0502020202020204" pitchFamily="34" charset="0"/>
              </a:rPr>
              <a:t>ТОМСКИЙ ОБЛАСТНОЙ ИНСТИТУТ ПОВЫШЕНИЯ КВАЛИФИКАЦИИ </a:t>
            </a:r>
          </a:p>
          <a:p>
            <a:pPr lvl="0" algn="ctr"/>
            <a:r>
              <a:rPr lang="ru-RU" b="1" dirty="0">
                <a:latin typeface="Century Gothic" panose="020B0502020202020204" pitchFamily="34" charset="0"/>
              </a:rPr>
              <a:t>И ПЕРЕПОДГОТОВКИ РАБОТНИКОВ ОБРАЗОВАНИЯ</a:t>
            </a:r>
          </a:p>
          <a:p>
            <a:pPr lvl="0" algn="ctr"/>
            <a:endParaRPr lang="ru-RU" sz="1050" b="1" dirty="0">
              <a:latin typeface="Century Gothic" panose="020B0502020202020204" pitchFamily="34" charset="0"/>
            </a:endParaRPr>
          </a:p>
          <a:p>
            <a:pPr lvl="0" algn="ctr"/>
            <a:r>
              <a:rPr lang="ru-RU" b="1" dirty="0">
                <a:latin typeface="Century Gothic" panose="020B0502020202020204" pitchFamily="34" charset="0"/>
              </a:rPr>
              <a:t>г. Томск, ул. Пирогова, 10, тел. (3822) 55-79-89, e-</a:t>
            </a:r>
            <a:r>
              <a:rPr lang="ru-RU" b="1" dirty="0" err="1">
                <a:latin typeface="Century Gothic" panose="020B0502020202020204" pitchFamily="34" charset="0"/>
              </a:rPr>
              <a:t>mail</a:t>
            </a:r>
            <a:r>
              <a:rPr lang="ru-RU" b="1" dirty="0">
                <a:latin typeface="Century Gothic" panose="020B0502020202020204" pitchFamily="34" charset="0"/>
              </a:rPr>
              <a:t>: </a:t>
            </a:r>
            <a:r>
              <a:rPr lang="en-US" b="1" dirty="0">
                <a:latin typeface="Century Gothic" panose="020B0502020202020204" pitchFamily="34" charset="0"/>
              </a:rPr>
              <a:t>zamyatina@tpu.ru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</a:rPr>
              <a:t>TOIPKRO.RU   |   </a:t>
            </a:r>
            <a:r>
              <a:rPr lang="ru-RU" b="1" dirty="0">
                <a:latin typeface="Century Gothic" panose="020B0502020202020204" pitchFamily="34" charset="0"/>
              </a:rPr>
              <a:t>ТОИПКРО.РФ</a:t>
            </a:r>
          </a:p>
          <a:p>
            <a:pPr lvl="0" algn="ctr"/>
            <a:endParaRPr lang="en-US" b="1" dirty="0">
              <a:latin typeface="Century Gothic" panose="020B0502020202020204" pitchFamily="34" charset="0"/>
            </a:endParaRPr>
          </a:p>
          <a:p>
            <a:pPr lvl="0" algn="ctr"/>
            <a:r>
              <a:rPr lang="en-US" sz="1100" b="1" dirty="0">
                <a:latin typeface="Century Gothic" panose="020B0502020202020204" pitchFamily="34" charset="0"/>
              </a:rPr>
              <a:t>T.ME/TOIPKROTOMSK                VK.COM/TOIPKRO               OK.RU/TOIPKRO 	T.ME/CNPPM_TOIPKRO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pic>
        <p:nvPicPr>
          <p:cNvPr id="42" name="Picture 6" descr="Изображения Телеграмм | Бесплатные векторы, стоковые фото и PSD">
            <a:extLst>
              <a:ext uri="{FF2B5EF4-FFF2-40B4-BE49-F238E27FC236}">
                <a16:creationId xmlns:a16="http://schemas.microsoft.com/office/drawing/2014/main" id="{E33D31CA-AFA3-47D6-9EED-FBBFB555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68" y="5424446"/>
            <a:ext cx="483482" cy="48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Изображения Телеграмм | Бесплатные векторы, стоковые фото и PSD">
            <a:extLst>
              <a:ext uri="{FF2B5EF4-FFF2-40B4-BE49-F238E27FC236}">
                <a16:creationId xmlns:a16="http://schemas.microsoft.com/office/drawing/2014/main" id="{46F2597E-4F7A-4A87-BD8B-0DED83289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305" y="5418680"/>
            <a:ext cx="483482" cy="48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Одноклассники с логотипом PNG картинки для бесплатного скачивания -  CrazyPNG-PNG изображение скачать бесплатно-CrazyPNG-PNG изображение скачать  бесплатно">
            <a:extLst>
              <a:ext uri="{FF2B5EF4-FFF2-40B4-BE49-F238E27FC236}">
                <a16:creationId xmlns:a16="http://schemas.microsoft.com/office/drawing/2014/main" id="{E214E27E-8393-40D6-BCFE-D64680264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82" y="5392802"/>
            <a:ext cx="539826" cy="5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Верни бизнес в лето">
            <a:extLst>
              <a:ext uri="{FF2B5EF4-FFF2-40B4-BE49-F238E27FC236}">
                <a16:creationId xmlns:a16="http://schemas.microsoft.com/office/drawing/2014/main" id="{C6F2A2F1-3A91-4A61-B18D-17DEB46A5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03" y="5371333"/>
            <a:ext cx="539826" cy="5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7A58C6-FDC7-4208-BF09-B2E3FEB985BF}"/>
              </a:ext>
            </a:extLst>
          </p:cNvPr>
          <p:cNvSpPr/>
          <p:nvPr/>
        </p:nvSpPr>
        <p:spPr>
          <a:xfrm>
            <a:off x="8529422" y="2297292"/>
            <a:ext cx="2829771" cy="3133953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019318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10750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792" y="165318"/>
            <a:ext cx="737146" cy="98182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C8497BA-7454-476B-8543-D220FDEF0A2F}"/>
              </a:ext>
            </a:extLst>
          </p:cNvPr>
          <p:cNvSpPr/>
          <p:nvPr/>
        </p:nvSpPr>
        <p:spPr>
          <a:xfrm>
            <a:off x="795114" y="2206699"/>
            <a:ext cx="3399378" cy="882681"/>
          </a:xfrm>
          <a:prstGeom prst="rect">
            <a:avLst/>
          </a:prstGeom>
          <a:solidFill>
            <a:srgbClr val="DADADA">
              <a:alpha val="6902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8041AE8-30DA-4B84-83CC-1D3ABE475A09}"/>
              </a:ext>
            </a:extLst>
          </p:cNvPr>
          <p:cNvSpPr/>
          <p:nvPr/>
        </p:nvSpPr>
        <p:spPr>
          <a:xfrm>
            <a:off x="8516251" y="2206700"/>
            <a:ext cx="2842942" cy="882680"/>
          </a:xfrm>
          <a:prstGeom prst="rect">
            <a:avLst/>
          </a:prstGeom>
          <a:solidFill>
            <a:srgbClr val="DADADA">
              <a:alpha val="6902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998779B-93A2-495F-A66B-16FD3AF66A1A}"/>
              </a:ext>
            </a:extLst>
          </p:cNvPr>
          <p:cNvSpPr/>
          <p:nvPr/>
        </p:nvSpPr>
        <p:spPr>
          <a:xfrm>
            <a:off x="4858658" y="2206700"/>
            <a:ext cx="2949448" cy="882680"/>
          </a:xfrm>
          <a:prstGeom prst="rect">
            <a:avLst/>
          </a:prstGeom>
          <a:solidFill>
            <a:srgbClr val="DADADA">
              <a:alpha val="6902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3A27D6-D957-4985-88A5-724472C6783C}"/>
              </a:ext>
            </a:extLst>
          </p:cNvPr>
          <p:cNvSpPr txBox="1"/>
          <p:nvPr/>
        </p:nvSpPr>
        <p:spPr>
          <a:xfrm>
            <a:off x="4930666" y="2297292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Black" panose="020B0A04020102020204" pitchFamily="34" charset="0"/>
                <a:cs typeface="Arial" pitchFamily="34" charset="0"/>
              </a:rPr>
              <a:t>Мотивирующий мониторинг </a:t>
            </a:r>
            <a:r>
              <a:rPr lang="ru-RU" sz="1400" b="1" dirty="0" err="1">
                <a:latin typeface="Arial Black" panose="020B0A04020102020204" pitchFamily="34" charset="0"/>
                <a:cs typeface="Arial" pitchFamily="34" charset="0"/>
              </a:rPr>
              <a:t>Минпросвещения</a:t>
            </a:r>
            <a:r>
              <a:rPr lang="ru-RU" sz="1400" b="1" dirty="0">
                <a:latin typeface="Arial Black" panose="020B0A04020102020204" pitchFamily="34" charset="0"/>
                <a:cs typeface="Arial" pitchFamily="34" charset="0"/>
              </a:rPr>
              <a:t> России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C7FB8B-89D5-4D47-A0E9-F7F3B06F692B}"/>
              </a:ext>
            </a:extLst>
          </p:cNvPr>
          <p:cNvSpPr txBox="1"/>
          <p:nvPr/>
        </p:nvSpPr>
        <p:spPr>
          <a:xfrm>
            <a:off x="581025" y="2297292"/>
            <a:ext cx="38134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Black" panose="020B0A04020102020204" pitchFamily="34" charset="0"/>
                <a:cs typeface="Arial" pitchFamily="34" charset="0"/>
              </a:rPr>
              <a:t>Оценка механизмов управления качеством образования</a:t>
            </a:r>
            <a:endParaRPr lang="en-US" sz="1400" b="1" dirty="0">
              <a:latin typeface="Arial Black" panose="020B0A04020102020204" pitchFamily="34" charset="0"/>
              <a:cs typeface="Arial" pitchFamily="34" charset="0"/>
            </a:endParaRPr>
          </a:p>
          <a:p>
            <a:pPr algn="ctr"/>
            <a:r>
              <a:rPr lang="en-US" sz="1100" b="1" dirty="0">
                <a:latin typeface="Arial Black" panose="020B0A04020102020204" pitchFamily="34" charset="0"/>
                <a:cs typeface="Arial" pitchFamily="34" charset="0"/>
              </a:rPr>
              <a:t>(</a:t>
            </a:r>
            <a:r>
              <a:rPr lang="ru-RU" sz="1100" b="1" dirty="0">
                <a:latin typeface="Arial Black" panose="020B0A04020102020204" pitchFamily="34" charset="0"/>
                <a:cs typeface="Arial" pitchFamily="34" charset="0"/>
              </a:rPr>
              <a:t>критерии Станченко)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4ED3CE-B5BC-4851-8F55-7A82795FF1BA}"/>
              </a:ext>
            </a:extLst>
          </p:cNvPr>
          <p:cNvSpPr txBox="1"/>
          <p:nvPr/>
        </p:nvSpPr>
        <p:spPr>
          <a:xfrm>
            <a:off x="8308568" y="2297292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Black" panose="020B0A04020102020204" pitchFamily="34" charset="0"/>
                <a:cs typeface="Arial" pitchFamily="34" charset="0"/>
              </a:rPr>
              <a:t>Рейтинг </a:t>
            </a:r>
            <a:r>
              <a:rPr lang="ru-RU" sz="1400" b="1" dirty="0" err="1">
                <a:latin typeface="Arial Black" panose="020B0A04020102020204" pitchFamily="34" charset="0"/>
                <a:cs typeface="Arial" pitchFamily="34" charset="0"/>
              </a:rPr>
              <a:t>Рособрнадзора</a:t>
            </a:r>
            <a:r>
              <a:rPr lang="ru-RU" sz="1400" b="1" dirty="0">
                <a:latin typeface="Arial Black" panose="020B0A04020102020204" pitchFamily="34" charset="0"/>
                <a:cs typeface="Arial" pitchFamily="34" charset="0"/>
              </a:rPr>
              <a:t> субъектов РФ </a:t>
            </a:r>
          </a:p>
          <a:p>
            <a:pPr algn="ctr"/>
            <a:r>
              <a:rPr lang="ru-RU" sz="1400" b="1" dirty="0">
                <a:latin typeface="Arial Black" panose="020B0A04020102020204" pitchFamily="34" charset="0"/>
                <a:cs typeface="Arial" pitchFamily="34" charset="0"/>
              </a:rPr>
              <a:t>по качеству образования </a:t>
            </a:r>
          </a:p>
        </p:txBody>
      </p:sp>
      <p:sp>
        <p:nvSpPr>
          <p:cNvPr id="41" name="Левая круглая скобка 40">
            <a:extLst>
              <a:ext uri="{FF2B5EF4-FFF2-40B4-BE49-F238E27FC236}">
                <a16:creationId xmlns:a16="http://schemas.microsoft.com/office/drawing/2014/main" id="{467154E9-3102-4C0B-A665-EFD7C466D789}"/>
              </a:ext>
            </a:extLst>
          </p:cNvPr>
          <p:cNvSpPr/>
          <p:nvPr/>
        </p:nvSpPr>
        <p:spPr>
          <a:xfrm>
            <a:off x="721205" y="2081268"/>
            <a:ext cx="53560" cy="3410216"/>
          </a:xfrm>
          <a:prstGeom prst="leftBracket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Левая круглая скобка 41">
            <a:extLst>
              <a:ext uri="{FF2B5EF4-FFF2-40B4-BE49-F238E27FC236}">
                <a16:creationId xmlns:a16="http://schemas.microsoft.com/office/drawing/2014/main" id="{C1E78285-8C0F-427F-AEFA-1C822BF974AB}"/>
              </a:ext>
            </a:extLst>
          </p:cNvPr>
          <p:cNvSpPr/>
          <p:nvPr/>
        </p:nvSpPr>
        <p:spPr>
          <a:xfrm>
            <a:off x="4786650" y="2081267"/>
            <a:ext cx="82403" cy="3410483"/>
          </a:xfrm>
          <a:prstGeom prst="leftBracket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Левая круглая скобка 42">
            <a:extLst>
              <a:ext uri="{FF2B5EF4-FFF2-40B4-BE49-F238E27FC236}">
                <a16:creationId xmlns:a16="http://schemas.microsoft.com/office/drawing/2014/main" id="{74125FE4-0E6F-464D-BBDF-F54A60DD5FC4}"/>
              </a:ext>
            </a:extLst>
          </p:cNvPr>
          <p:cNvSpPr/>
          <p:nvPr/>
        </p:nvSpPr>
        <p:spPr>
          <a:xfrm>
            <a:off x="8452583" y="2081267"/>
            <a:ext cx="76839" cy="3410217"/>
          </a:xfrm>
          <a:prstGeom prst="leftBracket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Левая круглая скобка 43">
            <a:extLst>
              <a:ext uri="{FF2B5EF4-FFF2-40B4-BE49-F238E27FC236}">
                <a16:creationId xmlns:a16="http://schemas.microsoft.com/office/drawing/2014/main" id="{3D71DFD8-8F86-4BD7-9509-2BDC966B078D}"/>
              </a:ext>
            </a:extLst>
          </p:cNvPr>
          <p:cNvSpPr/>
          <p:nvPr/>
        </p:nvSpPr>
        <p:spPr>
          <a:xfrm flipH="1">
            <a:off x="4220650" y="2081268"/>
            <a:ext cx="53560" cy="3410216"/>
          </a:xfrm>
          <a:prstGeom prst="leftBracket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Левая круглая скобка 44">
            <a:extLst>
              <a:ext uri="{FF2B5EF4-FFF2-40B4-BE49-F238E27FC236}">
                <a16:creationId xmlns:a16="http://schemas.microsoft.com/office/drawing/2014/main" id="{B5E0398E-4C2A-47CC-9CDA-42E9B82B7810}"/>
              </a:ext>
            </a:extLst>
          </p:cNvPr>
          <p:cNvSpPr/>
          <p:nvPr/>
        </p:nvSpPr>
        <p:spPr>
          <a:xfrm flipH="1">
            <a:off x="7810985" y="2090268"/>
            <a:ext cx="82403" cy="3401216"/>
          </a:xfrm>
          <a:prstGeom prst="leftBracket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Левая круглая скобка 45">
            <a:extLst>
              <a:ext uri="{FF2B5EF4-FFF2-40B4-BE49-F238E27FC236}">
                <a16:creationId xmlns:a16="http://schemas.microsoft.com/office/drawing/2014/main" id="{242152E6-0820-4F05-A01A-BEE9E4D4A15D}"/>
              </a:ext>
            </a:extLst>
          </p:cNvPr>
          <p:cNvSpPr/>
          <p:nvPr/>
        </p:nvSpPr>
        <p:spPr>
          <a:xfrm flipH="1">
            <a:off x="11332903" y="2081267"/>
            <a:ext cx="76839" cy="3410217"/>
          </a:xfrm>
          <a:prstGeom prst="leftBracket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77C6FB-27C6-4FAD-A4B1-CEAEE921BF71}"/>
              </a:ext>
            </a:extLst>
          </p:cNvPr>
          <p:cNvSpPr txBox="1"/>
          <p:nvPr/>
        </p:nvSpPr>
        <p:spPr>
          <a:xfrm>
            <a:off x="4786650" y="3092594"/>
            <a:ext cx="28083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победители и призеры Всероссийской олимпиады школьников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091B6C-D48F-4C33-A569-320B7957C0D6}"/>
              </a:ext>
            </a:extLst>
          </p:cNvPr>
          <p:cNvSpPr txBox="1"/>
          <p:nvPr/>
        </p:nvSpPr>
        <p:spPr>
          <a:xfrm>
            <a:off x="5021409" y="372402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19EB4"/>
                </a:solidFill>
              </a:rPr>
              <a:t>поступление в вузы и учреждения СПО своего региона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FEE6D6-16FF-4616-807E-1007AEDE4A39}"/>
              </a:ext>
            </a:extLst>
          </p:cNvPr>
          <p:cNvSpPr txBox="1"/>
          <p:nvPr/>
        </p:nvSpPr>
        <p:spPr>
          <a:xfrm>
            <a:off x="6874882" y="3061040"/>
            <a:ext cx="101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dirty="0">
                <a:solidFill>
                  <a:srgbClr val="F38221"/>
                </a:solidFill>
                <a:latin typeface="Arial Narrow" panose="020B0606020202030204" pitchFamily="34" charset="0"/>
              </a:rPr>
              <a:t>ЕГЭ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AEB4783-1B2F-4816-9F91-2A6694AE7A75}"/>
              </a:ext>
            </a:extLst>
          </p:cNvPr>
          <p:cNvSpPr txBox="1"/>
          <p:nvPr/>
        </p:nvSpPr>
        <p:spPr>
          <a:xfrm>
            <a:off x="4802560" y="4084938"/>
            <a:ext cx="298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охват детей дополнительным образованием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FA26F0-8A62-43EB-BF70-631C6391D664}"/>
              </a:ext>
            </a:extLst>
          </p:cNvPr>
          <p:cNvSpPr txBox="1"/>
          <p:nvPr/>
        </p:nvSpPr>
        <p:spPr>
          <a:xfrm>
            <a:off x="4776857" y="4269089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38221"/>
                </a:solidFill>
              </a:rPr>
              <a:t>ВПР  ОГЭ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1C84CF-CFC8-491C-BC91-000ADB6742DD}"/>
              </a:ext>
            </a:extLst>
          </p:cNvPr>
          <p:cNvSpPr txBox="1"/>
          <p:nvPr/>
        </p:nvSpPr>
        <p:spPr>
          <a:xfrm>
            <a:off x="4805058" y="4692561"/>
            <a:ext cx="291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количество руководящих работников в расчете на 10 педагогических работников в образовательной организации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7FABE4-FEE5-45C5-A3F5-1B78796C62E5}"/>
              </a:ext>
            </a:extLst>
          </p:cNvPr>
          <p:cNvSpPr txBox="1"/>
          <p:nvPr/>
        </p:nvSpPr>
        <p:spPr>
          <a:xfrm>
            <a:off x="4858658" y="4971352"/>
            <a:ext cx="29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119EB4"/>
                </a:solidFill>
              </a:rPr>
              <a:t>аналитика </a:t>
            </a:r>
          </a:p>
          <a:p>
            <a:pPr algn="r"/>
            <a:r>
              <a:rPr lang="ru-RU" sz="1400" b="1" dirty="0">
                <a:solidFill>
                  <a:srgbClr val="119EB4"/>
                </a:solidFill>
              </a:rPr>
              <a:t>и интерпретация результатов ГИА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A240AA-65B6-4EB0-8D86-6B8E24593FCA}"/>
              </a:ext>
            </a:extLst>
          </p:cNvPr>
          <p:cNvSpPr txBox="1"/>
          <p:nvPr/>
        </p:nvSpPr>
        <p:spPr>
          <a:xfrm>
            <a:off x="8516251" y="3258151"/>
            <a:ext cx="29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119EB4"/>
                </a:solidFill>
              </a:rPr>
              <a:t>аналитика </a:t>
            </a:r>
          </a:p>
          <a:p>
            <a:pPr algn="r"/>
            <a:r>
              <a:rPr lang="ru-RU" sz="1400" b="1" dirty="0">
                <a:solidFill>
                  <a:srgbClr val="119EB4"/>
                </a:solidFill>
              </a:rPr>
              <a:t>и интерпретация результатов ГИА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E9B2AC-A1B6-4611-9581-16D576153C00}"/>
              </a:ext>
            </a:extLst>
          </p:cNvPr>
          <p:cNvSpPr txBox="1"/>
          <p:nvPr/>
        </p:nvSpPr>
        <p:spPr>
          <a:xfrm>
            <a:off x="8488588" y="3071554"/>
            <a:ext cx="29741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F38221"/>
                </a:solidFill>
              </a:rPr>
              <a:t>объективность оценочных процедур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392F87-F462-4CE5-B3A7-9870DA08056B}"/>
              </a:ext>
            </a:extLst>
          </p:cNvPr>
          <p:cNvSpPr txBox="1"/>
          <p:nvPr/>
        </p:nvSpPr>
        <p:spPr>
          <a:xfrm>
            <a:off x="8490093" y="3296289"/>
            <a:ext cx="2910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использование компьютеров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091CC1-859C-4840-8E49-522B41638536}"/>
              </a:ext>
            </a:extLst>
          </p:cNvPr>
          <p:cNvSpPr txBox="1"/>
          <p:nvPr/>
        </p:nvSpPr>
        <p:spPr>
          <a:xfrm>
            <a:off x="8498654" y="3633138"/>
            <a:ext cx="1101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38221"/>
                </a:solidFill>
                <a:latin typeface="Arial Narrow" panose="020B0606020202030204" pitchFamily="34" charset="0"/>
              </a:rPr>
              <a:t>ЕГЭ</a:t>
            </a:r>
            <a:endParaRPr lang="ru-RU" sz="4400" dirty="0">
              <a:solidFill>
                <a:srgbClr val="F38221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60A601-6302-47EF-9513-34126C7DB1BB}"/>
              </a:ext>
            </a:extLst>
          </p:cNvPr>
          <p:cNvSpPr txBox="1"/>
          <p:nvPr/>
        </p:nvSpPr>
        <p:spPr>
          <a:xfrm>
            <a:off x="9460671" y="3688466"/>
            <a:ext cx="1890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функциональная</a:t>
            </a:r>
          </a:p>
          <a:p>
            <a:pPr algn="r"/>
            <a:r>
              <a:rPr lang="ru-RU" dirty="0"/>
              <a:t>грамотность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2727A5-E4D3-44E5-A051-0EC4AA395F2E}"/>
              </a:ext>
            </a:extLst>
          </p:cNvPr>
          <p:cNvSpPr txBox="1"/>
          <p:nvPr/>
        </p:nvSpPr>
        <p:spPr>
          <a:xfrm>
            <a:off x="8545640" y="428536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19EB4"/>
                </a:solidFill>
              </a:rPr>
              <a:t>поступление в вузы и учреждения СПО своего региона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270E48-AEE1-4A6A-B076-DA358D85A8CE}"/>
              </a:ext>
            </a:extLst>
          </p:cNvPr>
          <p:cNvSpPr txBox="1"/>
          <p:nvPr/>
        </p:nvSpPr>
        <p:spPr>
          <a:xfrm>
            <a:off x="10029068" y="4673556"/>
            <a:ext cx="12697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использование лабораторного оборудования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132465-1F7F-48E1-BBB5-C4F8765AEBBA}"/>
              </a:ext>
            </a:extLst>
          </p:cNvPr>
          <p:cNvSpPr txBox="1"/>
          <p:nvPr/>
        </p:nvSpPr>
        <p:spPr>
          <a:xfrm>
            <a:off x="8545640" y="4614322"/>
            <a:ext cx="20432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достижение минимального уровня подготовки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ACBEF3-AE23-40BD-A640-3F6B5757A0B7}"/>
              </a:ext>
            </a:extLst>
          </p:cNvPr>
          <p:cNvSpPr txBox="1"/>
          <p:nvPr/>
        </p:nvSpPr>
        <p:spPr>
          <a:xfrm>
            <a:off x="771077" y="3127290"/>
            <a:ext cx="3377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38221"/>
                </a:solidFill>
              </a:rPr>
              <a:t>система оценки качества подготовки обучающихся (ЕГЭ, ОГЭ, ВПР)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DBBA575-57C0-465C-9E57-913C51D62920}"/>
              </a:ext>
            </a:extLst>
          </p:cNvPr>
          <p:cNvSpPr txBox="1"/>
          <p:nvPr/>
        </p:nvSpPr>
        <p:spPr>
          <a:xfrm>
            <a:off x="1705117" y="3992220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38221"/>
                </a:solidFill>
                <a:latin typeface="Arial Narrow" panose="020B0606020202030204" pitchFamily="34" charset="0"/>
              </a:rPr>
              <a:t>ШНОР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648AB3E-FCBA-4868-A080-1B7280EC7304}"/>
              </a:ext>
            </a:extLst>
          </p:cNvPr>
          <p:cNvSpPr txBox="1"/>
          <p:nvPr/>
        </p:nvSpPr>
        <p:spPr>
          <a:xfrm>
            <a:off x="1474848" y="4519519"/>
            <a:ext cx="2712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119EB4"/>
                </a:solidFill>
              </a:rPr>
              <a:t>самоопределение и профессиональная ориентация обучающихся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5E40A1-96F9-4D3D-AC6D-DFD2CDC666A7}"/>
              </a:ext>
            </a:extLst>
          </p:cNvPr>
          <p:cNvSpPr txBox="1"/>
          <p:nvPr/>
        </p:nvSpPr>
        <p:spPr>
          <a:xfrm>
            <a:off x="1022415" y="5180047"/>
            <a:ext cx="29741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объективность оценочных процедур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834436B-FFE7-4AAA-BADD-0BDE7372F12F}"/>
              </a:ext>
            </a:extLst>
          </p:cNvPr>
          <p:cNvSpPr txBox="1"/>
          <p:nvPr/>
        </p:nvSpPr>
        <p:spPr>
          <a:xfrm>
            <a:off x="2185606" y="3514662"/>
            <a:ext cx="194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мониторинг эффективности руководителей образовательных организаций региона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4BADDB5-E2ED-47D7-A8A0-141FF600BD74}"/>
              </a:ext>
            </a:extLst>
          </p:cNvPr>
          <p:cNvSpPr txBox="1"/>
          <p:nvPr/>
        </p:nvSpPr>
        <p:spPr>
          <a:xfrm>
            <a:off x="2413769" y="4820173"/>
            <a:ext cx="177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качество дошкольного образования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81870F-DF3A-41AA-880C-74D6D80A2C32}"/>
              </a:ext>
            </a:extLst>
          </p:cNvPr>
          <p:cNvSpPr txBox="1"/>
          <p:nvPr/>
        </p:nvSpPr>
        <p:spPr>
          <a:xfrm>
            <a:off x="805519" y="4141313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воспитание </a:t>
            </a:r>
          </a:p>
          <a:p>
            <a:r>
              <a:rPr lang="ru-RU" sz="1300" dirty="0"/>
              <a:t>и социализация</a:t>
            </a:r>
          </a:p>
        </p:txBody>
      </p:sp>
      <p:sp>
        <p:nvSpPr>
          <p:cNvPr id="69" name="Двойная стрелка влево/вправо 39">
            <a:extLst>
              <a:ext uri="{FF2B5EF4-FFF2-40B4-BE49-F238E27FC236}">
                <a16:creationId xmlns:a16="http://schemas.microsoft.com/office/drawing/2014/main" id="{B220BFCB-025F-4D57-9942-9332C93C2B4F}"/>
              </a:ext>
            </a:extLst>
          </p:cNvPr>
          <p:cNvSpPr/>
          <p:nvPr/>
        </p:nvSpPr>
        <p:spPr>
          <a:xfrm>
            <a:off x="4303638" y="3719370"/>
            <a:ext cx="413313" cy="185120"/>
          </a:xfrm>
          <a:prstGeom prst="left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войная стрелка влево/вправо 44">
            <a:extLst>
              <a:ext uri="{FF2B5EF4-FFF2-40B4-BE49-F238E27FC236}">
                <a16:creationId xmlns:a16="http://schemas.microsoft.com/office/drawing/2014/main" id="{5C757755-5B6D-4D96-B687-27FDCAEDDE1E}"/>
              </a:ext>
            </a:extLst>
          </p:cNvPr>
          <p:cNvSpPr/>
          <p:nvPr/>
        </p:nvSpPr>
        <p:spPr>
          <a:xfrm>
            <a:off x="7962932" y="3719370"/>
            <a:ext cx="413313" cy="185120"/>
          </a:xfrm>
          <a:prstGeom prst="left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Скругленная соединительная линия 51">
            <a:extLst>
              <a:ext uri="{FF2B5EF4-FFF2-40B4-BE49-F238E27FC236}">
                <a16:creationId xmlns:a16="http://schemas.microsoft.com/office/drawing/2014/main" id="{A0CC58B5-BD3B-4629-831C-B7FB43828955}"/>
              </a:ext>
            </a:extLst>
          </p:cNvPr>
          <p:cNvCxnSpPr>
            <a:stCxn id="65" idx="2"/>
            <a:endCxn id="61" idx="2"/>
          </p:cNvCxnSpPr>
          <p:nvPr/>
        </p:nvCxnSpPr>
        <p:spPr>
          <a:xfrm rot="16200000" flipH="1">
            <a:off x="6028843" y="1953084"/>
            <a:ext cx="19050" cy="7057752"/>
          </a:xfrm>
          <a:prstGeom prst="curvedConnector3">
            <a:avLst>
              <a:gd name="adj1" fmla="val 2967370"/>
            </a:avLst>
          </a:prstGeom>
          <a:ln w="76200">
            <a:solidFill>
              <a:srgbClr val="FFCC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015F2F62-9D3B-4C02-8D91-A5AD48EA3715}"/>
              </a:ext>
            </a:extLst>
          </p:cNvPr>
          <p:cNvSpPr/>
          <p:nvPr/>
        </p:nvSpPr>
        <p:spPr>
          <a:xfrm>
            <a:off x="189104" y="1351326"/>
            <a:ext cx="1154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МОНИТОРИНГИ КАЧЕСТВА ОБРАЗОВАНИЯ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7D05FF-7A81-4571-833D-84A70649E9DC}"/>
              </a:ext>
            </a:extLst>
          </p:cNvPr>
          <p:cNvSpPr txBox="1"/>
          <p:nvPr/>
        </p:nvSpPr>
        <p:spPr>
          <a:xfrm>
            <a:off x="1682959" y="3638025"/>
            <a:ext cx="14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19EB4"/>
                </a:solidFill>
              </a:rPr>
              <a:t>СИСТЕМА </a:t>
            </a:r>
          </a:p>
          <a:p>
            <a:pPr algn="ctr"/>
            <a:r>
              <a:rPr lang="ru-RU" sz="1200" b="1" dirty="0">
                <a:solidFill>
                  <a:srgbClr val="119EB4"/>
                </a:solidFill>
              </a:rPr>
              <a:t>НАСТАВНИЧЕСТВА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E118090-D254-4966-ADCA-F5E3C1AA6B56}"/>
              </a:ext>
            </a:extLst>
          </p:cNvPr>
          <p:cNvSpPr txBox="1"/>
          <p:nvPr/>
        </p:nvSpPr>
        <p:spPr>
          <a:xfrm>
            <a:off x="779536" y="3577336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ВСОКО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649AFC3-7C4C-4F97-B4B5-996149B1D36E}"/>
              </a:ext>
            </a:extLst>
          </p:cNvPr>
          <p:cNvSpPr txBox="1"/>
          <p:nvPr/>
        </p:nvSpPr>
        <p:spPr>
          <a:xfrm>
            <a:off x="801273" y="4695895"/>
            <a:ext cx="17731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38221"/>
                </a:solidFill>
              </a:rPr>
              <a:t>профессиональное развитие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123673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E17045-2DE9-4D7B-AA56-E1A7819EE61E}"/>
              </a:ext>
            </a:extLst>
          </p:cNvPr>
          <p:cNvSpPr txBox="1"/>
          <p:nvPr/>
        </p:nvSpPr>
        <p:spPr>
          <a:xfrm>
            <a:off x="285025" y="1477650"/>
            <a:ext cx="8023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КАК СВЯЗАНА ОЦЕНКА КАЧЕСТВА И МЕТОДИЧЕСКАЯ РАБОТА?</a:t>
            </a:r>
            <a:endParaRPr lang="en-US" sz="2000" b="1" dirty="0">
              <a:solidFill>
                <a:srgbClr val="F3822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1E3A9-FE99-4B3D-B9F2-709B477BCA59}"/>
              </a:ext>
            </a:extLst>
          </p:cNvPr>
          <p:cNvSpPr txBox="1"/>
          <p:nvPr/>
        </p:nvSpPr>
        <p:spPr>
          <a:xfrm>
            <a:off x="8857131" y="2967810"/>
            <a:ext cx="3131889" cy="1785104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МЕТОДИЧЕСКАЯ РАБОТА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должна стать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ВИДИМОЙ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и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ИЗМЕРЯЕМОЙ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3CF1A-943F-427B-A7B8-BFF016E87DA3}"/>
              </a:ext>
            </a:extLst>
          </p:cNvPr>
          <p:cNvSpPr txBox="1"/>
          <p:nvPr/>
        </p:nvSpPr>
        <p:spPr>
          <a:xfrm>
            <a:off x="202980" y="1967536"/>
            <a:ext cx="10102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5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1</a:t>
            </a:r>
          </a:p>
          <a:p>
            <a:r>
              <a:rPr lang="ru-RU" sz="115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564C7-9493-4865-B2C5-36F9D67FCE5B}"/>
              </a:ext>
            </a:extLst>
          </p:cNvPr>
          <p:cNvSpPr txBox="1"/>
          <p:nvPr/>
        </p:nvSpPr>
        <p:spPr>
          <a:xfrm>
            <a:off x="992187" y="2191261"/>
            <a:ext cx="7466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методическое сопровождение оценочной деятельности педагогов</a:t>
            </a:r>
          </a:p>
          <a:p>
            <a:r>
              <a:rPr lang="ru-RU" dirty="0">
                <a:latin typeface="Century Gothic" panose="020B0502020202020204" pitchFamily="34" charset="0"/>
              </a:rPr>
              <a:t>преодоление дефицитов по формирующему оцениванию, планированию результатов ученика и критериев их достижения, уровневому подходу к организации контроля освоения РП, выставления отметок и др.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3F76C6-2E49-4DB8-A81F-1C9E4B1EC257}"/>
              </a:ext>
            </a:extLst>
          </p:cNvPr>
          <p:cNvSpPr txBox="1"/>
          <p:nvPr/>
        </p:nvSpPr>
        <p:spPr>
          <a:xfrm>
            <a:off x="1103681" y="4088980"/>
            <a:ext cx="74660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использование данных оценки как основания для методической работы</a:t>
            </a:r>
          </a:p>
          <a:p>
            <a:r>
              <a:rPr lang="ru-RU" dirty="0">
                <a:latin typeface="Century Gothic" panose="020B0502020202020204" pitchFamily="34" charset="0"/>
              </a:rPr>
              <a:t>выявление и анализ дефицитов педагогических работников и управленческих кадров ОО, формирование и отбор содержания методических мероприятий, в т.ч. для ИОМ</a:t>
            </a:r>
          </a:p>
        </p:txBody>
      </p:sp>
    </p:spTree>
    <p:extLst>
      <p:ext uri="{BB962C8B-B14F-4D97-AF65-F5344CB8AC3E}">
        <p14:creationId xmlns:p14="http://schemas.microsoft.com/office/powerpoint/2010/main" val="409041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038FEF-2180-4BC9-B1B1-27C39CD3575B}"/>
              </a:ext>
            </a:extLst>
          </p:cNvPr>
          <p:cNvSpPr/>
          <p:nvPr/>
        </p:nvSpPr>
        <p:spPr>
          <a:xfrm>
            <a:off x="189104" y="1351326"/>
            <a:ext cx="1154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СИСТЕМА МЕТОДИЧЕСКОГО СОПРОВОЖДЕНИЯ В ТОМСКОЙ ОБЛАСТИ (до 2020 года)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D6031DF-CB4B-4F28-9353-DD454C086E53}"/>
              </a:ext>
            </a:extLst>
          </p:cNvPr>
          <p:cNvSpPr/>
          <p:nvPr/>
        </p:nvSpPr>
        <p:spPr>
          <a:xfrm>
            <a:off x="6577770" y="1824474"/>
            <a:ext cx="4516472" cy="4532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63972AC-6760-49E7-A1A1-9F2FF0928B68}"/>
              </a:ext>
            </a:extLst>
          </p:cNvPr>
          <p:cNvSpPr/>
          <p:nvPr/>
        </p:nvSpPr>
        <p:spPr>
          <a:xfrm>
            <a:off x="3512934" y="1825160"/>
            <a:ext cx="2705404" cy="4532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DE596E8-4F15-49F3-A33B-B02336E313C7}"/>
              </a:ext>
            </a:extLst>
          </p:cNvPr>
          <p:cNvSpPr/>
          <p:nvPr/>
        </p:nvSpPr>
        <p:spPr>
          <a:xfrm>
            <a:off x="230428" y="1825160"/>
            <a:ext cx="2851689" cy="4532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DFA45E3-12A8-495F-9C3C-9E1A033B5098}"/>
              </a:ext>
            </a:extLst>
          </p:cNvPr>
          <p:cNvSpPr/>
          <p:nvPr/>
        </p:nvSpPr>
        <p:spPr>
          <a:xfrm>
            <a:off x="367078" y="4372841"/>
            <a:ext cx="2577668" cy="1638736"/>
          </a:xfrm>
          <a:prstGeom prst="roundRect">
            <a:avLst/>
          </a:prstGeom>
          <a:solidFill>
            <a:schemeClr val="bg1"/>
          </a:solidFill>
          <a:ln>
            <a:solidFill>
              <a:srgbClr val="1432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ОБЪЕДИНЕНИЯ</a:t>
            </a: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НАСТАВНИЧЕСТВО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31D95EAB-5997-4915-A563-ED49606C95A6}"/>
              </a:ext>
            </a:extLst>
          </p:cNvPr>
          <p:cNvSpPr/>
          <p:nvPr/>
        </p:nvSpPr>
        <p:spPr>
          <a:xfrm>
            <a:off x="3651687" y="3256977"/>
            <a:ext cx="2495265" cy="2448957"/>
          </a:xfrm>
          <a:prstGeom prst="roundRect">
            <a:avLst/>
          </a:prstGeom>
          <a:solidFill>
            <a:schemeClr val="bg1"/>
          </a:solidFill>
          <a:ln>
            <a:solidFill>
              <a:srgbClr val="1432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МУНИЦИПАЛЬНЫЕ МЕТОДИЧЕСКИЕ СЛУЖБЫ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центры – 5 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кабинеты – 5 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отделы – 4 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Специалисты, координаторы – 5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Служба по вопросам развития образования – 1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9B911CCE-382C-44A4-8E5B-54EF07704D37}"/>
              </a:ext>
            </a:extLst>
          </p:cNvPr>
          <p:cNvSpPr/>
          <p:nvPr/>
        </p:nvSpPr>
        <p:spPr>
          <a:xfrm>
            <a:off x="6784336" y="2600545"/>
            <a:ext cx="1286055" cy="1167861"/>
          </a:xfrm>
          <a:prstGeom prst="roundRect">
            <a:avLst/>
          </a:prstGeom>
          <a:solidFill>
            <a:schemeClr val="bg1"/>
          </a:solidFill>
          <a:ln>
            <a:solidFill>
              <a:srgbClr val="1432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ТОИПКРО</a:t>
            </a:r>
            <a:endParaRPr lang="ru-RU" sz="1600" dirty="0">
              <a:solidFill>
                <a:srgbClr val="F382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15F11CA-E9B5-4703-B884-B378AF1DB15F}"/>
              </a:ext>
            </a:extLst>
          </p:cNvPr>
          <p:cNvSpPr/>
          <p:nvPr/>
        </p:nvSpPr>
        <p:spPr>
          <a:xfrm>
            <a:off x="7750822" y="1924616"/>
            <a:ext cx="2228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</a:p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4CB3231-3A7B-4C9A-9DBB-D094AE2E10CB}"/>
              </a:ext>
            </a:extLst>
          </p:cNvPr>
          <p:cNvSpPr/>
          <p:nvPr/>
        </p:nvSpPr>
        <p:spPr>
          <a:xfrm>
            <a:off x="3651687" y="2672202"/>
            <a:ext cx="2495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трелка: влево-вправо 67">
            <a:extLst>
              <a:ext uri="{FF2B5EF4-FFF2-40B4-BE49-F238E27FC236}">
                <a16:creationId xmlns:a16="http://schemas.microsoft.com/office/drawing/2014/main" id="{343AEBB1-5B67-4542-B149-F4B49238C330}"/>
              </a:ext>
            </a:extLst>
          </p:cNvPr>
          <p:cNvSpPr/>
          <p:nvPr/>
        </p:nvSpPr>
        <p:spPr>
          <a:xfrm>
            <a:off x="6146954" y="3455112"/>
            <a:ext cx="576918" cy="319639"/>
          </a:xfrm>
          <a:prstGeom prst="leftRightArrow">
            <a:avLst/>
          </a:prstGeom>
          <a:solidFill>
            <a:srgbClr val="F6A50E"/>
          </a:solidFill>
          <a:ln>
            <a:solidFill>
              <a:srgbClr val="F6A5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трелка: влево-вправо 68">
            <a:extLst>
              <a:ext uri="{FF2B5EF4-FFF2-40B4-BE49-F238E27FC236}">
                <a16:creationId xmlns:a16="http://schemas.microsoft.com/office/drawing/2014/main" id="{365CDE69-9907-4243-8D06-8158384FA02B}"/>
              </a:ext>
            </a:extLst>
          </p:cNvPr>
          <p:cNvSpPr/>
          <p:nvPr/>
        </p:nvSpPr>
        <p:spPr>
          <a:xfrm>
            <a:off x="2972873" y="4464520"/>
            <a:ext cx="662609" cy="338554"/>
          </a:xfrm>
          <a:prstGeom prst="leftRightArrow">
            <a:avLst/>
          </a:prstGeom>
          <a:solidFill>
            <a:srgbClr val="F6A50E"/>
          </a:solidFill>
          <a:ln>
            <a:solidFill>
              <a:srgbClr val="F6A5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EE6559A-4B41-446A-957A-66CB6908F31D}"/>
              </a:ext>
            </a:extLst>
          </p:cNvPr>
          <p:cNvSpPr/>
          <p:nvPr/>
        </p:nvSpPr>
        <p:spPr>
          <a:xfrm>
            <a:off x="230428" y="3752656"/>
            <a:ext cx="2840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ИНСТИТУЦИОНАЛЬНЫЙ </a:t>
            </a:r>
          </a:p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410EC150-1767-456D-A7DA-FC24644B3715}"/>
              </a:ext>
            </a:extLst>
          </p:cNvPr>
          <p:cNvSpPr/>
          <p:nvPr/>
        </p:nvSpPr>
        <p:spPr>
          <a:xfrm>
            <a:off x="6784336" y="4559723"/>
            <a:ext cx="4100564" cy="974736"/>
          </a:xfrm>
          <a:prstGeom prst="roundRect">
            <a:avLst/>
          </a:prstGeom>
          <a:solidFill>
            <a:schemeClr val="bg1"/>
          </a:solidFill>
          <a:ln>
            <a:solidFill>
              <a:srgbClr val="1432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РЕГИОНАЛЬНЫЕ МЕТОДИЧЕСКИЕ ОБЪЕДИНЕНИЯ, АССОЦИАЦИИ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ПРОФ. СООБЩЕСТВА</a:t>
            </a:r>
          </a:p>
        </p:txBody>
      </p:sp>
      <p:sp>
        <p:nvSpPr>
          <p:cNvPr id="72" name="Стрелка: вверх-вниз 71">
            <a:extLst>
              <a:ext uri="{FF2B5EF4-FFF2-40B4-BE49-F238E27FC236}">
                <a16:creationId xmlns:a16="http://schemas.microsoft.com/office/drawing/2014/main" id="{9327901D-3CFA-4D39-9F3B-868687B95D77}"/>
              </a:ext>
            </a:extLst>
          </p:cNvPr>
          <p:cNvSpPr/>
          <p:nvPr/>
        </p:nvSpPr>
        <p:spPr>
          <a:xfrm>
            <a:off x="1544476" y="5176117"/>
            <a:ext cx="167021" cy="293435"/>
          </a:xfrm>
          <a:prstGeom prst="upDownArrow">
            <a:avLst/>
          </a:prstGeom>
          <a:ln>
            <a:solidFill>
              <a:srgbClr val="1432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Стрелка: влево-вправо 72">
            <a:extLst>
              <a:ext uri="{FF2B5EF4-FFF2-40B4-BE49-F238E27FC236}">
                <a16:creationId xmlns:a16="http://schemas.microsoft.com/office/drawing/2014/main" id="{E397C1C5-149C-4FF2-B526-A8932FB6672B}"/>
              </a:ext>
            </a:extLst>
          </p:cNvPr>
          <p:cNvSpPr/>
          <p:nvPr/>
        </p:nvSpPr>
        <p:spPr>
          <a:xfrm>
            <a:off x="6146953" y="5216693"/>
            <a:ext cx="637383" cy="319639"/>
          </a:xfrm>
          <a:prstGeom prst="leftRightArrow">
            <a:avLst/>
          </a:prstGeom>
          <a:solidFill>
            <a:srgbClr val="F6A50E"/>
          </a:solidFill>
          <a:ln>
            <a:solidFill>
              <a:srgbClr val="F6A5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D4E25FDB-6C5E-41EF-B031-E0C8F3AD4C4A}"/>
              </a:ext>
            </a:extLst>
          </p:cNvPr>
          <p:cNvSpPr/>
          <p:nvPr/>
        </p:nvSpPr>
        <p:spPr>
          <a:xfrm>
            <a:off x="8161357" y="2596232"/>
            <a:ext cx="1286055" cy="1167861"/>
          </a:xfrm>
          <a:prstGeom prst="roundRect">
            <a:avLst/>
          </a:prstGeom>
          <a:solidFill>
            <a:schemeClr val="bg1"/>
          </a:solidFill>
          <a:ln>
            <a:solidFill>
              <a:srgbClr val="1432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РЦРО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5DA1F297-2A74-4D5A-8BC5-AACC83D9478F}"/>
              </a:ext>
            </a:extLst>
          </p:cNvPr>
          <p:cNvSpPr/>
          <p:nvPr/>
        </p:nvSpPr>
        <p:spPr>
          <a:xfrm>
            <a:off x="9538379" y="2596232"/>
            <a:ext cx="1286056" cy="1167861"/>
          </a:xfrm>
          <a:prstGeom prst="roundRect">
            <a:avLst/>
          </a:prstGeom>
          <a:solidFill>
            <a:schemeClr val="bg1"/>
          </a:solidFill>
          <a:ln>
            <a:solidFill>
              <a:srgbClr val="1432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ОЦДО</a:t>
            </a:r>
            <a:endParaRPr lang="ru-RU" sz="1600" dirty="0">
              <a:solidFill>
                <a:srgbClr val="F382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трелка: вверх-вниз 75">
            <a:extLst>
              <a:ext uri="{FF2B5EF4-FFF2-40B4-BE49-F238E27FC236}">
                <a16:creationId xmlns:a16="http://schemas.microsoft.com/office/drawing/2014/main" id="{E4D3004F-90C8-47DE-B46E-37EFC8922186}"/>
              </a:ext>
            </a:extLst>
          </p:cNvPr>
          <p:cNvSpPr/>
          <p:nvPr/>
        </p:nvSpPr>
        <p:spPr>
          <a:xfrm>
            <a:off x="8659592" y="3830799"/>
            <a:ext cx="350052" cy="720297"/>
          </a:xfrm>
          <a:prstGeom prst="upDownArrow">
            <a:avLst/>
          </a:prstGeom>
          <a:solidFill>
            <a:srgbClr val="F6A50E"/>
          </a:solidFill>
          <a:ln>
            <a:solidFill>
              <a:srgbClr val="F6A5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101B3516-9DAA-46F0-AC49-743A64D99567}"/>
              </a:ext>
            </a:extLst>
          </p:cNvPr>
          <p:cNvSpPr/>
          <p:nvPr/>
        </p:nvSpPr>
        <p:spPr>
          <a:xfrm>
            <a:off x="6723872" y="2529525"/>
            <a:ext cx="4161028" cy="1293546"/>
          </a:xfrm>
          <a:prstGeom prst="roundRect">
            <a:avLst/>
          </a:prstGeom>
          <a:noFill/>
          <a:ln w="28575">
            <a:solidFill>
              <a:srgbClr val="F6A50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4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D26092-E852-4D42-9CF5-68F691E18EBA}"/>
              </a:ext>
            </a:extLst>
          </p:cNvPr>
          <p:cNvSpPr/>
          <p:nvPr/>
        </p:nvSpPr>
        <p:spPr>
          <a:xfrm>
            <a:off x="379822" y="1820144"/>
            <a:ext cx="498157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  <a:buClr>
                <a:srgbClr val="F38221"/>
              </a:buClr>
              <a:tabLst>
                <a:tab pos="180975" algn="l"/>
              </a:tabLst>
            </a:pPr>
            <a:r>
              <a:rPr lang="ru-RU" sz="1100" b="1" dirty="0">
                <a:solidFill>
                  <a:srgbClr val="109EB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ФЕДЕРАЛЬНЫЙ УРОВЕНЬ</a:t>
            </a:r>
          </a:p>
          <a:p>
            <a:pPr marL="171450" indent="-171450" algn="just" fontAlgn="base">
              <a:spcAft>
                <a:spcPts val="0"/>
              </a:spcAft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lang="ru-RU" sz="1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Федеральный закон от 29.12.2012 №273-ФЗ «Об образовании </a:t>
            </a:r>
            <a:br>
              <a:rPr lang="ru-RU" sz="10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1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в Российской Федерации» (с изменениями и дополнениями)</a:t>
            </a:r>
          </a:p>
          <a:p>
            <a:pPr marL="171450" indent="-171450" algn="just" fontAlgn="base">
              <a:spcAft>
                <a:spcPts val="0"/>
              </a:spcAft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lang="ru-RU" sz="1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Указ Президента Российской Федерации от 07.05.2018 №204 </a:t>
            </a:r>
            <a:br>
              <a:rPr lang="ru-RU" sz="10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1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  <a:p>
            <a:pPr marL="171450" indent="-171450" algn="just" fontAlgn="base">
              <a:spcAft>
                <a:spcPts val="0"/>
              </a:spcAft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lang="ru-RU" sz="1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Указ Президента Российской Федерации от 21.07.2020 №474 </a:t>
            </a:r>
            <a:br>
              <a:rPr lang="ru-RU" sz="10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1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«О национальных целях развития Российской Федерации на период </a:t>
            </a:r>
            <a:br>
              <a:rPr lang="ru-RU" sz="10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1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до 2030 года»</a:t>
            </a:r>
          </a:p>
          <a:p>
            <a:pPr marL="171450" indent="-171450" algn="just" fontAlgn="base">
              <a:spcAft>
                <a:spcPts val="0"/>
              </a:spcAft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lang="ru-RU" sz="1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Национальный проект «Образование», федеральный проект «Современная школа»</a:t>
            </a:r>
          </a:p>
          <a:p>
            <a:pPr marL="171450" indent="-171450" algn="just" fontAlgn="base">
              <a:spcAft>
                <a:spcPts val="0"/>
              </a:spcAft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lang="ru-RU" sz="1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Распоряжение Правительства Российской Федерации от 31.12.2019 №3273-р «Основные принципы национальной системы профессионального роста педагогических работников Российской Федерации, включая национальную систему учительского роста»</a:t>
            </a:r>
          </a:p>
          <a:p>
            <a:pPr marL="171450" indent="-171450" algn="just" fontAlgn="base">
              <a:spcAft>
                <a:spcPts val="0"/>
              </a:spcAft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lang="ru-RU" sz="1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Распоряжение Министерства просвещения Российской Федерации от 16.12.2020 №Р-174 «Об утверждении Концепции создания единой федеральной системы научно-методического сопровождения педагогических работников и управленческих кадров»</a:t>
            </a:r>
          </a:p>
          <a:p>
            <a:pPr marL="171450" indent="-171450" algn="just" fontAlgn="base"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lang="ru-RU" sz="1000" dirty="0">
                <a:latin typeface="Century Gothic" panose="020B0502020202020204" pitchFamily="34" charset="0"/>
              </a:rPr>
              <a:t>Письмо заместителя Министра просвещения Российской Федерации А.В. Зыряновой от 08.11.2021 №АЗ-872/08 «О направлении методических рекомендаций»</a:t>
            </a:r>
          </a:p>
          <a:p>
            <a:pPr marL="171450" indent="-171450" algn="just" fontAlgn="base"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lang="ru-RU" sz="1000" dirty="0">
                <a:latin typeface="Century Gothic" panose="020B0502020202020204" pitchFamily="34" charset="0"/>
              </a:rPr>
              <a:t>Письмо заместителя Министра просвещения Российской Федерации А.В. Зыряновой от 10.12.2021 №АЗ-1061/08 «О формировании методического актива»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4B02E-B018-4878-989C-7133713CD5C7}"/>
              </a:ext>
            </a:extLst>
          </p:cNvPr>
          <p:cNvSpPr txBox="1"/>
          <p:nvPr/>
        </p:nvSpPr>
        <p:spPr>
          <a:xfrm>
            <a:off x="379822" y="1420034"/>
            <a:ext cx="281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НОРМАТИВНАЯ БАЗА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118DBC-9E57-4A53-9C85-6A1BCEBFFF5D}"/>
              </a:ext>
            </a:extLst>
          </p:cNvPr>
          <p:cNvSpPr/>
          <p:nvPr/>
        </p:nvSpPr>
        <p:spPr>
          <a:xfrm>
            <a:off x="5947766" y="1820144"/>
            <a:ext cx="5301259" cy="4431983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buClr>
                <a:srgbClr val="F38221"/>
              </a:buClr>
              <a:tabLst>
                <a:tab pos="180975" algn="l"/>
              </a:tabLst>
            </a:pPr>
            <a:r>
              <a:rPr lang="ru-RU" sz="11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РЕГИОНАЛЬНЫЙ УРОВЕНЬ</a:t>
            </a:r>
          </a:p>
          <a:p>
            <a:pPr marL="171450" indent="-171450" algn="just" fontAlgn="base"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lang="ru-RU" sz="1000" dirty="0">
                <a:latin typeface="Century Gothic" panose="020B0502020202020204" pitchFamily="34" charset="0"/>
              </a:rPr>
              <a:t>Распоряжение Департамента общего образования Томской области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от 26.02.2021 №308-р «О реализации мероприятия по формированию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и обеспечению функционирования единой федеральной системы научно-методического сопровождения педагогических работников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и управленческих кадров в рамках регионального проекта «Современная школа» национального проекта «Образование» (с изменениями, внесенными распоряжением Департамента общего образования Томской области от 20.01.2022 № 67-р).</a:t>
            </a:r>
          </a:p>
          <a:p>
            <a:pPr marL="171450" indent="-171450" algn="just" fontAlgn="base"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lang="ru-RU" sz="1000" dirty="0">
                <a:latin typeface="Century Gothic" panose="020B0502020202020204" pitchFamily="34" charset="0"/>
              </a:rPr>
              <a:t>Распоряжение Департамента общего образования Томской области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от 26.02.2021 №309-р «Об утверждении типового положения о деятельности Центра непрерывного повышения профессионального мастерства педагогических работников в рамках регионального проекта «Современная школа» национального проекта «Образование».</a:t>
            </a:r>
          </a:p>
          <a:p>
            <a:pPr marL="171450" indent="-171450" algn="just" fontAlgn="base"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lang="ru-RU" sz="1000" dirty="0">
                <a:latin typeface="Century Gothic" panose="020B0502020202020204" pitchFamily="34" charset="0"/>
              </a:rPr>
              <a:t>Распоряжение Департамента общего образования Томской области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от 14.03.2022 №311-р «О региональной системе научно-методического сопровождения педагогических работников и управленческих кадров Томской области»</a:t>
            </a:r>
          </a:p>
          <a:p>
            <a:pPr marL="171450" indent="-171450" algn="just" fontAlgn="base"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lang="ru-RU" sz="1000" dirty="0">
                <a:latin typeface="Century Gothic" panose="020B0502020202020204" pitchFamily="34" charset="0"/>
              </a:rPr>
              <a:t>Распоряжение Департамента общего образования Томской области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от 27.10.2022 №1788-р «Об утверждении Положения о региональном методическом активе Томской области»</a:t>
            </a:r>
          </a:p>
          <a:p>
            <a:pPr algn="just" fontAlgn="base">
              <a:buClr>
                <a:srgbClr val="F38221"/>
              </a:buClr>
              <a:tabLst>
                <a:tab pos="180975" algn="l"/>
              </a:tabLst>
            </a:pPr>
            <a:endParaRPr lang="ru-RU" sz="1000" dirty="0">
              <a:latin typeface="Century Gothic" panose="020B0502020202020204" pitchFamily="34" charset="0"/>
            </a:endParaRPr>
          </a:p>
          <a:p>
            <a:pPr algn="just" fontAlgn="base">
              <a:buClr>
                <a:srgbClr val="F38221"/>
              </a:buClr>
              <a:tabLst>
                <a:tab pos="180975" algn="l"/>
              </a:tabLst>
            </a:pPr>
            <a:r>
              <a:rPr lang="ru-RU" sz="11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ИНСТИТУЦИОНАЛЬНЫЙ УРОВЕНЬ</a:t>
            </a:r>
          </a:p>
          <a:p>
            <a:pPr marL="171450" indent="-171450" algn="just" fontAlgn="base"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lang="ru-RU" sz="1000" dirty="0">
                <a:latin typeface="Century Gothic" panose="020B0502020202020204" pitchFamily="34" charset="0"/>
              </a:rPr>
              <a:t>Приказ ТОИПКРО от 14.05.2021 №28-ос «О внесении изменений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в организационную структуру ТОИПКРО и создании Центра непрерывного повышения профессионального мастерства педагогических работников»</a:t>
            </a:r>
          </a:p>
          <a:p>
            <a:pPr marL="171450" indent="-171450" algn="just" fontAlgn="base">
              <a:buClr>
                <a:srgbClr val="F38221"/>
              </a:buClr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lang="ru-RU" sz="1000" dirty="0">
                <a:latin typeface="Century Gothic" panose="020B0502020202020204" pitchFamily="34" charset="0"/>
              </a:rPr>
              <a:t>Приказ ТОИПКРО от 08.11.2022 №145-ос «Об утверждении состава регионального методического актива Томской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94765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|</a:t>
            </a:r>
            <a:r>
              <a:rPr lang="en-US" sz="1600" b="1">
                <a:solidFill>
                  <a:srgbClr val="2162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700">
                  <a:solidFill>
                    <a:schemeClr val="bg1"/>
                  </a:solidFill>
                </a:rPr>
                <a:t>Департамент общего </a:t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образования </a:t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ru-RU" sz="700">
                  <a:solidFill>
                    <a:schemeClr val="bg1"/>
                  </a:solidFill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3A2187CF-70EB-4F8D-AA17-D484E2E3D1EA}"/>
              </a:ext>
            </a:extLst>
          </p:cNvPr>
          <p:cNvSpPr/>
          <p:nvPr/>
        </p:nvSpPr>
        <p:spPr>
          <a:xfrm>
            <a:off x="9081433" y="1864226"/>
            <a:ext cx="2723070" cy="4648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C724C30-123F-4F57-A804-100B7D9A7FE6}"/>
              </a:ext>
            </a:extLst>
          </p:cNvPr>
          <p:cNvSpPr/>
          <p:nvPr/>
        </p:nvSpPr>
        <p:spPr>
          <a:xfrm>
            <a:off x="5702061" y="1864226"/>
            <a:ext cx="2879219" cy="4648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CCE61CF-60E0-49D8-BFCB-C34990C999DC}"/>
              </a:ext>
            </a:extLst>
          </p:cNvPr>
          <p:cNvSpPr/>
          <p:nvPr/>
        </p:nvSpPr>
        <p:spPr>
          <a:xfrm>
            <a:off x="2959029" y="1856286"/>
            <a:ext cx="2510581" cy="4648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AEB0ABA4-09C4-463E-97C6-AC09BF2C9970}"/>
              </a:ext>
            </a:extLst>
          </p:cNvPr>
          <p:cNvSpPr/>
          <p:nvPr/>
        </p:nvSpPr>
        <p:spPr>
          <a:xfrm>
            <a:off x="256055" y="1856286"/>
            <a:ext cx="2420471" cy="4648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2AC08A20-2223-4D62-88A2-8169FE2A6867}"/>
              </a:ext>
            </a:extLst>
          </p:cNvPr>
          <p:cNvSpPr/>
          <p:nvPr/>
        </p:nvSpPr>
        <p:spPr>
          <a:xfrm>
            <a:off x="9284917" y="2405663"/>
            <a:ext cx="2316102" cy="141743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МЕТОДИЧЕСКИЙ ЦЕНТР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B89273B-EEF1-4012-AD14-DD6B38CA0EBF}"/>
              </a:ext>
            </a:extLst>
          </p:cNvPr>
          <p:cNvSpPr/>
          <p:nvPr/>
        </p:nvSpPr>
        <p:spPr>
          <a:xfrm>
            <a:off x="316847" y="4519793"/>
            <a:ext cx="2222308" cy="16387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МЕТОДИЧЕСКИЙ СОВЕТ (ОТДЕЛ)</a:t>
            </a: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«ПАРЫ» ПЕДАГОГОВ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5028ABFC-76E8-4CC0-B25F-11C5F9FB398E}"/>
              </a:ext>
            </a:extLst>
          </p:cNvPr>
          <p:cNvSpPr/>
          <p:nvPr/>
        </p:nvSpPr>
        <p:spPr>
          <a:xfrm>
            <a:off x="3060510" y="3403929"/>
            <a:ext cx="2286563" cy="151553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МУНИЦИПАЛЬНЫЕ МЕТОДИЧЕСКИЕ СЛУЖБЫ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B2690177-9FBA-44E5-9B22-8D5D01C8D61A}"/>
              </a:ext>
            </a:extLst>
          </p:cNvPr>
          <p:cNvSpPr/>
          <p:nvPr/>
        </p:nvSpPr>
        <p:spPr>
          <a:xfrm>
            <a:off x="5847226" y="4442139"/>
            <a:ext cx="2136051" cy="7727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МЕТОДИЧЕСКИЙ АКТИВ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0220E412-4817-435B-9C4C-1868BF19A088}"/>
              </a:ext>
            </a:extLst>
          </p:cNvPr>
          <p:cNvSpPr/>
          <p:nvPr/>
        </p:nvSpPr>
        <p:spPr>
          <a:xfrm>
            <a:off x="8785142" y="4552898"/>
            <a:ext cx="3223223" cy="13289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ЦЕНТРЫ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научно-методического сопровождения педагогов</a:t>
            </a:r>
          </a:p>
        </p:txBody>
      </p:sp>
      <p:sp>
        <p:nvSpPr>
          <p:cNvPr id="69" name="Стрелка: вверх-вниз 68">
            <a:extLst>
              <a:ext uri="{FF2B5EF4-FFF2-40B4-BE49-F238E27FC236}">
                <a16:creationId xmlns:a16="http://schemas.microsoft.com/office/drawing/2014/main" id="{98919FF1-9693-41F1-888A-E61FE670FC3D}"/>
              </a:ext>
            </a:extLst>
          </p:cNvPr>
          <p:cNvSpPr/>
          <p:nvPr/>
        </p:nvSpPr>
        <p:spPr>
          <a:xfrm>
            <a:off x="10234648" y="3838675"/>
            <a:ext cx="324209" cy="659454"/>
          </a:xfrm>
          <a:prstGeom prst="upDownArrow">
            <a:avLst/>
          </a:prstGeom>
          <a:solidFill>
            <a:srgbClr val="F6A50E"/>
          </a:solidFill>
          <a:ln>
            <a:solidFill>
              <a:srgbClr val="F6A5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47B549A9-C416-49F4-AB72-94B7510568F3}"/>
              </a:ext>
            </a:extLst>
          </p:cNvPr>
          <p:cNvSpPr/>
          <p:nvPr/>
        </p:nvSpPr>
        <p:spPr>
          <a:xfrm>
            <a:off x="6234087" y="2041243"/>
            <a:ext cx="1799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</a:p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EA0DBC7E-B49F-4569-9299-3C826EB93053}"/>
              </a:ext>
            </a:extLst>
          </p:cNvPr>
          <p:cNvSpPr/>
          <p:nvPr/>
        </p:nvSpPr>
        <p:spPr>
          <a:xfrm>
            <a:off x="3295822" y="2819154"/>
            <a:ext cx="1970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FF747FD-6D22-46E7-A8F5-11752A612004}"/>
              </a:ext>
            </a:extLst>
          </p:cNvPr>
          <p:cNvSpPr/>
          <p:nvPr/>
        </p:nvSpPr>
        <p:spPr>
          <a:xfrm>
            <a:off x="10872059" y="4504585"/>
            <a:ext cx="1086708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143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ПЕДВУЗЫ</a:t>
            </a:r>
            <a:endParaRPr lang="ru-RU" sz="1400" dirty="0">
              <a:solidFill>
                <a:srgbClr val="1432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Стрелка: влево-вправо 72">
            <a:extLst>
              <a:ext uri="{FF2B5EF4-FFF2-40B4-BE49-F238E27FC236}">
                <a16:creationId xmlns:a16="http://schemas.microsoft.com/office/drawing/2014/main" id="{C89A2B44-42AB-46EE-9155-EFD08421A97C}"/>
              </a:ext>
            </a:extLst>
          </p:cNvPr>
          <p:cNvSpPr/>
          <p:nvPr/>
        </p:nvSpPr>
        <p:spPr>
          <a:xfrm>
            <a:off x="8505931" y="3126062"/>
            <a:ext cx="753562" cy="277868"/>
          </a:xfrm>
          <a:prstGeom prst="leftRightArrow">
            <a:avLst/>
          </a:prstGeom>
          <a:solidFill>
            <a:srgbClr val="F6A50E"/>
          </a:solidFill>
          <a:ln>
            <a:solidFill>
              <a:srgbClr val="F6A5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Стрелка: влево-вправо 73">
            <a:extLst>
              <a:ext uri="{FF2B5EF4-FFF2-40B4-BE49-F238E27FC236}">
                <a16:creationId xmlns:a16="http://schemas.microsoft.com/office/drawing/2014/main" id="{DF548712-6BFB-4E34-834E-76AF77B6AD5B}"/>
              </a:ext>
            </a:extLst>
          </p:cNvPr>
          <p:cNvSpPr/>
          <p:nvPr/>
        </p:nvSpPr>
        <p:spPr>
          <a:xfrm>
            <a:off x="5374805" y="3603015"/>
            <a:ext cx="448025" cy="319639"/>
          </a:xfrm>
          <a:prstGeom prst="leftRightArrow">
            <a:avLst/>
          </a:prstGeom>
          <a:solidFill>
            <a:srgbClr val="F6A50E"/>
          </a:solidFill>
          <a:ln>
            <a:solidFill>
              <a:srgbClr val="F6A5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трелка: влево-вправо 74">
            <a:extLst>
              <a:ext uri="{FF2B5EF4-FFF2-40B4-BE49-F238E27FC236}">
                <a16:creationId xmlns:a16="http://schemas.microsoft.com/office/drawing/2014/main" id="{B2EA00CA-5A6C-4ED4-BDB0-E38B78AD8BD5}"/>
              </a:ext>
            </a:extLst>
          </p:cNvPr>
          <p:cNvSpPr/>
          <p:nvPr/>
        </p:nvSpPr>
        <p:spPr>
          <a:xfrm>
            <a:off x="2581031" y="4552898"/>
            <a:ext cx="479479" cy="338554"/>
          </a:xfrm>
          <a:prstGeom prst="leftRightArrow">
            <a:avLst/>
          </a:prstGeom>
          <a:solidFill>
            <a:srgbClr val="F6A50E"/>
          </a:solidFill>
          <a:ln>
            <a:solidFill>
              <a:srgbClr val="F6A5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6AE846D-363D-451C-9AA4-27D4FADFC5DC}"/>
              </a:ext>
            </a:extLst>
          </p:cNvPr>
          <p:cNvSpPr/>
          <p:nvPr/>
        </p:nvSpPr>
        <p:spPr>
          <a:xfrm>
            <a:off x="9600013" y="1856286"/>
            <a:ext cx="1685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</a:p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600E9CC-1B20-43F1-A01F-CEAF6CB46673}"/>
              </a:ext>
            </a:extLst>
          </p:cNvPr>
          <p:cNvSpPr/>
          <p:nvPr/>
        </p:nvSpPr>
        <p:spPr>
          <a:xfrm>
            <a:off x="260077" y="3899608"/>
            <a:ext cx="243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ИНСТИТУЦИОНАЛЬНЫЙ </a:t>
            </a:r>
          </a:p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Стрелка: влево-вверх 77">
            <a:extLst>
              <a:ext uri="{FF2B5EF4-FFF2-40B4-BE49-F238E27FC236}">
                <a16:creationId xmlns:a16="http://schemas.microsoft.com/office/drawing/2014/main" id="{C1795DB1-A8EC-4162-9719-0ADD703D02E0}"/>
              </a:ext>
            </a:extLst>
          </p:cNvPr>
          <p:cNvSpPr/>
          <p:nvPr/>
        </p:nvSpPr>
        <p:spPr>
          <a:xfrm rot="5400000">
            <a:off x="7721738" y="4287138"/>
            <a:ext cx="1320699" cy="753563"/>
          </a:xfrm>
          <a:prstGeom prst="leftUpArrow">
            <a:avLst>
              <a:gd name="adj1" fmla="val 18972"/>
              <a:gd name="adj2" fmla="val 25000"/>
              <a:gd name="adj3" fmla="val 21986"/>
            </a:avLst>
          </a:prstGeom>
          <a:solidFill>
            <a:srgbClr val="F6A50E"/>
          </a:solidFill>
          <a:ln>
            <a:solidFill>
              <a:srgbClr val="F6A5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6753782D-65E9-48D4-838A-E6642EF9CEB6}"/>
              </a:ext>
            </a:extLst>
          </p:cNvPr>
          <p:cNvSpPr/>
          <p:nvPr/>
        </p:nvSpPr>
        <p:spPr>
          <a:xfrm>
            <a:off x="3623095" y="5622066"/>
            <a:ext cx="4373974" cy="8470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ОБЪЕДИНЕНИЯ, АССОЦИАЦИИ И ПРОФЕССИОНАЛЬНЫЕ СООБЩЕСТВА</a:t>
            </a:r>
          </a:p>
        </p:txBody>
      </p:sp>
      <p:sp>
        <p:nvSpPr>
          <p:cNvPr id="80" name="Стрелка: вверх-вниз 79">
            <a:extLst>
              <a:ext uri="{FF2B5EF4-FFF2-40B4-BE49-F238E27FC236}">
                <a16:creationId xmlns:a16="http://schemas.microsoft.com/office/drawing/2014/main" id="{8ABD7397-50FE-49B0-9E46-D352B787E095}"/>
              </a:ext>
            </a:extLst>
          </p:cNvPr>
          <p:cNvSpPr/>
          <p:nvPr/>
        </p:nvSpPr>
        <p:spPr>
          <a:xfrm>
            <a:off x="1327575" y="5192443"/>
            <a:ext cx="167021" cy="293435"/>
          </a:xfrm>
          <a:prstGeom prst="upDownArrow">
            <a:avLst/>
          </a:prstGeom>
          <a:ln>
            <a:solidFill>
              <a:srgbClr val="1432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трелка: вверх-вниз 80">
            <a:extLst>
              <a:ext uri="{FF2B5EF4-FFF2-40B4-BE49-F238E27FC236}">
                <a16:creationId xmlns:a16="http://schemas.microsoft.com/office/drawing/2014/main" id="{0F77EE47-FE2C-4912-81C0-D9F37554C1E8}"/>
              </a:ext>
            </a:extLst>
          </p:cNvPr>
          <p:cNvSpPr/>
          <p:nvPr/>
        </p:nvSpPr>
        <p:spPr>
          <a:xfrm>
            <a:off x="6724900" y="5214898"/>
            <a:ext cx="324209" cy="363205"/>
          </a:xfrm>
          <a:prstGeom prst="upDownArrow">
            <a:avLst/>
          </a:prstGeom>
          <a:solidFill>
            <a:srgbClr val="F6A50E"/>
          </a:solidFill>
          <a:ln>
            <a:solidFill>
              <a:srgbClr val="F6A5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Стрелка: вверх-вниз 81">
            <a:extLst>
              <a:ext uri="{FF2B5EF4-FFF2-40B4-BE49-F238E27FC236}">
                <a16:creationId xmlns:a16="http://schemas.microsoft.com/office/drawing/2014/main" id="{A04331C3-97C0-473B-8CBF-0819E02816D1}"/>
              </a:ext>
            </a:extLst>
          </p:cNvPr>
          <p:cNvSpPr/>
          <p:nvPr/>
        </p:nvSpPr>
        <p:spPr>
          <a:xfrm>
            <a:off x="4214319" y="4960874"/>
            <a:ext cx="324209" cy="654886"/>
          </a:xfrm>
          <a:prstGeom prst="upDownArrow">
            <a:avLst/>
          </a:prstGeom>
          <a:solidFill>
            <a:srgbClr val="F6A50E"/>
          </a:solidFill>
          <a:ln>
            <a:solidFill>
              <a:srgbClr val="F6A5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трелка: влево-вверх 82">
            <a:extLst>
              <a:ext uri="{FF2B5EF4-FFF2-40B4-BE49-F238E27FC236}">
                <a16:creationId xmlns:a16="http://schemas.microsoft.com/office/drawing/2014/main" id="{CE02F103-4A8B-4E4D-98B6-122D22166B39}"/>
              </a:ext>
            </a:extLst>
          </p:cNvPr>
          <p:cNvSpPr/>
          <p:nvPr/>
        </p:nvSpPr>
        <p:spPr>
          <a:xfrm>
            <a:off x="8023339" y="5896355"/>
            <a:ext cx="1149235" cy="558929"/>
          </a:xfrm>
          <a:prstGeom prst="leftUpArrow">
            <a:avLst/>
          </a:prstGeom>
          <a:solidFill>
            <a:srgbClr val="F6A50E"/>
          </a:solidFill>
          <a:ln>
            <a:solidFill>
              <a:srgbClr val="F6A5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9A4D4F6E-0733-4264-82EA-D257C9CFC2D9}"/>
              </a:ext>
            </a:extLst>
          </p:cNvPr>
          <p:cNvSpPr/>
          <p:nvPr/>
        </p:nvSpPr>
        <p:spPr>
          <a:xfrm>
            <a:off x="5931819" y="2781041"/>
            <a:ext cx="1310472" cy="116786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ТОИПКРО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ЦНППМ -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90754D2C-F522-4188-9257-AFC53CFE7F1A}"/>
              </a:ext>
            </a:extLst>
          </p:cNvPr>
          <p:cNvSpPr/>
          <p:nvPr/>
        </p:nvSpPr>
        <p:spPr>
          <a:xfrm>
            <a:off x="7302756" y="2776729"/>
            <a:ext cx="1069851" cy="5656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РЦРО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8DC1629D-E778-4A0C-901B-03AB01BB7FE6}"/>
              </a:ext>
            </a:extLst>
          </p:cNvPr>
          <p:cNvSpPr/>
          <p:nvPr/>
        </p:nvSpPr>
        <p:spPr>
          <a:xfrm>
            <a:off x="7327992" y="3378598"/>
            <a:ext cx="1044616" cy="5656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ОЦДО</a:t>
            </a:r>
            <a:endParaRPr lang="ru-RU" sz="1600" dirty="0">
              <a:solidFill>
                <a:srgbClr val="F382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4F8F1B82-CF6C-49B7-AF0A-8DDCFE4FC3B0}"/>
              </a:ext>
            </a:extLst>
          </p:cNvPr>
          <p:cNvSpPr/>
          <p:nvPr/>
        </p:nvSpPr>
        <p:spPr>
          <a:xfrm>
            <a:off x="5865271" y="2710021"/>
            <a:ext cx="2598219" cy="1293546"/>
          </a:xfrm>
          <a:prstGeom prst="roundRect">
            <a:avLst/>
          </a:prstGeom>
          <a:noFill/>
          <a:ln w="28575">
            <a:solidFill>
              <a:srgbClr val="F6A50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: вверх-вниз 87">
            <a:extLst>
              <a:ext uri="{FF2B5EF4-FFF2-40B4-BE49-F238E27FC236}">
                <a16:creationId xmlns:a16="http://schemas.microsoft.com/office/drawing/2014/main" id="{7962A27F-F75C-40F3-8D3D-7437DCC64381}"/>
              </a:ext>
            </a:extLst>
          </p:cNvPr>
          <p:cNvSpPr/>
          <p:nvPr/>
        </p:nvSpPr>
        <p:spPr>
          <a:xfrm>
            <a:off x="6724900" y="4026453"/>
            <a:ext cx="324209" cy="396376"/>
          </a:xfrm>
          <a:prstGeom prst="upDownArrow">
            <a:avLst/>
          </a:prstGeom>
          <a:solidFill>
            <a:srgbClr val="F6A50E"/>
          </a:solidFill>
          <a:ln>
            <a:solidFill>
              <a:srgbClr val="F6A5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1E0C3336-DBD7-48F5-9A73-04989A8CB477}"/>
              </a:ext>
            </a:extLst>
          </p:cNvPr>
          <p:cNvSpPr/>
          <p:nvPr/>
        </p:nvSpPr>
        <p:spPr>
          <a:xfrm>
            <a:off x="189104" y="1351326"/>
            <a:ext cx="1154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СИСТЕМА МЕТОДИЧЕСКОГО СОПРОВОЖДЕНИЯ В ТОМСКОЙ ОБЛАСТИ (2022 года)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90EB58-CF17-4AC3-AFFE-22C35A0919AB}"/>
              </a:ext>
            </a:extLst>
          </p:cNvPr>
          <p:cNvSpPr/>
          <p:nvPr/>
        </p:nvSpPr>
        <p:spPr>
          <a:xfrm>
            <a:off x="0" y="2279431"/>
            <a:ext cx="4595472" cy="1200329"/>
          </a:xfrm>
          <a:prstGeom prst="rect">
            <a:avLst/>
          </a:prstGeom>
          <a:solidFill>
            <a:srgbClr val="A0D6E2">
              <a:alpha val="37000"/>
            </a:srgbClr>
          </a:solidFill>
        </p:spPr>
        <p:txBody>
          <a:bodyPr wrap="square" rtlCol="0">
            <a:spAutoFit/>
          </a:bodyPr>
          <a:lstStyle/>
          <a:p>
            <a:pPr algn="r"/>
            <a:endParaRPr lang="ru-RU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ru-RU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47F1E96-F1D5-4AD3-AE7B-72801FA6E19A}"/>
              </a:ext>
            </a:extLst>
          </p:cNvPr>
          <p:cNvSpPr/>
          <p:nvPr/>
        </p:nvSpPr>
        <p:spPr>
          <a:xfrm>
            <a:off x="5007268" y="3585947"/>
            <a:ext cx="24207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ФОРМЫ МЕТОДИЧЕСКОГО СОПРОВОЖДЕНИЯ ТОИПКРО – 2022</a:t>
            </a:r>
          </a:p>
        </p:txBody>
      </p:sp>
      <p:grpSp>
        <p:nvGrpSpPr>
          <p:cNvPr id="41" name="Group 3">
            <a:extLst>
              <a:ext uri="{FF2B5EF4-FFF2-40B4-BE49-F238E27FC236}">
                <a16:creationId xmlns:a16="http://schemas.microsoft.com/office/drawing/2014/main" id="{BD1117F6-B091-41F9-8E26-7DD1533E6AC7}"/>
              </a:ext>
            </a:extLst>
          </p:cNvPr>
          <p:cNvGrpSpPr/>
          <p:nvPr/>
        </p:nvGrpSpPr>
        <p:grpSpPr>
          <a:xfrm>
            <a:off x="4857920" y="2702507"/>
            <a:ext cx="1369195" cy="1279809"/>
            <a:chOff x="2827731" y="1829193"/>
            <a:chExt cx="1744272" cy="1630399"/>
          </a:xfrm>
        </p:grpSpPr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17B1EAF-47E8-45CE-BC6F-2B42AE170C78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rgbClr val="109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Rectangle 15">
              <a:extLst>
                <a:ext uri="{FF2B5EF4-FFF2-40B4-BE49-F238E27FC236}">
                  <a16:creationId xmlns:a16="http://schemas.microsoft.com/office/drawing/2014/main" id="{F7114F0F-5814-4FD7-8946-07437DA2EA3A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Rectangle 15">
            <a:extLst>
              <a:ext uri="{FF2B5EF4-FFF2-40B4-BE49-F238E27FC236}">
                <a16:creationId xmlns:a16="http://schemas.microsoft.com/office/drawing/2014/main" id="{84EEB5D8-4957-4B4B-98A6-552D2DD514D8}"/>
              </a:ext>
            </a:extLst>
          </p:cNvPr>
          <p:cNvSpPr/>
          <p:nvPr/>
        </p:nvSpPr>
        <p:spPr>
          <a:xfrm rot="10800000">
            <a:off x="4810762" y="4124490"/>
            <a:ext cx="729682" cy="704290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5F60A4E1-B75B-46F9-9FC4-695D129AA2F3}"/>
              </a:ext>
            </a:extLst>
          </p:cNvPr>
          <p:cNvSpPr/>
          <p:nvPr/>
        </p:nvSpPr>
        <p:spPr>
          <a:xfrm rot="8033242">
            <a:off x="5373585" y="4776699"/>
            <a:ext cx="729683" cy="704289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80305D18-F98F-476D-8318-77FC75E81814}"/>
              </a:ext>
            </a:extLst>
          </p:cNvPr>
          <p:cNvGrpSpPr/>
          <p:nvPr/>
        </p:nvGrpSpPr>
        <p:grpSpPr>
          <a:xfrm rot="10800000">
            <a:off x="6232000" y="4281335"/>
            <a:ext cx="1369195" cy="1279809"/>
            <a:chOff x="2827731" y="1829193"/>
            <a:chExt cx="1744272" cy="1630399"/>
          </a:xfrm>
        </p:grpSpPr>
        <p:sp>
          <p:nvSpPr>
            <p:cNvPr id="47" name="Rectangle 15">
              <a:extLst>
                <a:ext uri="{FF2B5EF4-FFF2-40B4-BE49-F238E27FC236}">
                  <a16:creationId xmlns:a16="http://schemas.microsoft.com/office/drawing/2014/main" id="{2F26CEAF-9040-49E1-B60E-6FE15D51E844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rgbClr val="109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15">
              <a:extLst>
                <a:ext uri="{FF2B5EF4-FFF2-40B4-BE49-F238E27FC236}">
                  <a16:creationId xmlns:a16="http://schemas.microsoft.com/office/drawing/2014/main" id="{19473BF8-36F5-4D59-B231-1580A3E64EF2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9" name="Group 11">
            <a:extLst>
              <a:ext uri="{FF2B5EF4-FFF2-40B4-BE49-F238E27FC236}">
                <a16:creationId xmlns:a16="http://schemas.microsoft.com/office/drawing/2014/main" id="{449134A2-87E6-4B94-8673-71E9F308BED9}"/>
              </a:ext>
            </a:extLst>
          </p:cNvPr>
          <p:cNvGrpSpPr/>
          <p:nvPr/>
        </p:nvGrpSpPr>
        <p:grpSpPr>
          <a:xfrm rot="5400000">
            <a:off x="6333799" y="2799988"/>
            <a:ext cx="1369196" cy="1279809"/>
            <a:chOff x="2827731" y="1829193"/>
            <a:chExt cx="1744272" cy="1630399"/>
          </a:xfrm>
        </p:grpSpPr>
        <p:sp>
          <p:nvSpPr>
            <p:cNvPr id="50" name="Rectangle 15">
              <a:extLst>
                <a:ext uri="{FF2B5EF4-FFF2-40B4-BE49-F238E27FC236}">
                  <a16:creationId xmlns:a16="http://schemas.microsoft.com/office/drawing/2014/main" id="{2AB19EE2-9BE6-4D35-860F-D1744C76CAF4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15">
              <a:extLst>
                <a:ext uri="{FF2B5EF4-FFF2-40B4-BE49-F238E27FC236}">
                  <a16:creationId xmlns:a16="http://schemas.microsoft.com/office/drawing/2014/main" id="{281F52B3-577D-4426-913C-7BD594B02426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2" name="Oval 14">
            <a:extLst>
              <a:ext uri="{FF2B5EF4-FFF2-40B4-BE49-F238E27FC236}">
                <a16:creationId xmlns:a16="http://schemas.microsoft.com/office/drawing/2014/main" id="{A09BC709-83F0-4386-8C10-F04E0726FD75}"/>
              </a:ext>
            </a:extLst>
          </p:cNvPr>
          <p:cNvSpPr/>
          <p:nvPr/>
        </p:nvSpPr>
        <p:spPr>
          <a:xfrm>
            <a:off x="5874969" y="2086939"/>
            <a:ext cx="563019" cy="563019"/>
          </a:xfrm>
          <a:prstGeom prst="ellipse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Oval 15">
            <a:extLst>
              <a:ext uri="{FF2B5EF4-FFF2-40B4-BE49-F238E27FC236}">
                <a16:creationId xmlns:a16="http://schemas.microsoft.com/office/drawing/2014/main" id="{5181AE8C-54F0-411E-99DC-78F261B13F6A}"/>
              </a:ext>
            </a:extLst>
          </p:cNvPr>
          <p:cNvSpPr/>
          <p:nvPr/>
        </p:nvSpPr>
        <p:spPr>
          <a:xfrm>
            <a:off x="4643419" y="263175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Oval 16">
            <a:extLst>
              <a:ext uri="{FF2B5EF4-FFF2-40B4-BE49-F238E27FC236}">
                <a16:creationId xmlns:a16="http://schemas.microsoft.com/office/drawing/2014/main" id="{C73E302D-CEFC-4897-933C-643118DBFA72}"/>
              </a:ext>
            </a:extLst>
          </p:cNvPr>
          <p:cNvSpPr/>
          <p:nvPr/>
        </p:nvSpPr>
        <p:spPr>
          <a:xfrm>
            <a:off x="4152677" y="3913615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Oval 17">
            <a:extLst>
              <a:ext uri="{FF2B5EF4-FFF2-40B4-BE49-F238E27FC236}">
                <a16:creationId xmlns:a16="http://schemas.microsoft.com/office/drawing/2014/main" id="{916F8EA2-6B42-4FAA-BB8D-5F53E9F2CBF1}"/>
              </a:ext>
            </a:extLst>
          </p:cNvPr>
          <p:cNvSpPr/>
          <p:nvPr/>
        </p:nvSpPr>
        <p:spPr>
          <a:xfrm>
            <a:off x="4755443" y="5148840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Oval 18">
            <a:extLst>
              <a:ext uri="{FF2B5EF4-FFF2-40B4-BE49-F238E27FC236}">
                <a16:creationId xmlns:a16="http://schemas.microsoft.com/office/drawing/2014/main" id="{9FD89FCF-A980-441C-A58F-E3C88D8B69C0}"/>
              </a:ext>
            </a:extLst>
          </p:cNvPr>
          <p:cNvSpPr/>
          <p:nvPr/>
        </p:nvSpPr>
        <p:spPr>
          <a:xfrm>
            <a:off x="6007569" y="5604290"/>
            <a:ext cx="563019" cy="563019"/>
          </a:xfrm>
          <a:prstGeom prst="ellipse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Oval 19">
            <a:extLst>
              <a:ext uri="{FF2B5EF4-FFF2-40B4-BE49-F238E27FC236}">
                <a16:creationId xmlns:a16="http://schemas.microsoft.com/office/drawing/2014/main" id="{C31A0907-C786-40F5-B7A2-9CB989E48DA1}"/>
              </a:ext>
            </a:extLst>
          </p:cNvPr>
          <p:cNvSpPr/>
          <p:nvPr/>
        </p:nvSpPr>
        <p:spPr>
          <a:xfrm>
            <a:off x="7253415" y="507289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Oval 20">
            <a:extLst>
              <a:ext uri="{FF2B5EF4-FFF2-40B4-BE49-F238E27FC236}">
                <a16:creationId xmlns:a16="http://schemas.microsoft.com/office/drawing/2014/main" id="{05573A8A-C0F0-4DF5-B349-F2955904BF69}"/>
              </a:ext>
            </a:extLst>
          </p:cNvPr>
          <p:cNvSpPr/>
          <p:nvPr/>
        </p:nvSpPr>
        <p:spPr>
          <a:xfrm>
            <a:off x="7755706" y="3772346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Oval 21">
            <a:extLst>
              <a:ext uri="{FF2B5EF4-FFF2-40B4-BE49-F238E27FC236}">
                <a16:creationId xmlns:a16="http://schemas.microsoft.com/office/drawing/2014/main" id="{DCCD8710-126A-4AF1-ACF8-4AAB7F9A81E0}"/>
              </a:ext>
            </a:extLst>
          </p:cNvPr>
          <p:cNvSpPr/>
          <p:nvPr/>
        </p:nvSpPr>
        <p:spPr>
          <a:xfrm>
            <a:off x="7154468" y="2531184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5DDBB581-121A-4BD6-A4D7-5CC40B32E1BB}"/>
              </a:ext>
            </a:extLst>
          </p:cNvPr>
          <p:cNvSpPr/>
          <p:nvPr/>
        </p:nvSpPr>
        <p:spPr>
          <a:xfrm flipH="1">
            <a:off x="7293460" y="2672638"/>
            <a:ext cx="273822" cy="27449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Donut 24">
            <a:extLst>
              <a:ext uri="{FF2B5EF4-FFF2-40B4-BE49-F238E27FC236}">
                <a16:creationId xmlns:a16="http://schemas.microsoft.com/office/drawing/2014/main" id="{739C71AF-1854-4CE7-B2C3-11459D18C84A}"/>
              </a:ext>
            </a:extLst>
          </p:cNvPr>
          <p:cNvSpPr/>
          <p:nvPr/>
        </p:nvSpPr>
        <p:spPr>
          <a:xfrm>
            <a:off x="4771070" y="2746282"/>
            <a:ext cx="307715" cy="3102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300BE-DFF3-423A-8A33-EC3DF015F4E4}"/>
              </a:ext>
            </a:extLst>
          </p:cNvPr>
          <p:cNvSpPr txBox="1"/>
          <p:nvPr/>
        </p:nvSpPr>
        <p:spPr>
          <a:xfrm>
            <a:off x="-42650" y="5209755"/>
            <a:ext cx="4777519" cy="1077218"/>
          </a:xfrm>
          <a:prstGeom prst="rect">
            <a:avLst/>
          </a:prstGeom>
          <a:solidFill>
            <a:srgbClr val="A0D6E2">
              <a:alpha val="37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latin typeface="Century Gothic" panose="020B0502020202020204" pitchFamily="34" charset="0"/>
              </a:rPr>
              <a:t>83 </a:t>
            </a:r>
            <a:r>
              <a:rPr lang="ru-RU" sz="1400" b="1" dirty="0">
                <a:latin typeface="Century Gothic" panose="020B0502020202020204" pitchFamily="34" charset="0"/>
              </a:rPr>
              <a:t>АДРЕСНЫЕ </a:t>
            </a:r>
          </a:p>
          <a:p>
            <a:pPr algn="r"/>
            <a:r>
              <a:rPr lang="ru-RU" sz="1400" b="1" dirty="0">
                <a:latin typeface="Century Gothic" panose="020B0502020202020204" pitchFamily="34" charset="0"/>
              </a:rPr>
              <a:t>И ПРАКТИКООРИЕНТИРОВАННЫЕ </a:t>
            </a:r>
          </a:p>
          <a:p>
            <a:pPr algn="r"/>
            <a:r>
              <a:rPr lang="ru-RU" sz="1400" b="1" dirty="0">
                <a:latin typeface="Century Gothic" panose="020B0502020202020204" pitchFamily="34" charset="0"/>
              </a:rPr>
              <a:t>ПРОГРАММЫ ДПП ПК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02ECA1A-2473-4090-B6E0-3BDE07AA5092}"/>
              </a:ext>
            </a:extLst>
          </p:cNvPr>
          <p:cNvSpPr txBox="1"/>
          <p:nvPr/>
        </p:nvSpPr>
        <p:spPr>
          <a:xfrm>
            <a:off x="-42650" y="3644180"/>
            <a:ext cx="4195327" cy="892552"/>
          </a:xfrm>
          <a:prstGeom prst="rect">
            <a:avLst/>
          </a:prstGeom>
          <a:solidFill>
            <a:srgbClr val="A0D6E2">
              <a:alpha val="37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3600" b="1"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12 </a:t>
            </a:r>
            <a:r>
              <a:rPr lang="ru-RU" sz="1400" dirty="0"/>
              <a:t>ФОРУМОВ </a:t>
            </a:r>
          </a:p>
          <a:p>
            <a:r>
              <a:rPr lang="ru-RU" sz="1400" dirty="0"/>
              <a:t>И КОНФЕРЕНЦИЙ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4ED1F77-6832-4647-A1AA-4B825A62BC15}"/>
              </a:ext>
            </a:extLst>
          </p:cNvPr>
          <p:cNvSpPr txBox="1"/>
          <p:nvPr/>
        </p:nvSpPr>
        <p:spPr>
          <a:xfrm>
            <a:off x="0" y="2237036"/>
            <a:ext cx="46283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latin typeface="Century Gothic" panose="020B0502020202020204" pitchFamily="34" charset="0"/>
              </a:rPr>
              <a:t>12</a:t>
            </a:r>
            <a:r>
              <a:rPr lang="ru-RU" sz="1400" b="1" dirty="0">
                <a:latin typeface="Century Gothic" panose="020B0502020202020204" pitchFamily="34" charset="0"/>
              </a:rPr>
              <a:t> КОНКУРСОВ ПРОФЕССИОНАЛЬНОГО </a:t>
            </a:r>
          </a:p>
          <a:p>
            <a:pPr algn="r"/>
            <a:r>
              <a:rPr lang="ru-RU" sz="1400" b="1" dirty="0">
                <a:latin typeface="Century Gothic" panose="020B0502020202020204" pitchFamily="34" charset="0"/>
              </a:rPr>
              <a:t>МАСТЕРСТВА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7D0EE2D-F65F-4525-ACEE-589BFF0AEC66}"/>
              </a:ext>
            </a:extLst>
          </p:cNvPr>
          <p:cNvSpPr txBox="1"/>
          <p:nvPr/>
        </p:nvSpPr>
        <p:spPr>
          <a:xfrm>
            <a:off x="-42650" y="1482594"/>
            <a:ext cx="6001697" cy="646331"/>
          </a:xfrm>
          <a:prstGeom prst="rect">
            <a:avLst/>
          </a:prstGeom>
          <a:solidFill>
            <a:srgbClr val="A0D6E2">
              <a:alpha val="37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3600" b="1"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7 </a:t>
            </a:r>
            <a:r>
              <a:rPr lang="ru-RU" sz="1400" dirty="0"/>
              <a:t>ПРОФЕССИОНАЛЬНЫХ ОЛИМПИАД</a:t>
            </a:r>
            <a:endParaRPr lang="ru-RU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3EF0883-0CA5-4896-A9CA-E6AF30AA4D4E}"/>
              </a:ext>
            </a:extLst>
          </p:cNvPr>
          <p:cNvSpPr txBox="1"/>
          <p:nvPr/>
        </p:nvSpPr>
        <p:spPr>
          <a:xfrm>
            <a:off x="8331536" y="3108850"/>
            <a:ext cx="3860641" cy="1077218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БОЛЕЕ </a:t>
            </a:r>
            <a:r>
              <a:rPr lang="ru-RU" sz="3600" b="1" dirty="0">
                <a:latin typeface="Century Gothic" panose="020B0502020202020204" pitchFamily="34" charset="0"/>
              </a:rPr>
              <a:t>50</a:t>
            </a:r>
            <a:r>
              <a:rPr lang="ru-RU" sz="1400" b="1" dirty="0">
                <a:latin typeface="Century Gothic" panose="020B0502020202020204" pitchFamily="34" charset="0"/>
              </a:rPr>
              <a:t> СЕМИНАРОВ И КОНСУЛЬТАЦИЙ ПО ОБНОВЛЕННЫМ ФГОС НОО И ФГОС ООО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DB891DA-43A9-40B6-BE50-66991504668F}"/>
              </a:ext>
            </a:extLst>
          </p:cNvPr>
          <p:cNvSpPr txBox="1"/>
          <p:nvPr/>
        </p:nvSpPr>
        <p:spPr>
          <a:xfrm>
            <a:off x="7755706" y="1867846"/>
            <a:ext cx="4448581" cy="861774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БОЛЕЕ  </a:t>
            </a:r>
            <a:r>
              <a:rPr lang="ru-RU" sz="3600" b="1" dirty="0">
                <a:latin typeface="Century Gothic" panose="020B0502020202020204" pitchFamily="34" charset="0"/>
              </a:rPr>
              <a:t>35</a:t>
            </a:r>
            <a:r>
              <a:rPr lang="ru-RU" sz="1400" b="1" dirty="0">
                <a:latin typeface="Century Gothic" panose="020B0502020202020204" pitchFamily="34" charset="0"/>
              </a:rPr>
              <a:t> МОНИТОРИНГОВЫХ ИССЛЕДОВАНИЙ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D543B8-4D22-4B39-9716-309905E81CFE}"/>
              </a:ext>
            </a:extLst>
          </p:cNvPr>
          <p:cNvSpPr/>
          <p:nvPr/>
        </p:nvSpPr>
        <p:spPr>
          <a:xfrm>
            <a:off x="7832731" y="4705017"/>
            <a:ext cx="4359269" cy="861774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5</a:t>
            </a:r>
            <a:r>
              <a:rPr lang="ru-RU" sz="1400" b="1" dirty="0">
                <a:latin typeface="Century Gothic" panose="020B0502020202020204" pitchFamily="34" charset="0"/>
              </a:rPr>
              <a:t> СТАЖИРОВОК И </a:t>
            </a:r>
            <a:r>
              <a:rPr lang="ru-RU" sz="3600" b="1" dirty="0">
                <a:latin typeface="Century Gothic" panose="020B0502020202020204" pitchFamily="34" charset="0"/>
              </a:rPr>
              <a:t>8</a:t>
            </a:r>
            <a:r>
              <a:rPr lang="ru-RU" sz="1400" b="1" dirty="0">
                <a:latin typeface="Century Gothic" panose="020B0502020202020204" pitchFamily="34" charset="0"/>
              </a:rPr>
              <a:t> ПЕДАГОГИЧЕСКИХ 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ДЕСАНТОВ В МО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03F27DA-9931-4668-BE61-3A8C335AEBAB}"/>
              </a:ext>
            </a:extLst>
          </p:cNvPr>
          <p:cNvSpPr/>
          <p:nvPr/>
        </p:nvSpPr>
        <p:spPr>
          <a:xfrm>
            <a:off x="6605834" y="5702023"/>
            <a:ext cx="5586166" cy="861774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БОЛЕЕ </a:t>
            </a:r>
            <a:r>
              <a:rPr lang="ru-RU" sz="3600" b="1" dirty="0">
                <a:latin typeface="Century Gothic" panose="020B0502020202020204" pitchFamily="34" charset="0"/>
              </a:rPr>
              <a:t>30</a:t>
            </a:r>
            <a:r>
              <a:rPr lang="ru-RU" sz="1400" b="1" dirty="0">
                <a:latin typeface="Century Gothic" panose="020B0502020202020204" pitchFamily="34" charset="0"/>
              </a:rPr>
              <a:t>  МЕТОДИЧЕСКИХ РЕКОМЕНДАЦИЙ ПО ФОРМИРОВАНИЮ ООП НОО И ООО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620C02-A030-4E5A-9DCA-4B7D7E135FE0}"/>
              </a:ext>
            </a:extLst>
          </p:cNvPr>
          <p:cNvSpPr/>
          <p:nvPr/>
        </p:nvSpPr>
        <p:spPr>
          <a:xfrm>
            <a:off x="793205" y="2737773"/>
            <a:ext cx="3916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И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sz="3600" b="1" dirty="0">
                <a:latin typeface="Century Gothic" panose="020B0502020202020204" pitchFamily="34" charset="0"/>
              </a:rPr>
              <a:t>7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latin typeface="Century Gothic" panose="020B0502020202020204" pitchFamily="34" charset="0"/>
              </a:rPr>
              <a:t>ПРОФЕССИОНАЛЬНЫХ КОНКУРСОВ</a:t>
            </a:r>
            <a:endParaRPr lang="ru-RU" dirty="0"/>
          </a:p>
        </p:txBody>
      </p:sp>
      <p:sp>
        <p:nvSpPr>
          <p:cNvPr id="80" name="Rounded Rectangle 5">
            <a:extLst>
              <a:ext uri="{FF2B5EF4-FFF2-40B4-BE49-F238E27FC236}">
                <a16:creationId xmlns:a16="http://schemas.microsoft.com/office/drawing/2014/main" id="{B0B6CEE3-7155-4C9F-B870-FC60860510C1}"/>
              </a:ext>
            </a:extLst>
          </p:cNvPr>
          <p:cNvSpPr/>
          <p:nvPr/>
        </p:nvSpPr>
        <p:spPr>
          <a:xfrm flipH="1">
            <a:off x="7853522" y="3907597"/>
            <a:ext cx="360679" cy="30387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3C537EA3-56AB-477E-9F3A-0F420935F5FB}"/>
              </a:ext>
            </a:extLst>
          </p:cNvPr>
          <p:cNvSpPr/>
          <p:nvPr/>
        </p:nvSpPr>
        <p:spPr>
          <a:xfrm>
            <a:off x="6023378" y="2252488"/>
            <a:ext cx="284142" cy="2841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Rectangle 30">
            <a:extLst>
              <a:ext uri="{FF2B5EF4-FFF2-40B4-BE49-F238E27FC236}">
                <a16:creationId xmlns:a16="http://schemas.microsoft.com/office/drawing/2014/main" id="{4655E867-762B-4651-A151-40FDBBE6D2A9}"/>
              </a:ext>
            </a:extLst>
          </p:cNvPr>
          <p:cNvSpPr/>
          <p:nvPr/>
        </p:nvSpPr>
        <p:spPr>
          <a:xfrm>
            <a:off x="6138533" y="5736509"/>
            <a:ext cx="299455" cy="29857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3" name="Rectangle 9">
            <a:extLst>
              <a:ext uri="{FF2B5EF4-FFF2-40B4-BE49-F238E27FC236}">
                <a16:creationId xmlns:a16="http://schemas.microsoft.com/office/drawing/2014/main" id="{530CEC78-34F1-43C9-9B8D-A0F1A1D381D4}"/>
              </a:ext>
            </a:extLst>
          </p:cNvPr>
          <p:cNvSpPr/>
          <p:nvPr/>
        </p:nvSpPr>
        <p:spPr>
          <a:xfrm>
            <a:off x="4880797" y="5287007"/>
            <a:ext cx="306257" cy="2866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Freeform 53">
            <a:extLst>
              <a:ext uri="{FF2B5EF4-FFF2-40B4-BE49-F238E27FC236}">
                <a16:creationId xmlns:a16="http://schemas.microsoft.com/office/drawing/2014/main" id="{5CEA4035-291D-4AB9-B3C8-BDFC8B72CA5B}"/>
              </a:ext>
            </a:extLst>
          </p:cNvPr>
          <p:cNvSpPr/>
          <p:nvPr/>
        </p:nvSpPr>
        <p:spPr>
          <a:xfrm>
            <a:off x="7396088" y="5209755"/>
            <a:ext cx="334099" cy="34253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5" name="Round Same Side Corner Rectangle 36">
            <a:extLst>
              <a:ext uri="{FF2B5EF4-FFF2-40B4-BE49-F238E27FC236}">
                <a16:creationId xmlns:a16="http://schemas.microsoft.com/office/drawing/2014/main" id="{A8868A3D-EE1C-48A0-8FCD-E0509CB394F4}"/>
              </a:ext>
            </a:extLst>
          </p:cNvPr>
          <p:cNvSpPr>
            <a:spLocks noChangeAspect="1"/>
          </p:cNvSpPr>
          <p:nvPr/>
        </p:nvSpPr>
        <p:spPr>
          <a:xfrm>
            <a:off x="4247501" y="4024319"/>
            <a:ext cx="345231" cy="272945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452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666B19-EAB5-4FC9-8BC3-60CCF1B400ED}"/>
              </a:ext>
            </a:extLst>
          </p:cNvPr>
          <p:cNvSpPr/>
          <p:nvPr/>
        </p:nvSpPr>
        <p:spPr>
          <a:xfrm>
            <a:off x="5268616" y="2798457"/>
            <a:ext cx="6912870" cy="3717079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248AFF-91F9-46C1-83CF-01380DCEF01D}"/>
              </a:ext>
            </a:extLst>
          </p:cNvPr>
          <p:cNvSpPr/>
          <p:nvPr/>
        </p:nvSpPr>
        <p:spPr>
          <a:xfrm>
            <a:off x="2588706" y="1388837"/>
            <a:ext cx="9242682" cy="822823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19175" y="190718"/>
            <a:ext cx="809625" cy="967197"/>
            <a:chOff x="474663" y="1438275"/>
            <a:chExt cx="2952750" cy="35274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14513" y="1865313"/>
              <a:ext cx="723900" cy="723900"/>
            </a:xfrm>
            <a:custGeom>
              <a:avLst/>
              <a:gdLst>
                <a:gd name="T0" fmla="*/ 624 w 912"/>
                <a:gd name="T1" fmla="*/ 32 h 912"/>
                <a:gd name="T2" fmla="*/ 705 w 912"/>
                <a:gd name="T3" fmla="*/ 74 h 912"/>
                <a:gd name="T4" fmla="*/ 775 w 912"/>
                <a:gd name="T5" fmla="*/ 131 h 912"/>
                <a:gd name="T6" fmla="*/ 832 w 912"/>
                <a:gd name="T7" fmla="*/ 199 h 912"/>
                <a:gd name="T8" fmla="*/ 874 w 912"/>
                <a:gd name="T9" fmla="*/ 275 h 912"/>
                <a:gd name="T10" fmla="*/ 900 w 912"/>
                <a:gd name="T11" fmla="*/ 358 h 912"/>
                <a:gd name="T12" fmla="*/ 912 w 912"/>
                <a:gd name="T13" fmla="*/ 445 h 912"/>
                <a:gd name="T14" fmla="*/ 904 w 912"/>
                <a:gd name="T15" fmla="*/ 535 h 912"/>
                <a:gd name="T16" fmla="*/ 878 w 912"/>
                <a:gd name="T17" fmla="*/ 624 h 912"/>
                <a:gd name="T18" fmla="*/ 860 w 912"/>
                <a:gd name="T19" fmla="*/ 666 h 912"/>
                <a:gd name="T20" fmla="*/ 811 w 912"/>
                <a:gd name="T21" fmla="*/ 741 h 912"/>
                <a:gd name="T22" fmla="*/ 747 w 912"/>
                <a:gd name="T23" fmla="*/ 805 h 912"/>
                <a:gd name="T24" fmla="*/ 675 w 912"/>
                <a:gd name="T25" fmla="*/ 855 h 912"/>
                <a:gd name="T26" fmla="*/ 596 w 912"/>
                <a:gd name="T27" fmla="*/ 888 h 912"/>
                <a:gd name="T28" fmla="*/ 509 w 912"/>
                <a:gd name="T29" fmla="*/ 908 h 912"/>
                <a:gd name="T30" fmla="*/ 421 w 912"/>
                <a:gd name="T31" fmla="*/ 910 h 912"/>
                <a:gd name="T32" fmla="*/ 332 w 912"/>
                <a:gd name="T33" fmla="*/ 894 h 912"/>
                <a:gd name="T34" fmla="*/ 288 w 912"/>
                <a:gd name="T35" fmla="*/ 878 h 912"/>
                <a:gd name="T36" fmla="*/ 205 w 912"/>
                <a:gd name="T37" fmla="*/ 837 h 912"/>
                <a:gd name="T38" fmla="*/ 135 w 912"/>
                <a:gd name="T39" fmla="*/ 781 h 912"/>
                <a:gd name="T40" fmla="*/ 80 w 912"/>
                <a:gd name="T41" fmla="*/ 714 h 912"/>
                <a:gd name="T42" fmla="*/ 38 w 912"/>
                <a:gd name="T43" fmla="*/ 636 h 912"/>
                <a:gd name="T44" fmla="*/ 10 w 912"/>
                <a:gd name="T45" fmla="*/ 553 h 912"/>
                <a:gd name="T46" fmla="*/ 0 w 912"/>
                <a:gd name="T47" fmla="*/ 465 h 912"/>
                <a:gd name="T48" fmla="*/ 6 w 912"/>
                <a:gd name="T49" fmla="*/ 376 h 912"/>
                <a:gd name="T50" fmla="*/ 32 w 912"/>
                <a:gd name="T51" fmla="*/ 288 h 912"/>
                <a:gd name="T52" fmla="*/ 52 w 912"/>
                <a:gd name="T53" fmla="*/ 245 h 912"/>
                <a:gd name="T54" fmla="*/ 101 w 912"/>
                <a:gd name="T55" fmla="*/ 169 h 912"/>
                <a:gd name="T56" fmla="*/ 163 w 912"/>
                <a:gd name="T57" fmla="*/ 106 h 912"/>
                <a:gd name="T58" fmla="*/ 235 w 912"/>
                <a:gd name="T59" fmla="*/ 56 h 912"/>
                <a:gd name="T60" fmla="*/ 316 w 912"/>
                <a:gd name="T61" fmla="*/ 22 h 912"/>
                <a:gd name="T62" fmla="*/ 401 w 912"/>
                <a:gd name="T63" fmla="*/ 2 h 912"/>
                <a:gd name="T64" fmla="*/ 491 w 912"/>
                <a:gd name="T65" fmla="*/ 0 h 912"/>
                <a:gd name="T66" fmla="*/ 580 w 912"/>
                <a:gd name="T67" fmla="*/ 16 h 912"/>
                <a:gd name="T68" fmla="*/ 624 w 912"/>
                <a:gd name="T69" fmla="*/ 3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912">
                  <a:moveTo>
                    <a:pt x="624" y="32"/>
                  </a:moveTo>
                  <a:lnTo>
                    <a:pt x="624" y="32"/>
                  </a:lnTo>
                  <a:lnTo>
                    <a:pt x="666" y="52"/>
                  </a:lnTo>
                  <a:lnTo>
                    <a:pt x="705" y="74"/>
                  </a:lnTo>
                  <a:lnTo>
                    <a:pt x="741" y="102"/>
                  </a:lnTo>
                  <a:lnTo>
                    <a:pt x="775" y="131"/>
                  </a:lnTo>
                  <a:lnTo>
                    <a:pt x="805" y="163"/>
                  </a:lnTo>
                  <a:lnTo>
                    <a:pt x="832" y="199"/>
                  </a:lnTo>
                  <a:lnTo>
                    <a:pt x="854" y="235"/>
                  </a:lnTo>
                  <a:lnTo>
                    <a:pt x="874" y="275"/>
                  </a:lnTo>
                  <a:lnTo>
                    <a:pt x="890" y="316"/>
                  </a:lnTo>
                  <a:lnTo>
                    <a:pt x="900" y="358"/>
                  </a:lnTo>
                  <a:lnTo>
                    <a:pt x="908" y="402"/>
                  </a:lnTo>
                  <a:lnTo>
                    <a:pt x="912" y="445"/>
                  </a:lnTo>
                  <a:lnTo>
                    <a:pt x="910" y="491"/>
                  </a:lnTo>
                  <a:lnTo>
                    <a:pt x="904" y="535"/>
                  </a:lnTo>
                  <a:lnTo>
                    <a:pt x="894" y="578"/>
                  </a:lnTo>
                  <a:lnTo>
                    <a:pt x="878" y="624"/>
                  </a:lnTo>
                  <a:lnTo>
                    <a:pt x="878" y="624"/>
                  </a:lnTo>
                  <a:lnTo>
                    <a:pt x="860" y="666"/>
                  </a:lnTo>
                  <a:lnTo>
                    <a:pt x="836" y="706"/>
                  </a:lnTo>
                  <a:lnTo>
                    <a:pt x="811" y="741"/>
                  </a:lnTo>
                  <a:lnTo>
                    <a:pt x="781" y="775"/>
                  </a:lnTo>
                  <a:lnTo>
                    <a:pt x="747" y="805"/>
                  </a:lnTo>
                  <a:lnTo>
                    <a:pt x="713" y="831"/>
                  </a:lnTo>
                  <a:lnTo>
                    <a:pt x="675" y="855"/>
                  </a:lnTo>
                  <a:lnTo>
                    <a:pt x="636" y="874"/>
                  </a:lnTo>
                  <a:lnTo>
                    <a:pt x="596" y="888"/>
                  </a:lnTo>
                  <a:lnTo>
                    <a:pt x="552" y="900"/>
                  </a:lnTo>
                  <a:lnTo>
                    <a:pt x="509" y="908"/>
                  </a:lnTo>
                  <a:lnTo>
                    <a:pt x="465" y="912"/>
                  </a:lnTo>
                  <a:lnTo>
                    <a:pt x="421" y="910"/>
                  </a:lnTo>
                  <a:lnTo>
                    <a:pt x="376" y="904"/>
                  </a:lnTo>
                  <a:lnTo>
                    <a:pt x="332" y="894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44" y="861"/>
                  </a:lnTo>
                  <a:lnTo>
                    <a:pt x="205" y="837"/>
                  </a:lnTo>
                  <a:lnTo>
                    <a:pt x="169" y="811"/>
                  </a:lnTo>
                  <a:lnTo>
                    <a:pt x="135" y="781"/>
                  </a:lnTo>
                  <a:lnTo>
                    <a:pt x="105" y="747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6"/>
                  </a:lnTo>
                  <a:lnTo>
                    <a:pt x="22" y="594"/>
                  </a:lnTo>
                  <a:lnTo>
                    <a:pt x="10" y="553"/>
                  </a:lnTo>
                  <a:lnTo>
                    <a:pt x="2" y="509"/>
                  </a:lnTo>
                  <a:lnTo>
                    <a:pt x="0" y="465"/>
                  </a:lnTo>
                  <a:lnTo>
                    <a:pt x="0" y="422"/>
                  </a:lnTo>
                  <a:lnTo>
                    <a:pt x="6" y="376"/>
                  </a:lnTo>
                  <a:lnTo>
                    <a:pt x="16" y="332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52" y="245"/>
                  </a:lnTo>
                  <a:lnTo>
                    <a:pt x="74" y="205"/>
                  </a:lnTo>
                  <a:lnTo>
                    <a:pt x="101" y="169"/>
                  </a:lnTo>
                  <a:lnTo>
                    <a:pt x="131" y="135"/>
                  </a:lnTo>
                  <a:lnTo>
                    <a:pt x="163" y="106"/>
                  </a:lnTo>
                  <a:lnTo>
                    <a:pt x="199" y="80"/>
                  </a:lnTo>
                  <a:lnTo>
                    <a:pt x="235" y="56"/>
                  </a:lnTo>
                  <a:lnTo>
                    <a:pt x="274" y="38"/>
                  </a:lnTo>
                  <a:lnTo>
                    <a:pt x="316" y="22"/>
                  </a:lnTo>
                  <a:lnTo>
                    <a:pt x="358" y="10"/>
                  </a:lnTo>
                  <a:lnTo>
                    <a:pt x="401" y="2"/>
                  </a:lnTo>
                  <a:lnTo>
                    <a:pt x="445" y="0"/>
                  </a:lnTo>
                  <a:lnTo>
                    <a:pt x="491" y="0"/>
                  </a:lnTo>
                  <a:lnTo>
                    <a:pt x="534" y="6"/>
                  </a:lnTo>
                  <a:lnTo>
                    <a:pt x="580" y="16"/>
                  </a:lnTo>
                  <a:lnTo>
                    <a:pt x="624" y="32"/>
                  </a:lnTo>
                  <a:lnTo>
                    <a:pt x="624" y="32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74663" y="1438275"/>
              <a:ext cx="2952750" cy="3527425"/>
            </a:xfrm>
            <a:custGeom>
              <a:avLst/>
              <a:gdLst>
                <a:gd name="T0" fmla="*/ 1577 w 3720"/>
                <a:gd name="T1" fmla="*/ 22 h 4444"/>
                <a:gd name="T2" fmla="*/ 973 w 3720"/>
                <a:gd name="T3" fmla="*/ 226 h 4444"/>
                <a:gd name="T4" fmla="*/ 483 w 3720"/>
                <a:gd name="T5" fmla="*/ 612 h 4444"/>
                <a:gd name="T6" fmla="*/ 145 w 3720"/>
                <a:gd name="T7" fmla="*/ 1138 h 4444"/>
                <a:gd name="T8" fmla="*/ 4 w 3720"/>
                <a:gd name="T9" fmla="*/ 1718 h 4444"/>
                <a:gd name="T10" fmla="*/ 4 w 3720"/>
                <a:gd name="T11" fmla="*/ 2004 h 4444"/>
                <a:gd name="T12" fmla="*/ 58 w 3720"/>
                <a:gd name="T13" fmla="*/ 2330 h 4444"/>
                <a:gd name="T14" fmla="*/ 304 w 3720"/>
                <a:gd name="T15" fmla="*/ 2883 h 4444"/>
                <a:gd name="T16" fmla="*/ 510 w 3720"/>
                <a:gd name="T17" fmla="*/ 3141 h 4444"/>
                <a:gd name="T18" fmla="*/ 628 w 3720"/>
                <a:gd name="T19" fmla="*/ 3240 h 4444"/>
                <a:gd name="T20" fmla="*/ 725 w 3720"/>
                <a:gd name="T21" fmla="*/ 3244 h 4444"/>
                <a:gd name="T22" fmla="*/ 796 w 3720"/>
                <a:gd name="T23" fmla="*/ 3192 h 4444"/>
                <a:gd name="T24" fmla="*/ 826 w 3720"/>
                <a:gd name="T25" fmla="*/ 3099 h 4444"/>
                <a:gd name="T26" fmla="*/ 790 w 3720"/>
                <a:gd name="T27" fmla="*/ 3008 h 4444"/>
                <a:gd name="T28" fmla="*/ 528 w 3720"/>
                <a:gd name="T29" fmla="*/ 2688 h 4444"/>
                <a:gd name="T30" fmla="*/ 326 w 3720"/>
                <a:gd name="T31" fmla="*/ 2179 h 4444"/>
                <a:gd name="T32" fmla="*/ 302 w 3720"/>
                <a:gd name="T33" fmla="*/ 1703 h 4444"/>
                <a:gd name="T34" fmla="*/ 449 w 3720"/>
                <a:gd name="T35" fmla="*/ 1184 h 4444"/>
                <a:gd name="T36" fmla="*/ 753 w 3720"/>
                <a:gd name="T37" fmla="*/ 755 h 4444"/>
                <a:gd name="T38" fmla="*/ 1182 w 3720"/>
                <a:gd name="T39" fmla="*/ 451 h 4444"/>
                <a:gd name="T40" fmla="*/ 1700 w 3720"/>
                <a:gd name="T41" fmla="*/ 304 h 4444"/>
                <a:gd name="T42" fmla="*/ 2175 w 3720"/>
                <a:gd name="T43" fmla="*/ 328 h 4444"/>
                <a:gd name="T44" fmla="*/ 2671 w 3720"/>
                <a:gd name="T45" fmla="*/ 522 h 4444"/>
                <a:gd name="T46" fmla="*/ 3067 w 3720"/>
                <a:gd name="T47" fmla="*/ 866 h 4444"/>
                <a:gd name="T48" fmla="*/ 3329 w 3720"/>
                <a:gd name="T49" fmla="*/ 1323 h 4444"/>
                <a:gd name="T50" fmla="*/ 3424 w 3720"/>
                <a:gd name="T51" fmla="*/ 1861 h 4444"/>
                <a:gd name="T52" fmla="*/ 3355 w 3720"/>
                <a:gd name="T53" fmla="*/ 2326 h 4444"/>
                <a:gd name="T54" fmla="*/ 3114 w 3720"/>
                <a:gd name="T55" fmla="*/ 2797 h 4444"/>
                <a:gd name="T56" fmla="*/ 2735 w 3720"/>
                <a:gd name="T57" fmla="*/ 3159 h 4444"/>
                <a:gd name="T58" fmla="*/ 2250 w 3720"/>
                <a:gd name="T59" fmla="*/ 3377 h 4444"/>
                <a:gd name="T60" fmla="*/ 1837 w 3720"/>
                <a:gd name="T61" fmla="*/ 3429 h 4444"/>
                <a:gd name="T62" fmla="*/ 1875 w 3720"/>
                <a:gd name="T63" fmla="*/ 2072 h 4444"/>
                <a:gd name="T64" fmla="*/ 2127 w 3720"/>
                <a:gd name="T65" fmla="*/ 2628 h 4444"/>
                <a:gd name="T66" fmla="*/ 2217 w 3720"/>
                <a:gd name="T67" fmla="*/ 2670 h 4444"/>
                <a:gd name="T68" fmla="*/ 2302 w 3720"/>
                <a:gd name="T69" fmla="*/ 2652 h 4444"/>
                <a:gd name="T70" fmla="*/ 2367 w 3720"/>
                <a:gd name="T71" fmla="*/ 2577 h 4444"/>
                <a:gd name="T72" fmla="*/ 2371 w 3720"/>
                <a:gd name="T73" fmla="*/ 2477 h 4444"/>
                <a:gd name="T74" fmla="*/ 1970 w 3720"/>
                <a:gd name="T75" fmla="*/ 1579 h 4444"/>
                <a:gd name="T76" fmla="*/ 1883 w 3720"/>
                <a:gd name="T77" fmla="*/ 1540 h 4444"/>
                <a:gd name="T78" fmla="*/ 973 w 3720"/>
                <a:gd name="T79" fmla="*/ 1911 h 4444"/>
                <a:gd name="T80" fmla="*/ 902 w 3720"/>
                <a:gd name="T81" fmla="*/ 1981 h 4444"/>
                <a:gd name="T82" fmla="*/ 888 w 3720"/>
                <a:gd name="T83" fmla="*/ 2078 h 4444"/>
                <a:gd name="T84" fmla="*/ 930 w 3720"/>
                <a:gd name="T85" fmla="*/ 2153 h 4444"/>
                <a:gd name="T86" fmla="*/ 1019 w 3720"/>
                <a:gd name="T87" fmla="*/ 2193 h 4444"/>
                <a:gd name="T88" fmla="*/ 1601 w 3720"/>
                <a:gd name="T89" fmla="*/ 1963 h 4444"/>
                <a:gd name="T90" fmla="*/ 699 w 3720"/>
                <a:gd name="T91" fmla="*/ 4357 h 4444"/>
                <a:gd name="T92" fmla="*/ 806 w 3720"/>
                <a:gd name="T93" fmla="*/ 4442 h 4444"/>
                <a:gd name="T94" fmla="*/ 1911 w 3720"/>
                <a:gd name="T95" fmla="*/ 3719 h 4444"/>
                <a:gd name="T96" fmla="*/ 2449 w 3720"/>
                <a:gd name="T97" fmla="*/ 3626 h 4444"/>
                <a:gd name="T98" fmla="*/ 2993 w 3720"/>
                <a:gd name="T99" fmla="*/ 3333 h 4444"/>
                <a:gd name="T100" fmla="*/ 3412 w 3720"/>
                <a:gd name="T101" fmla="*/ 2887 h 4444"/>
                <a:gd name="T102" fmla="*/ 3662 w 3720"/>
                <a:gd name="T103" fmla="*/ 2318 h 4444"/>
                <a:gd name="T104" fmla="*/ 3720 w 3720"/>
                <a:gd name="T105" fmla="*/ 1814 h 4444"/>
                <a:gd name="T106" fmla="*/ 3637 w 3720"/>
                <a:gd name="T107" fmla="*/ 1309 h 4444"/>
                <a:gd name="T108" fmla="*/ 3351 w 3720"/>
                <a:gd name="T109" fmla="*/ 749 h 4444"/>
                <a:gd name="T110" fmla="*/ 2900 w 3720"/>
                <a:gd name="T111" fmla="*/ 320 h 4444"/>
                <a:gd name="T112" fmla="*/ 2324 w 3720"/>
                <a:gd name="T113" fmla="*/ 60 h 4444"/>
                <a:gd name="T114" fmla="*/ 1859 w 3720"/>
                <a:gd name="T115" fmla="*/ 0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0" h="4444">
                  <a:moveTo>
                    <a:pt x="1859" y="0"/>
                  </a:moveTo>
                  <a:lnTo>
                    <a:pt x="1859" y="0"/>
                  </a:lnTo>
                  <a:lnTo>
                    <a:pt x="1811" y="2"/>
                  </a:lnTo>
                  <a:lnTo>
                    <a:pt x="1764" y="4"/>
                  </a:lnTo>
                  <a:lnTo>
                    <a:pt x="1716" y="6"/>
                  </a:lnTo>
                  <a:lnTo>
                    <a:pt x="1670" y="10"/>
                  </a:lnTo>
                  <a:lnTo>
                    <a:pt x="1577" y="22"/>
                  </a:lnTo>
                  <a:lnTo>
                    <a:pt x="1486" y="40"/>
                  </a:lnTo>
                  <a:lnTo>
                    <a:pt x="1394" y="60"/>
                  </a:lnTo>
                  <a:lnTo>
                    <a:pt x="1307" y="85"/>
                  </a:lnTo>
                  <a:lnTo>
                    <a:pt x="1221" y="113"/>
                  </a:lnTo>
                  <a:lnTo>
                    <a:pt x="1136" y="147"/>
                  </a:lnTo>
                  <a:lnTo>
                    <a:pt x="1055" y="185"/>
                  </a:lnTo>
                  <a:lnTo>
                    <a:pt x="973" y="226"/>
                  </a:lnTo>
                  <a:lnTo>
                    <a:pt x="896" y="270"/>
                  </a:lnTo>
                  <a:lnTo>
                    <a:pt x="820" y="320"/>
                  </a:lnTo>
                  <a:lnTo>
                    <a:pt x="747" y="371"/>
                  </a:lnTo>
                  <a:lnTo>
                    <a:pt x="677" y="427"/>
                  </a:lnTo>
                  <a:lnTo>
                    <a:pt x="610" y="485"/>
                  </a:lnTo>
                  <a:lnTo>
                    <a:pt x="544" y="546"/>
                  </a:lnTo>
                  <a:lnTo>
                    <a:pt x="483" y="612"/>
                  </a:lnTo>
                  <a:lnTo>
                    <a:pt x="425" y="679"/>
                  </a:lnTo>
                  <a:lnTo>
                    <a:pt x="369" y="749"/>
                  </a:lnTo>
                  <a:lnTo>
                    <a:pt x="318" y="822"/>
                  </a:lnTo>
                  <a:lnTo>
                    <a:pt x="268" y="898"/>
                  </a:lnTo>
                  <a:lnTo>
                    <a:pt x="224" y="975"/>
                  </a:lnTo>
                  <a:lnTo>
                    <a:pt x="183" y="1055"/>
                  </a:lnTo>
                  <a:lnTo>
                    <a:pt x="145" y="1138"/>
                  </a:lnTo>
                  <a:lnTo>
                    <a:pt x="113" y="1222"/>
                  </a:lnTo>
                  <a:lnTo>
                    <a:pt x="83" y="1309"/>
                  </a:lnTo>
                  <a:lnTo>
                    <a:pt x="58" y="1397"/>
                  </a:lnTo>
                  <a:lnTo>
                    <a:pt x="38" y="1488"/>
                  </a:lnTo>
                  <a:lnTo>
                    <a:pt x="20" y="1579"/>
                  </a:lnTo>
                  <a:lnTo>
                    <a:pt x="10" y="1671"/>
                  </a:lnTo>
                  <a:lnTo>
                    <a:pt x="4" y="1718"/>
                  </a:lnTo>
                  <a:lnTo>
                    <a:pt x="2" y="1766"/>
                  </a:lnTo>
                  <a:lnTo>
                    <a:pt x="0" y="1814"/>
                  </a:lnTo>
                  <a:lnTo>
                    <a:pt x="0" y="1861"/>
                  </a:lnTo>
                  <a:lnTo>
                    <a:pt x="0" y="1861"/>
                  </a:lnTo>
                  <a:lnTo>
                    <a:pt x="0" y="1909"/>
                  </a:lnTo>
                  <a:lnTo>
                    <a:pt x="2" y="1957"/>
                  </a:lnTo>
                  <a:lnTo>
                    <a:pt x="4" y="2004"/>
                  </a:lnTo>
                  <a:lnTo>
                    <a:pt x="8" y="2052"/>
                  </a:lnTo>
                  <a:lnTo>
                    <a:pt x="14" y="2100"/>
                  </a:lnTo>
                  <a:lnTo>
                    <a:pt x="20" y="2148"/>
                  </a:lnTo>
                  <a:lnTo>
                    <a:pt x="28" y="2193"/>
                  </a:lnTo>
                  <a:lnTo>
                    <a:pt x="38" y="2239"/>
                  </a:lnTo>
                  <a:lnTo>
                    <a:pt x="48" y="2285"/>
                  </a:lnTo>
                  <a:lnTo>
                    <a:pt x="58" y="2330"/>
                  </a:lnTo>
                  <a:lnTo>
                    <a:pt x="83" y="2420"/>
                  </a:lnTo>
                  <a:lnTo>
                    <a:pt x="113" y="2509"/>
                  </a:lnTo>
                  <a:lnTo>
                    <a:pt x="149" y="2596"/>
                  </a:lnTo>
                  <a:lnTo>
                    <a:pt x="187" y="2680"/>
                  </a:lnTo>
                  <a:lnTo>
                    <a:pt x="230" y="2763"/>
                  </a:lnTo>
                  <a:lnTo>
                    <a:pt x="278" y="2843"/>
                  </a:lnTo>
                  <a:lnTo>
                    <a:pt x="304" y="2883"/>
                  </a:lnTo>
                  <a:lnTo>
                    <a:pt x="330" y="2922"/>
                  </a:lnTo>
                  <a:lnTo>
                    <a:pt x="358" y="2960"/>
                  </a:lnTo>
                  <a:lnTo>
                    <a:pt x="385" y="2998"/>
                  </a:lnTo>
                  <a:lnTo>
                    <a:pt x="415" y="3036"/>
                  </a:lnTo>
                  <a:lnTo>
                    <a:pt x="445" y="3071"/>
                  </a:lnTo>
                  <a:lnTo>
                    <a:pt x="477" y="3107"/>
                  </a:lnTo>
                  <a:lnTo>
                    <a:pt x="510" y="3141"/>
                  </a:lnTo>
                  <a:lnTo>
                    <a:pt x="542" y="3177"/>
                  </a:lnTo>
                  <a:lnTo>
                    <a:pt x="578" y="3210"/>
                  </a:lnTo>
                  <a:lnTo>
                    <a:pt x="578" y="3210"/>
                  </a:lnTo>
                  <a:lnTo>
                    <a:pt x="588" y="3220"/>
                  </a:lnTo>
                  <a:lnTo>
                    <a:pt x="602" y="3228"/>
                  </a:lnTo>
                  <a:lnTo>
                    <a:pt x="614" y="3234"/>
                  </a:lnTo>
                  <a:lnTo>
                    <a:pt x="628" y="3240"/>
                  </a:lnTo>
                  <a:lnTo>
                    <a:pt x="642" y="3246"/>
                  </a:lnTo>
                  <a:lnTo>
                    <a:pt x="655" y="3248"/>
                  </a:lnTo>
                  <a:lnTo>
                    <a:pt x="669" y="3250"/>
                  </a:lnTo>
                  <a:lnTo>
                    <a:pt x="683" y="3250"/>
                  </a:lnTo>
                  <a:lnTo>
                    <a:pt x="697" y="3250"/>
                  </a:lnTo>
                  <a:lnTo>
                    <a:pt x="711" y="3246"/>
                  </a:lnTo>
                  <a:lnTo>
                    <a:pt x="725" y="3244"/>
                  </a:lnTo>
                  <a:lnTo>
                    <a:pt x="739" y="3238"/>
                  </a:lnTo>
                  <a:lnTo>
                    <a:pt x="751" y="3232"/>
                  </a:lnTo>
                  <a:lnTo>
                    <a:pt x="763" y="3224"/>
                  </a:lnTo>
                  <a:lnTo>
                    <a:pt x="775" y="3214"/>
                  </a:lnTo>
                  <a:lnTo>
                    <a:pt x="787" y="3204"/>
                  </a:lnTo>
                  <a:lnTo>
                    <a:pt x="787" y="3204"/>
                  </a:lnTo>
                  <a:lnTo>
                    <a:pt x="796" y="3192"/>
                  </a:lnTo>
                  <a:lnTo>
                    <a:pt x="804" y="3181"/>
                  </a:lnTo>
                  <a:lnTo>
                    <a:pt x="812" y="3169"/>
                  </a:lnTo>
                  <a:lnTo>
                    <a:pt x="816" y="3155"/>
                  </a:lnTo>
                  <a:lnTo>
                    <a:pt x="822" y="3141"/>
                  </a:lnTo>
                  <a:lnTo>
                    <a:pt x="824" y="3127"/>
                  </a:lnTo>
                  <a:lnTo>
                    <a:pt x="826" y="3113"/>
                  </a:lnTo>
                  <a:lnTo>
                    <a:pt x="826" y="3099"/>
                  </a:lnTo>
                  <a:lnTo>
                    <a:pt x="826" y="3085"/>
                  </a:lnTo>
                  <a:lnTo>
                    <a:pt x="822" y="3071"/>
                  </a:lnTo>
                  <a:lnTo>
                    <a:pt x="820" y="3057"/>
                  </a:lnTo>
                  <a:lnTo>
                    <a:pt x="814" y="3043"/>
                  </a:lnTo>
                  <a:lnTo>
                    <a:pt x="808" y="3032"/>
                  </a:lnTo>
                  <a:lnTo>
                    <a:pt x="800" y="3018"/>
                  </a:lnTo>
                  <a:lnTo>
                    <a:pt x="790" y="3008"/>
                  </a:lnTo>
                  <a:lnTo>
                    <a:pt x="781" y="2996"/>
                  </a:lnTo>
                  <a:lnTo>
                    <a:pt x="781" y="2996"/>
                  </a:lnTo>
                  <a:lnTo>
                    <a:pt x="723" y="2938"/>
                  </a:lnTo>
                  <a:lnTo>
                    <a:pt x="669" y="2879"/>
                  </a:lnTo>
                  <a:lnTo>
                    <a:pt x="620" y="2817"/>
                  </a:lnTo>
                  <a:lnTo>
                    <a:pt x="572" y="2753"/>
                  </a:lnTo>
                  <a:lnTo>
                    <a:pt x="528" y="2688"/>
                  </a:lnTo>
                  <a:lnTo>
                    <a:pt x="489" y="2620"/>
                  </a:lnTo>
                  <a:lnTo>
                    <a:pt x="453" y="2551"/>
                  </a:lnTo>
                  <a:lnTo>
                    <a:pt x="419" y="2479"/>
                  </a:lnTo>
                  <a:lnTo>
                    <a:pt x="391" y="2406"/>
                  </a:lnTo>
                  <a:lnTo>
                    <a:pt x="365" y="2332"/>
                  </a:lnTo>
                  <a:lnTo>
                    <a:pt x="344" y="2257"/>
                  </a:lnTo>
                  <a:lnTo>
                    <a:pt x="326" y="2179"/>
                  </a:lnTo>
                  <a:lnTo>
                    <a:pt x="312" y="2102"/>
                  </a:lnTo>
                  <a:lnTo>
                    <a:pt x="302" y="2022"/>
                  </a:lnTo>
                  <a:lnTo>
                    <a:pt x="296" y="1943"/>
                  </a:lnTo>
                  <a:lnTo>
                    <a:pt x="294" y="1861"/>
                  </a:lnTo>
                  <a:lnTo>
                    <a:pt x="294" y="1861"/>
                  </a:lnTo>
                  <a:lnTo>
                    <a:pt x="296" y="1782"/>
                  </a:lnTo>
                  <a:lnTo>
                    <a:pt x="302" y="1703"/>
                  </a:lnTo>
                  <a:lnTo>
                    <a:pt x="312" y="1623"/>
                  </a:lnTo>
                  <a:lnTo>
                    <a:pt x="326" y="1546"/>
                  </a:lnTo>
                  <a:lnTo>
                    <a:pt x="344" y="1470"/>
                  </a:lnTo>
                  <a:lnTo>
                    <a:pt x="365" y="1397"/>
                  </a:lnTo>
                  <a:lnTo>
                    <a:pt x="389" y="1323"/>
                  </a:lnTo>
                  <a:lnTo>
                    <a:pt x="417" y="1254"/>
                  </a:lnTo>
                  <a:lnTo>
                    <a:pt x="449" y="1184"/>
                  </a:lnTo>
                  <a:lnTo>
                    <a:pt x="483" y="1116"/>
                  </a:lnTo>
                  <a:lnTo>
                    <a:pt x="520" y="1051"/>
                  </a:lnTo>
                  <a:lnTo>
                    <a:pt x="562" y="987"/>
                  </a:lnTo>
                  <a:lnTo>
                    <a:pt x="606" y="926"/>
                  </a:lnTo>
                  <a:lnTo>
                    <a:pt x="651" y="866"/>
                  </a:lnTo>
                  <a:lnTo>
                    <a:pt x="701" y="811"/>
                  </a:lnTo>
                  <a:lnTo>
                    <a:pt x="753" y="755"/>
                  </a:lnTo>
                  <a:lnTo>
                    <a:pt x="808" y="703"/>
                  </a:lnTo>
                  <a:lnTo>
                    <a:pt x="864" y="654"/>
                  </a:lnTo>
                  <a:lnTo>
                    <a:pt x="924" y="608"/>
                  </a:lnTo>
                  <a:lnTo>
                    <a:pt x="985" y="564"/>
                  </a:lnTo>
                  <a:lnTo>
                    <a:pt x="1049" y="522"/>
                  </a:lnTo>
                  <a:lnTo>
                    <a:pt x="1114" y="485"/>
                  </a:lnTo>
                  <a:lnTo>
                    <a:pt x="1182" y="451"/>
                  </a:lnTo>
                  <a:lnTo>
                    <a:pt x="1251" y="419"/>
                  </a:lnTo>
                  <a:lnTo>
                    <a:pt x="1323" y="391"/>
                  </a:lnTo>
                  <a:lnTo>
                    <a:pt x="1394" y="368"/>
                  </a:lnTo>
                  <a:lnTo>
                    <a:pt x="1470" y="346"/>
                  </a:lnTo>
                  <a:lnTo>
                    <a:pt x="1545" y="328"/>
                  </a:lnTo>
                  <a:lnTo>
                    <a:pt x="1621" y="314"/>
                  </a:lnTo>
                  <a:lnTo>
                    <a:pt x="1700" y="304"/>
                  </a:lnTo>
                  <a:lnTo>
                    <a:pt x="1780" y="298"/>
                  </a:lnTo>
                  <a:lnTo>
                    <a:pt x="1859" y="296"/>
                  </a:lnTo>
                  <a:lnTo>
                    <a:pt x="1859" y="296"/>
                  </a:lnTo>
                  <a:lnTo>
                    <a:pt x="1940" y="298"/>
                  </a:lnTo>
                  <a:lnTo>
                    <a:pt x="2020" y="304"/>
                  </a:lnTo>
                  <a:lnTo>
                    <a:pt x="2097" y="314"/>
                  </a:lnTo>
                  <a:lnTo>
                    <a:pt x="2175" y="328"/>
                  </a:lnTo>
                  <a:lnTo>
                    <a:pt x="2250" y="346"/>
                  </a:lnTo>
                  <a:lnTo>
                    <a:pt x="2324" y="368"/>
                  </a:lnTo>
                  <a:lnTo>
                    <a:pt x="2397" y="391"/>
                  </a:lnTo>
                  <a:lnTo>
                    <a:pt x="2469" y="419"/>
                  </a:lnTo>
                  <a:lnTo>
                    <a:pt x="2538" y="451"/>
                  </a:lnTo>
                  <a:lnTo>
                    <a:pt x="2606" y="485"/>
                  </a:lnTo>
                  <a:lnTo>
                    <a:pt x="2671" y="522"/>
                  </a:lnTo>
                  <a:lnTo>
                    <a:pt x="2735" y="564"/>
                  </a:lnTo>
                  <a:lnTo>
                    <a:pt x="2794" y="608"/>
                  </a:lnTo>
                  <a:lnTo>
                    <a:pt x="2854" y="654"/>
                  </a:lnTo>
                  <a:lnTo>
                    <a:pt x="2912" y="703"/>
                  </a:lnTo>
                  <a:lnTo>
                    <a:pt x="2965" y="755"/>
                  </a:lnTo>
                  <a:lnTo>
                    <a:pt x="3017" y="811"/>
                  </a:lnTo>
                  <a:lnTo>
                    <a:pt x="3067" y="866"/>
                  </a:lnTo>
                  <a:lnTo>
                    <a:pt x="3114" y="926"/>
                  </a:lnTo>
                  <a:lnTo>
                    <a:pt x="3158" y="987"/>
                  </a:lnTo>
                  <a:lnTo>
                    <a:pt x="3198" y="1051"/>
                  </a:lnTo>
                  <a:lnTo>
                    <a:pt x="3235" y="1116"/>
                  </a:lnTo>
                  <a:lnTo>
                    <a:pt x="3269" y="1184"/>
                  </a:lnTo>
                  <a:lnTo>
                    <a:pt x="3301" y="1254"/>
                  </a:lnTo>
                  <a:lnTo>
                    <a:pt x="3329" y="1323"/>
                  </a:lnTo>
                  <a:lnTo>
                    <a:pt x="3355" y="1397"/>
                  </a:lnTo>
                  <a:lnTo>
                    <a:pt x="3374" y="1470"/>
                  </a:lnTo>
                  <a:lnTo>
                    <a:pt x="3392" y="1546"/>
                  </a:lnTo>
                  <a:lnTo>
                    <a:pt x="3406" y="1623"/>
                  </a:lnTo>
                  <a:lnTo>
                    <a:pt x="3416" y="1703"/>
                  </a:lnTo>
                  <a:lnTo>
                    <a:pt x="3422" y="1782"/>
                  </a:lnTo>
                  <a:lnTo>
                    <a:pt x="3424" y="1861"/>
                  </a:lnTo>
                  <a:lnTo>
                    <a:pt x="3424" y="1861"/>
                  </a:lnTo>
                  <a:lnTo>
                    <a:pt x="3422" y="1943"/>
                  </a:lnTo>
                  <a:lnTo>
                    <a:pt x="3416" y="2022"/>
                  </a:lnTo>
                  <a:lnTo>
                    <a:pt x="3406" y="2100"/>
                  </a:lnTo>
                  <a:lnTo>
                    <a:pt x="3392" y="2177"/>
                  </a:lnTo>
                  <a:lnTo>
                    <a:pt x="3374" y="2253"/>
                  </a:lnTo>
                  <a:lnTo>
                    <a:pt x="3355" y="2326"/>
                  </a:lnTo>
                  <a:lnTo>
                    <a:pt x="3329" y="2400"/>
                  </a:lnTo>
                  <a:lnTo>
                    <a:pt x="3301" y="2471"/>
                  </a:lnTo>
                  <a:lnTo>
                    <a:pt x="3269" y="2539"/>
                  </a:lnTo>
                  <a:lnTo>
                    <a:pt x="3235" y="2606"/>
                  </a:lnTo>
                  <a:lnTo>
                    <a:pt x="3198" y="2672"/>
                  </a:lnTo>
                  <a:lnTo>
                    <a:pt x="3158" y="2736"/>
                  </a:lnTo>
                  <a:lnTo>
                    <a:pt x="3114" y="2797"/>
                  </a:lnTo>
                  <a:lnTo>
                    <a:pt x="3067" y="2857"/>
                  </a:lnTo>
                  <a:lnTo>
                    <a:pt x="3017" y="2914"/>
                  </a:lnTo>
                  <a:lnTo>
                    <a:pt x="2965" y="2968"/>
                  </a:lnTo>
                  <a:lnTo>
                    <a:pt x="2912" y="3020"/>
                  </a:lnTo>
                  <a:lnTo>
                    <a:pt x="2854" y="3069"/>
                  </a:lnTo>
                  <a:lnTo>
                    <a:pt x="2794" y="3115"/>
                  </a:lnTo>
                  <a:lnTo>
                    <a:pt x="2735" y="3159"/>
                  </a:lnTo>
                  <a:lnTo>
                    <a:pt x="2671" y="3200"/>
                  </a:lnTo>
                  <a:lnTo>
                    <a:pt x="2606" y="3238"/>
                  </a:lnTo>
                  <a:lnTo>
                    <a:pt x="2538" y="3272"/>
                  </a:lnTo>
                  <a:lnTo>
                    <a:pt x="2469" y="3304"/>
                  </a:lnTo>
                  <a:lnTo>
                    <a:pt x="2397" y="3332"/>
                  </a:lnTo>
                  <a:lnTo>
                    <a:pt x="2324" y="3357"/>
                  </a:lnTo>
                  <a:lnTo>
                    <a:pt x="2250" y="3377"/>
                  </a:lnTo>
                  <a:lnTo>
                    <a:pt x="2175" y="3395"/>
                  </a:lnTo>
                  <a:lnTo>
                    <a:pt x="2097" y="3409"/>
                  </a:lnTo>
                  <a:lnTo>
                    <a:pt x="2020" y="3419"/>
                  </a:lnTo>
                  <a:lnTo>
                    <a:pt x="1940" y="3425"/>
                  </a:lnTo>
                  <a:lnTo>
                    <a:pt x="1859" y="3427"/>
                  </a:lnTo>
                  <a:lnTo>
                    <a:pt x="1859" y="3427"/>
                  </a:lnTo>
                  <a:lnTo>
                    <a:pt x="1837" y="3429"/>
                  </a:lnTo>
                  <a:lnTo>
                    <a:pt x="1815" y="3435"/>
                  </a:lnTo>
                  <a:lnTo>
                    <a:pt x="1793" y="3443"/>
                  </a:lnTo>
                  <a:lnTo>
                    <a:pt x="1776" y="3455"/>
                  </a:lnTo>
                  <a:lnTo>
                    <a:pt x="1776" y="3455"/>
                  </a:lnTo>
                  <a:lnTo>
                    <a:pt x="1152" y="3892"/>
                  </a:lnTo>
                  <a:lnTo>
                    <a:pt x="1152" y="3892"/>
                  </a:lnTo>
                  <a:lnTo>
                    <a:pt x="1875" y="2072"/>
                  </a:lnTo>
                  <a:lnTo>
                    <a:pt x="1875" y="2072"/>
                  </a:lnTo>
                  <a:lnTo>
                    <a:pt x="2095" y="2581"/>
                  </a:lnTo>
                  <a:lnTo>
                    <a:pt x="2095" y="2581"/>
                  </a:lnTo>
                  <a:lnTo>
                    <a:pt x="2101" y="2594"/>
                  </a:lnTo>
                  <a:lnTo>
                    <a:pt x="2109" y="2606"/>
                  </a:lnTo>
                  <a:lnTo>
                    <a:pt x="2117" y="2618"/>
                  </a:lnTo>
                  <a:lnTo>
                    <a:pt x="2127" y="2628"/>
                  </a:lnTo>
                  <a:lnTo>
                    <a:pt x="2139" y="2638"/>
                  </a:lnTo>
                  <a:lnTo>
                    <a:pt x="2151" y="2646"/>
                  </a:lnTo>
                  <a:lnTo>
                    <a:pt x="2163" y="2654"/>
                  </a:lnTo>
                  <a:lnTo>
                    <a:pt x="2175" y="2660"/>
                  </a:lnTo>
                  <a:lnTo>
                    <a:pt x="2189" y="2664"/>
                  </a:lnTo>
                  <a:lnTo>
                    <a:pt x="2203" y="2668"/>
                  </a:lnTo>
                  <a:lnTo>
                    <a:pt x="2217" y="2670"/>
                  </a:lnTo>
                  <a:lnTo>
                    <a:pt x="2230" y="2670"/>
                  </a:lnTo>
                  <a:lnTo>
                    <a:pt x="2246" y="2670"/>
                  </a:lnTo>
                  <a:lnTo>
                    <a:pt x="2260" y="2666"/>
                  </a:lnTo>
                  <a:lnTo>
                    <a:pt x="2274" y="2664"/>
                  </a:lnTo>
                  <a:lnTo>
                    <a:pt x="2288" y="2658"/>
                  </a:lnTo>
                  <a:lnTo>
                    <a:pt x="2288" y="2658"/>
                  </a:lnTo>
                  <a:lnTo>
                    <a:pt x="2302" y="2652"/>
                  </a:lnTo>
                  <a:lnTo>
                    <a:pt x="2314" y="2644"/>
                  </a:lnTo>
                  <a:lnTo>
                    <a:pt x="2326" y="2634"/>
                  </a:lnTo>
                  <a:lnTo>
                    <a:pt x="2338" y="2624"/>
                  </a:lnTo>
                  <a:lnTo>
                    <a:pt x="2346" y="2614"/>
                  </a:lnTo>
                  <a:lnTo>
                    <a:pt x="2354" y="2602"/>
                  </a:lnTo>
                  <a:lnTo>
                    <a:pt x="2361" y="2591"/>
                  </a:lnTo>
                  <a:lnTo>
                    <a:pt x="2367" y="2577"/>
                  </a:lnTo>
                  <a:lnTo>
                    <a:pt x="2371" y="2563"/>
                  </a:lnTo>
                  <a:lnTo>
                    <a:pt x="2375" y="2549"/>
                  </a:lnTo>
                  <a:lnTo>
                    <a:pt x="2377" y="2535"/>
                  </a:lnTo>
                  <a:lnTo>
                    <a:pt x="2377" y="2521"/>
                  </a:lnTo>
                  <a:lnTo>
                    <a:pt x="2377" y="2507"/>
                  </a:lnTo>
                  <a:lnTo>
                    <a:pt x="2375" y="2493"/>
                  </a:lnTo>
                  <a:lnTo>
                    <a:pt x="2371" y="2477"/>
                  </a:lnTo>
                  <a:lnTo>
                    <a:pt x="2365" y="2463"/>
                  </a:lnTo>
                  <a:lnTo>
                    <a:pt x="2004" y="1627"/>
                  </a:lnTo>
                  <a:lnTo>
                    <a:pt x="2004" y="1627"/>
                  </a:lnTo>
                  <a:lnTo>
                    <a:pt x="1998" y="1613"/>
                  </a:lnTo>
                  <a:lnTo>
                    <a:pt x="1990" y="1601"/>
                  </a:lnTo>
                  <a:lnTo>
                    <a:pt x="1980" y="1589"/>
                  </a:lnTo>
                  <a:lnTo>
                    <a:pt x="1970" y="1579"/>
                  </a:lnTo>
                  <a:lnTo>
                    <a:pt x="1960" y="1569"/>
                  </a:lnTo>
                  <a:lnTo>
                    <a:pt x="1948" y="1561"/>
                  </a:lnTo>
                  <a:lnTo>
                    <a:pt x="1936" y="1554"/>
                  </a:lnTo>
                  <a:lnTo>
                    <a:pt x="1923" y="1550"/>
                  </a:lnTo>
                  <a:lnTo>
                    <a:pt x="1911" y="1544"/>
                  </a:lnTo>
                  <a:lnTo>
                    <a:pt x="1897" y="1542"/>
                  </a:lnTo>
                  <a:lnTo>
                    <a:pt x="1883" y="1540"/>
                  </a:lnTo>
                  <a:lnTo>
                    <a:pt x="1867" y="1538"/>
                  </a:lnTo>
                  <a:lnTo>
                    <a:pt x="1853" y="1540"/>
                  </a:lnTo>
                  <a:lnTo>
                    <a:pt x="1839" y="1542"/>
                  </a:lnTo>
                  <a:lnTo>
                    <a:pt x="1825" y="1546"/>
                  </a:lnTo>
                  <a:lnTo>
                    <a:pt x="1811" y="1550"/>
                  </a:lnTo>
                  <a:lnTo>
                    <a:pt x="973" y="1911"/>
                  </a:lnTo>
                  <a:lnTo>
                    <a:pt x="973" y="1911"/>
                  </a:lnTo>
                  <a:lnTo>
                    <a:pt x="961" y="1919"/>
                  </a:lnTo>
                  <a:lnTo>
                    <a:pt x="947" y="1927"/>
                  </a:lnTo>
                  <a:lnTo>
                    <a:pt x="935" y="1935"/>
                  </a:lnTo>
                  <a:lnTo>
                    <a:pt x="926" y="1945"/>
                  </a:lnTo>
                  <a:lnTo>
                    <a:pt x="916" y="1957"/>
                  </a:lnTo>
                  <a:lnTo>
                    <a:pt x="908" y="1967"/>
                  </a:lnTo>
                  <a:lnTo>
                    <a:pt x="902" y="1981"/>
                  </a:lnTo>
                  <a:lnTo>
                    <a:pt x="896" y="1993"/>
                  </a:lnTo>
                  <a:lnTo>
                    <a:pt x="890" y="2006"/>
                  </a:lnTo>
                  <a:lnTo>
                    <a:pt x="888" y="2020"/>
                  </a:lnTo>
                  <a:lnTo>
                    <a:pt x="886" y="2034"/>
                  </a:lnTo>
                  <a:lnTo>
                    <a:pt x="884" y="2048"/>
                  </a:lnTo>
                  <a:lnTo>
                    <a:pt x="886" y="2062"/>
                  </a:lnTo>
                  <a:lnTo>
                    <a:pt x="888" y="2078"/>
                  </a:lnTo>
                  <a:lnTo>
                    <a:pt x="892" y="2092"/>
                  </a:lnTo>
                  <a:lnTo>
                    <a:pt x="898" y="2106"/>
                  </a:lnTo>
                  <a:lnTo>
                    <a:pt x="898" y="2106"/>
                  </a:lnTo>
                  <a:lnTo>
                    <a:pt x="904" y="2120"/>
                  </a:lnTo>
                  <a:lnTo>
                    <a:pt x="912" y="2132"/>
                  </a:lnTo>
                  <a:lnTo>
                    <a:pt x="920" y="2144"/>
                  </a:lnTo>
                  <a:lnTo>
                    <a:pt x="930" y="2153"/>
                  </a:lnTo>
                  <a:lnTo>
                    <a:pt x="941" y="2163"/>
                  </a:lnTo>
                  <a:lnTo>
                    <a:pt x="953" y="2171"/>
                  </a:lnTo>
                  <a:lnTo>
                    <a:pt x="965" y="2179"/>
                  </a:lnTo>
                  <a:lnTo>
                    <a:pt x="977" y="2185"/>
                  </a:lnTo>
                  <a:lnTo>
                    <a:pt x="991" y="2189"/>
                  </a:lnTo>
                  <a:lnTo>
                    <a:pt x="1005" y="2191"/>
                  </a:lnTo>
                  <a:lnTo>
                    <a:pt x="1019" y="2193"/>
                  </a:lnTo>
                  <a:lnTo>
                    <a:pt x="1033" y="2195"/>
                  </a:lnTo>
                  <a:lnTo>
                    <a:pt x="1049" y="2193"/>
                  </a:lnTo>
                  <a:lnTo>
                    <a:pt x="1063" y="2191"/>
                  </a:lnTo>
                  <a:lnTo>
                    <a:pt x="1076" y="2187"/>
                  </a:lnTo>
                  <a:lnTo>
                    <a:pt x="1090" y="2183"/>
                  </a:lnTo>
                  <a:lnTo>
                    <a:pt x="1090" y="2183"/>
                  </a:lnTo>
                  <a:lnTo>
                    <a:pt x="1601" y="1963"/>
                  </a:lnTo>
                  <a:lnTo>
                    <a:pt x="695" y="4243"/>
                  </a:lnTo>
                  <a:lnTo>
                    <a:pt x="695" y="4243"/>
                  </a:lnTo>
                  <a:lnTo>
                    <a:pt x="689" y="4265"/>
                  </a:lnTo>
                  <a:lnTo>
                    <a:pt x="685" y="4289"/>
                  </a:lnTo>
                  <a:lnTo>
                    <a:pt x="687" y="4313"/>
                  </a:lnTo>
                  <a:lnTo>
                    <a:pt x="691" y="4335"/>
                  </a:lnTo>
                  <a:lnTo>
                    <a:pt x="699" y="4357"/>
                  </a:lnTo>
                  <a:lnTo>
                    <a:pt x="709" y="4378"/>
                  </a:lnTo>
                  <a:lnTo>
                    <a:pt x="725" y="4396"/>
                  </a:lnTo>
                  <a:lnTo>
                    <a:pt x="741" y="4412"/>
                  </a:lnTo>
                  <a:lnTo>
                    <a:pt x="741" y="4412"/>
                  </a:lnTo>
                  <a:lnTo>
                    <a:pt x="763" y="4426"/>
                  </a:lnTo>
                  <a:lnTo>
                    <a:pt x="783" y="4436"/>
                  </a:lnTo>
                  <a:lnTo>
                    <a:pt x="806" y="4442"/>
                  </a:lnTo>
                  <a:lnTo>
                    <a:pt x="828" y="4444"/>
                  </a:lnTo>
                  <a:lnTo>
                    <a:pt x="852" y="4444"/>
                  </a:lnTo>
                  <a:lnTo>
                    <a:pt x="876" y="4438"/>
                  </a:lnTo>
                  <a:lnTo>
                    <a:pt x="898" y="4430"/>
                  </a:lnTo>
                  <a:lnTo>
                    <a:pt x="918" y="4418"/>
                  </a:lnTo>
                  <a:lnTo>
                    <a:pt x="918" y="4418"/>
                  </a:lnTo>
                  <a:lnTo>
                    <a:pt x="1911" y="3719"/>
                  </a:lnTo>
                  <a:lnTo>
                    <a:pt x="1911" y="3719"/>
                  </a:lnTo>
                  <a:lnTo>
                    <a:pt x="2004" y="3715"/>
                  </a:lnTo>
                  <a:lnTo>
                    <a:pt x="2095" y="3705"/>
                  </a:lnTo>
                  <a:lnTo>
                    <a:pt x="2187" y="3691"/>
                  </a:lnTo>
                  <a:lnTo>
                    <a:pt x="2276" y="3673"/>
                  </a:lnTo>
                  <a:lnTo>
                    <a:pt x="2363" y="3651"/>
                  </a:lnTo>
                  <a:lnTo>
                    <a:pt x="2449" y="3626"/>
                  </a:lnTo>
                  <a:lnTo>
                    <a:pt x="2532" y="3594"/>
                  </a:lnTo>
                  <a:lnTo>
                    <a:pt x="2616" y="3560"/>
                  </a:lnTo>
                  <a:lnTo>
                    <a:pt x="2695" y="3522"/>
                  </a:lnTo>
                  <a:lnTo>
                    <a:pt x="2775" y="3481"/>
                  </a:lnTo>
                  <a:lnTo>
                    <a:pt x="2850" y="3435"/>
                  </a:lnTo>
                  <a:lnTo>
                    <a:pt x="2924" y="3385"/>
                  </a:lnTo>
                  <a:lnTo>
                    <a:pt x="2993" y="3333"/>
                  </a:lnTo>
                  <a:lnTo>
                    <a:pt x="3063" y="3278"/>
                  </a:lnTo>
                  <a:lnTo>
                    <a:pt x="3128" y="3220"/>
                  </a:lnTo>
                  <a:lnTo>
                    <a:pt x="3190" y="3159"/>
                  </a:lnTo>
                  <a:lnTo>
                    <a:pt x="3251" y="3095"/>
                  </a:lnTo>
                  <a:lnTo>
                    <a:pt x="3307" y="3028"/>
                  </a:lnTo>
                  <a:lnTo>
                    <a:pt x="3361" y="2958"/>
                  </a:lnTo>
                  <a:lnTo>
                    <a:pt x="3412" y="2887"/>
                  </a:lnTo>
                  <a:lnTo>
                    <a:pt x="3458" y="2811"/>
                  </a:lnTo>
                  <a:lnTo>
                    <a:pt x="3502" y="2734"/>
                  </a:lnTo>
                  <a:lnTo>
                    <a:pt x="3541" y="2654"/>
                  </a:lnTo>
                  <a:lnTo>
                    <a:pt x="3577" y="2575"/>
                  </a:lnTo>
                  <a:lnTo>
                    <a:pt x="3611" y="2491"/>
                  </a:lnTo>
                  <a:lnTo>
                    <a:pt x="3639" y="2406"/>
                  </a:lnTo>
                  <a:lnTo>
                    <a:pt x="3662" y="2318"/>
                  </a:lnTo>
                  <a:lnTo>
                    <a:pt x="3682" y="2231"/>
                  </a:lnTo>
                  <a:lnTo>
                    <a:pt x="3698" y="2140"/>
                  </a:lnTo>
                  <a:lnTo>
                    <a:pt x="3710" y="2048"/>
                  </a:lnTo>
                  <a:lnTo>
                    <a:pt x="3718" y="1955"/>
                  </a:lnTo>
                  <a:lnTo>
                    <a:pt x="3720" y="1861"/>
                  </a:lnTo>
                  <a:lnTo>
                    <a:pt x="3720" y="1861"/>
                  </a:lnTo>
                  <a:lnTo>
                    <a:pt x="3720" y="1814"/>
                  </a:lnTo>
                  <a:lnTo>
                    <a:pt x="3718" y="1766"/>
                  </a:lnTo>
                  <a:lnTo>
                    <a:pt x="3714" y="1718"/>
                  </a:lnTo>
                  <a:lnTo>
                    <a:pt x="3710" y="1671"/>
                  </a:lnTo>
                  <a:lnTo>
                    <a:pt x="3698" y="1579"/>
                  </a:lnTo>
                  <a:lnTo>
                    <a:pt x="3682" y="1488"/>
                  </a:lnTo>
                  <a:lnTo>
                    <a:pt x="3660" y="1397"/>
                  </a:lnTo>
                  <a:lnTo>
                    <a:pt x="3637" y="1309"/>
                  </a:lnTo>
                  <a:lnTo>
                    <a:pt x="3607" y="1222"/>
                  </a:lnTo>
                  <a:lnTo>
                    <a:pt x="3573" y="1138"/>
                  </a:lnTo>
                  <a:lnTo>
                    <a:pt x="3535" y="1055"/>
                  </a:lnTo>
                  <a:lnTo>
                    <a:pt x="3496" y="975"/>
                  </a:lnTo>
                  <a:lnTo>
                    <a:pt x="3450" y="898"/>
                  </a:lnTo>
                  <a:lnTo>
                    <a:pt x="3402" y="822"/>
                  </a:lnTo>
                  <a:lnTo>
                    <a:pt x="3351" y="749"/>
                  </a:lnTo>
                  <a:lnTo>
                    <a:pt x="3295" y="679"/>
                  </a:lnTo>
                  <a:lnTo>
                    <a:pt x="3235" y="612"/>
                  </a:lnTo>
                  <a:lnTo>
                    <a:pt x="3174" y="546"/>
                  </a:lnTo>
                  <a:lnTo>
                    <a:pt x="3110" y="485"/>
                  </a:lnTo>
                  <a:lnTo>
                    <a:pt x="3043" y="427"/>
                  </a:lnTo>
                  <a:lnTo>
                    <a:pt x="2971" y="371"/>
                  </a:lnTo>
                  <a:lnTo>
                    <a:pt x="2900" y="320"/>
                  </a:lnTo>
                  <a:lnTo>
                    <a:pt x="2824" y="270"/>
                  </a:lnTo>
                  <a:lnTo>
                    <a:pt x="2745" y="226"/>
                  </a:lnTo>
                  <a:lnTo>
                    <a:pt x="2665" y="185"/>
                  </a:lnTo>
                  <a:lnTo>
                    <a:pt x="2582" y="147"/>
                  </a:lnTo>
                  <a:lnTo>
                    <a:pt x="2499" y="113"/>
                  </a:lnTo>
                  <a:lnTo>
                    <a:pt x="2411" y="85"/>
                  </a:lnTo>
                  <a:lnTo>
                    <a:pt x="2324" y="60"/>
                  </a:lnTo>
                  <a:lnTo>
                    <a:pt x="2234" y="40"/>
                  </a:lnTo>
                  <a:lnTo>
                    <a:pt x="2143" y="22"/>
                  </a:lnTo>
                  <a:lnTo>
                    <a:pt x="2050" y="10"/>
                  </a:lnTo>
                  <a:lnTo>
                    <a:pt x="2002" y="6"/>
                  </a:lnTo>
                  <a:lnTo>
                    <a:pt x="1954" y="4"/>
                  </a:lnTo>
                  <a:lnTo>
                    <a:pt x="1907" y="2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2789" y="190718"/>
            <a:ext cx="39998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ОСЕННЯЯ КОНФЕРЕНЦИЯ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КАЧЕСТВУ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89" y="900030"/>
            <a:ext cx="399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83635" y="210586"/>
            <a:ext cx="834105" cy="943826"/>
            <a:chOff x="3430588" y="520700"/>
            <a:chExt cx="4730750" cy="5353050"/>
          </a:xfrm>
          <a:solidFill>
            <a:schemeClr val="bg1">
              <a:lumMod val="95000"/>
            </a:schemeClr>
          </a:solidFill>
        </p:grpSpPr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3430588" y="3071813"/>
              <a:ext cx="4730750" cy="765175"/>
            </a:xfrm>
            <a:custGeom>
              <a:avLst/>
              <a:gdLst/>
              <a:ahLst/>
              <a:cxnLst>
                <a:cxn ang="0">
                  <a:pos x="2967" y="114"/>
                </a:cxn>
                <a:cxn ang="0">
                  <a:pos x="2918" y="41"/>
                </a:cxn>
                <a:cxn ang="0">
                  <a:pos x="2817" y="0"/>
                </a:cxn>
                <a:cxn ang="0">
                  <a:pos x="2722" y="13"/>
                </a:cxn>
                <a:cxn ang="0">
                  <a:pos x="2650" y="68"/>
                </a:cxn>
                <a:cxn ang="0">
                  <a:pos x="2615" y="193"/>
                </a:cxn>
                <a:cxn ang="0">
                  <a:pos x="2735" y="312"/>
                </a:cxn>
                <a:cxn ang="0">
                  <a:pos x="2733" y="191"/>
                </a:cxn>
                <a:cxn ang="0">
                  <a:pos x="2750" y="126"/>
                </a:cxn>
                <a:cxn ang="0">
                  <a:pos x="2812" y="106"/>
                </a:cxn>
                <a:cxn ang="0">
                  <a:pos x="2852" y="140"/>
                </a:cxn>
                <a:cxn ang="0">
                  <a:pos x="2861" y="255"/>
                </a:cxn>
                <a:cxn ang="0">
                  <a:pos x="2980" y="263"/>
                </a:cxn>
                <a:cxn ang="0">
                  <a:pos x="2436" y="184"/>
                </a:cxn>
                <a:cxn ang="0">
                  <a:pos x="2375" y="206"/>
                </a:cxn>
                <a:cxn ang="0">
                  <a:pos x="2334" y="183"/>
                </a:cxn>
                <a:cxn ang="0">
                  <a:pos x="2392" y="109"/>
                </a:cxn>
                <a:cxn ang="0">
                  <a:pos x="2439" y="139"/>
                </a:cxn>
                <a:cxn ang="0">
                  <a:pos x="2560" y="140"/>
                </a:cxn>
                <a:cxn ang="0">
                  <a:pos x="2526" y="59"/>
                </a:cxn>
                <a:cxn ang="0">
                  <a:pos x="2449" y="10"/>
                </a:cxn>
                <a:cxn ang="0">
                  <a:pos x="2248" y="5"/>
                </a:cxn>
                <a:cxn ang="0">
                  <a:pos x="2208" y="44"/>
                </a:cxn>
                <a:cxn ang="0">
                  <a:pos x="2398" y="312"/>
                </a:cxn>
                <a:cxn ang="0">
                  <a:pos x="2491" y="286"/>
                </a:cxn>
                <a:cxn ang="0">
                  <a:pos x="2548" y="219"/>
                </a:cxn>
                <a:cxn ang="0">
                  <a:pos x="1886" y="312"/>
                </a:cxn>
                <a:cxn ang="0">
                  <a:pos x="2151" y="3"/>
                </a:cxn>
                <a:cxn ang="0">
                  <a:pos x="1808" y="5"/>
                </a:cxn>
                <a:cxn ang="0">
                  <a:pos x="1769" y="44"/>
                </a:cxn>
                <a:cxn ang="0">
                  <a:pos x="1360" y="3"/>
                </a:cxn>
                <a:cxn ang="0">
                  <a:pos x="1319" y="26"/>
                </a:cxn>
                <a:cxn ang="0">
                  <a:pos x="1429" y="158"/>
                </a:cxn>
                <a:cxn ang="0">
                  <a:pos x="1450" y="117"/>
                </a:cxn>
                <a:cxn ang="0">
                  <a:pos x="1672" y="312"/>
                </a:cxn>
                <a:cxn ang="0">
                  <a:pos x="889" y="3"/>
                </a:cxn>
                <a:cxn ang="0">
                  <a:pos x="848" y="26"/>
                </a:cxn>
                <a:cxn ang="0">
                  <a:pos x="1095" y="222"/>
                </a:cxn>
                <a:cxn ang="0">
                  <a:pos x="755" y="153"/>
                </a:cxn>
                <a:cxn ang="0">
                  <a:pos x="709" y="52"/>
                </a:cxn>
                <a:cxn ang="0">
                  <a:pos x="633" y="6"/>
                </a:cxn>
                <a:cxn ang="0">
                  <a:pos x="536" y="3"/>
                </a:cxn>
                <a:cxn ang="0">
                  <a:pos x="441" y="52"/>
                </a:cxn>
                <a:cxn ang="0">
                  <a:pos x="399" y="140"/>
                </a:cxn>
                <a:cxn ang="0">
                  <a:pos x="394" y="286"/>
                </a:cxn>
                <a:cxn ang="0">
                  <a:pos x="512" y="222"/>
                </a:cxn>
                <a:cxn ang="0">
                  <a:pos x="525" y="132"/>
                </a:cxn>
                <a:cxn ang="0">
                  <a:pos x="575" y="104"/>
                </a:cxn>
                <a:cxn ang="0">
                  <a:pos x="623" y="126"/>
                </a:cxn>
                <a:cxn ang="0">
                  <a:pos x="641" y="222"/>
                </a:cxn>
                <a:cxn ang="0">
                  <a:pos x="757" y="312"/>
                </a:cxn>
                <a:cxn ang="0">
                  <a:pos x="353" y="54"/>
                </a:cxn>
                <a:cxn ang="0">
                  <a:pos x="324" y="8"/>
                </a:cxn>
                <a:cxn ang="0">
                  <a:pos x="2" y="68"/>
                </a:cxn>
                <a:cxn ang="0">
                  <a:pos x="39" y="108"/>
                </a:cxn>
                <a:cxn ang="0">
                  <a:pos x="353" y="109"/>
                </a:cxn>
              </a:cxnLst>
              <a:rect l="0" t="0" r="r" b="b"/>
              <a:pathLst>
                <a:path w="2980" h="482">
                  <a:moveTo>
                    <a:pt x="2980" y="201"/>
                  </a:moveTo>
                  <a:lnTo>
                    <a:pt x="2980" y="201"/>
                  </a:lnTo>
                  <a:lnTo>
                    <a:pt x="2978" y="175"/>
                  </a:lnTo>
                  <a:lnTo>
                    <a:pt x="2977" y="153"/>
                  </a:lnTo>
                  <a:lnTo>
                    <a:pt x="2973" y="132"/>
                  </a:lnTo>
                  <a:lnTo>
                    <a:pt x="2967" y="114"/>
                  </a:lnTo>
                  <a:lnTo>
                    <a:pt x="2960" y="96"/>
                  </a:lnTo>
                  <a:lnTo>
                    <a:pt x="2952" y="81"/>
                  </a:lnTo>
                  <a:lnTo>
                    <a:pt x="2942" y="67"/>
                  </a:lnTo>
                  <a:lnTo>
                    <a:pt x="2931" y="52"/>
                  </a:lnTo>
                  <a:lnTo>
                    <a:pt x="2931" y="52"/>
                  </a:lnTo>
                  <a:lnTo>
                    <a:pt x="2918" y="41"/>
                  </a:lnTo>
                  <a:lnTo>
                    <a:pt x="2903" y="29"/>
                  </a:lnTo>
                  <a:lnTo>
                    <a:pt x="2887" y="19"/>
                  </a:lnTo>
                  <a:lnTo>
                    <a:pt x="2870" y="13"/>
                  </a:lnTo>
                  <a:lnTo>
                    <a:pt x="2854" y="6"/>
                  </a:lnTo>
                  <a:lnTo>
                    <a:pt x="2836" y="3"/>
                  </a:lnTo>
                  <a:lnTo>
                    <a:pt x="2817" y="0"/>
                  </a:lnTo>
                  <a:lnTo>
                    <a:pt x="2797" y="0"/>
                  </a:lnTo>
                  <a:lnTo>
                    <a:pt x="2797" y="0"/>
                  </a:lnTo>
                  <a:lnTo>
                    <a:pt x="2776" y="0"/>
                  </a:lnTo>
                  <a:lnTo>
                    <a:pt x="2758" y="3"/>
                  </a:lnTo>
                  <a:lnTo>
                    <a:pt x="2740" y="6"/>
                  </a:lnTo>
                  <a:lnTo>
                    <a:pt x="2722" y="13"/>
                  </a:lnTo>
                  <a:lnTo>
                    <a:pt x="2705" y="19"/>
                  </a:lnTo>
                  <a:lnTo>
                    <a:pt x="2691" y="29"/>
                  </a:lnTo>
                  <a:lnTo>
                    <a:pt x="2676" y="41"/>
                  </a:lnTo>
                  <a:lnTo>
                    <a:pt x="2663" y="52"/>
                  </a:lnTo>
                  <a:lnTo>
                    <a:pt x="2663" y="52"/>
                  </a:lnTo>
                  <a:lnTo>
                    <a:pt x="2650" y="68"/>
                  </a:lnTo>
                  <a:lnTo>
                    <a:pt x="2640" y="83"/>
                  </a:lnTo>
                  <a:lnTo>
                    <a:pt x="2632" y="99"/>
                  </a:lnTo>
                  <a:lnTo>
                    <a:pt x="2625" y="119"/>
                  </a:lnTo>
                  <a:lnTo>
                    <a:pt x="2620" y="140"/>
                  </a:lnTo>
                  <a:lnTo>
                    <a:pt x="2617" y="165"/>
                  </a:lnTo>
                  <a:lnTo>
                    <a:pt x="2615" y="193"/>
                  </a:lnTo>
                  <a:lnTo>
                    <a:pt x="2614" y="225"/>
                  </a:lnTo>
                  <a:lnTo>
                    <a:pt x="2614" y="261"/>
                  </a:lnTo>
                  <a:lnTo>
                    <a:pt x="2614" y="261"/>
                  </a:lnTo>
                  <a:lnTo>
                    <a:pt x="2615" y="286"/>
                  </a:lnTo>
                  <a:lnTo>
                    <a:pt x="2615" y="312"/>
                  </a:lnTo>
                  <a:lnTo>
                    <a:pt x="2735" y="312"/>
                  </a:lnTo>
                  <a:lnTo>
                    <a:pt x="2735" y="312"/>
                  </a:lnTo>
                  <a:lnTo>
                    <a:pt x="2733" y="287"/>
                  </a:lnTo>
                  <a:lnTo>
                    <a:pt x="2732" y="255"/>
                  </a:lnTo>
                  <a:lnTo>
                    <a:pt x="2732" y="222"/>
                  </a:lnTo>
                  <a:lnTo>
                    <a:pt x="2732" y="222"/>
                  </a:lnTo>
                  <a:lnTo>
                    <a:pt x="2733" y="191"/>
                  </a:lnTo>
                  <a:lnTo>
                    <a:pt x="2736" y="163"/>
                  </a:lnTo>
                  <a:lnTo>
                    <a:pt x="2738" y="152"/>
                  </a:lnTo>
                  <a:lnTo>
                    <a:pt x="2741" y="140"/>
                  </a:lnTo>
                  <a:lnTo>
                    <a:pt x="2745" y="132"/>
                  </a:lnTo>
                  <a:lnTo>
                    <a:pt x="2750" y="126"/>
                  </a:lnTo>
                  <a:lnTo>
                    <a:pt x="2750" y="126"/>
                  </a:lnTo>
                  <a:lnTo>
                    <a:pt x="2759" y="116"/>
                  </a:lnTo>
                  <a:lnTo>
                    <a:pt x="2771" y="109"/>
                  </a:lnTo>
                  <a:lnTo>
                    <a:pt x="2782" y="106"/>
                  </a:lnTo>
                  <a:lnTo>
                    <a:pt x="2797" y="104"/>
                  </a:lnTo>
                  <a:lnTo>
                    <a:pt x="2797" y="104"/>
                  </a:lnTo>
                  <a:lnTo>
                    <a:pt x="2812" y="106"/>
                  </a:lnTo>
                  <a:lnTo>
                    <a:pt x="2823" y="109"/>
                  </a:lnTo>
                  <a:lnTo>
                    <a:pt x="2835" y="116"/>
                  </a:lnTo>
                  <a:lnTo>
                    <a:pt x="2844" y="126"/>
                  </a:lnTo>
                  <a:lnTo>
                    <a:pt x="2844" y="126"/>
                  </a:lnTo>
                  <a:lnTo>
                    <a:pt x="2848" y="132"/>
                  </a:lnTo>
                  <a:lnTo>
                    <a:pt x="2852" y="140"/>
                  </a:lnTo>
                  <a:lnTo>
                    <a:pt x="2856" y="152"/>
                  </a:lnTo>
                  <a:lnTo>
                    <a:pt x="2857" y="163"/>
                  </a:lnTo>
                  <a:lnTo>
                    <a:pt x="2861" y="191"/>
                  </a:lnTo>
                  <a:lnTo>
                    <a:pt x="2861" y="222"/>
                  </a:lnTo>
                  <a:lnTo>
                    <a:pt x="2861" y="255"/>
                  </a:lnTo>
                  <a:lnTo>
                    <a:pt x="2861" y="255"/>
                  </a:lnTo>
                  <a:lnTo>
                    <a:pt x="2861" y="287"/>
                  </a:lnTo>
                  <a:lnTo>
                    <a:pt x="2859" y="312"/>
                  </a:lnTo>
                  <a:lnTo>
                    <a:pt x="2978" y="312"/>
                  </a:lnTo>
                  <a:lnTo>
                    <a:pt x="2978" y="312"/>
                  </a:lnTo>
                  <a:lnTo>
                    <a:pt x="2978" y="287"/>
                  </a:lnTo>
                  <a:lnTo>
                    <a:pt x="2980" y="263"/>
                  </a:lnTo>
                  <a:lnTo>
                    <a:pt x="2980" y="201"/>
                  </a:lnTo>
                  <a:close/>
                  <a:moveTo>
                    <a:pt x="2444" y="157"/>
                  </a:moveTo>
                  <a:lnTo>
                    <a:pt x="2444" y="157"/>
                  </a:lnTo>
                  <a:lnTo>
                    <a:pt x="2442" y="168"/>
                  </a:lnTo>
                  <a:lnTo>
                    <a:pt x="2439" y="176"/>
                  </a:lnTo>
                  <a:lnTo>
                    <a:pt x="2436" y="184"/>
                  </a:lnTo>
                  <a:lnTo>
                    <a:pt x="2429" y="193"/>
                  </a:lnTo>
                  <a:lnTo>
                    <a:pt x="2421" y="198"/>
                  </a:lnTo>
                  <a:lnTo>
                    <a:pt x="2413" y="202"/>
                  </a:lnTo>
                  <a:lnTo>
                    <a:pt x="2403" y="204"/>
                  </a:lnTo>
                  <a:lnTo>
                    <a:pt x="2392" y="206"/>
                  </a:lnTo>
                  <a:lnTo>
                    <a:pt x="2375" y="206"/>
                  </a:lnTo>
                  <a:lnTo>
                    <a:pt x="2375" y="206"/>
                  </a:lnTo>
                  <a:lnTo>
                    <a:pt x="2365" y="204"/>
                  </a:lnTo>
                  <a:lnTo>
                    <a:pt x="2356" y="202"/>
                  </a:lnTo>
                  <a:lnTo>
                    <a:pt x="2347" y="198"/>
                  </a:lnTo>
                  <a:lnTo>
                    <a:pt x="2341" y="191"/>
                  </a:lnTo>
                  <a:lnTo>
                    <a:pt x="2334" y="183"/>
                  </a:lnTo>
                  <a:lnTo>
                    <a:pt x="2329" y="175"/>
                  </a:lnTo>
                  <a:lnTo>
                    <a:pt x="2326" y="166"/>
                  </a:lnTo>
                  <a:lnTo>
                    <a:pt x="2326" y="155"/>
                  </a:lnTo>
                  <a:lnTo>
                    <a:pt x="2326" y="109"/>
                  </a:lnTo>
                  <a:lnTo>
                    <a:pt x="2392" y="109"/>
                  </a:lnTo>
                  <a:lnTo>
                    <a:pt x="2392" y="109"/>
                  </a:lnTo>
                  <a:lnTo>
                    <a:pt x="2403" y="111"/>
                  </a:lnTo>
                  <a:lnTo>
                    <a:pt x="2413" y="113"/>
                  </a:lnTo>
                  <a:lnTo>
                    <a:pt x="2421" y="117"/>
                  </a:lnTo>
                  <a:lnTo>
                    <a:pt x="2429" y="122"/>
                  </a:lnTo>
                  <a:lnTo>
                    <a:pt x="2436" y="130"/>
                  </a:lnTo>
                  <a:lnTo>
                    <a:pt x="2439" y="139"/>
                  </a:lnTo>
                  <a:lnTo>
                    <a:pt x="2442" y="147"/>
                  </a:lnTo>
                  <a:lnTo>
                    <a:pt x="2444" y="157"/>
                  </a:lnTo>
                  <a:lnTo>
                    <a:pt x="2444" y="157"/>
                  </a:lnTo>
                  <a:close/>
                  <a:moveTo>
                    <a:pt x="2562" y="157"/>
                  </a:moveTo>
                  <a:lnTo>
                    <a:pt x="2562" y="157"/>
                  </a:lnTo>
                  <a:lnTo>
                    <a:pt x="2560" y="140"/>
                  </a:lnTo>
                  <a:lnTo>
                    <a:pt x="2558" y="126"/>
                  </a:lnTo>
                  <a:lnTo>
                    <a:pt x="2555" y="111"/>
                  </a:lnTo>
                  <a:lnTo>
                    <a:pt x="2548" y="96"/>
                  </a:lnTo>
                  <a:lnTo>
                    <a:pt x="2542" y="81"/>
                  </a:lnTo>
                  <a:lnTo>
                    <a:pt x="2535" y="70"/>
                  </a:lnTo>
                  <a:lnTo>
                    <a:pt x="2526" y="59"/>
                  </a:lnTo>
                  <a:lnTo>
                    <a:pt x="2516" y="47"/>
                  </a:lnTo>
                  <a:lnTo>
                    <a:pt x="2504" y="37"/>
                  </a:lnTo>
                  <a:lnTo>
                    <a:pt x="2491" y="29"/>
                  </a:lnTo>
                  <a:lnTo>
                    <a:pt x="2478" y="21"/>
                  </a:lnTo>
                  <a:lnTo>
                    <a:pt x="2463" y="14"/>
                  </a:lnTo>
                  <a:lnTo>
                    <a:pt x="2449" y="10"/>
                  </a:lnTo>
                  <a:lnTo>
                    <a:pt x="2432" y="6"/>
                  </a:lnTo>
                  <a:lnTo>
                    <a:pt x="2414" y="5"/>
                  </a:lnTo>
                  <a:lnTo>
                    <a:pt x="2398" y="3"/>
                  </a:lnTo>
                  <a:lnTo>
                    <a:pt x="2257" y="3"/>
                  </a:lnTo>
                  <a:lnTo>
                    <a:pt x="2257" y="3"/>
                  </a:lnTo>
                  <a:lnTo>
                    <a:pt x="2248" y="5"/>
                  </a:lnTo>
                  <a:lnTo>
                    <a:pt x="2238" y="8"/>
                  </a:lnTo>
                  <a:lnTo>
                    <a:pt x="2230" y="13"/>
                  </a:lnTo>
                  <a:lnTo>
                    <a:pt x="2223" y="18"/>
                  </a:lnTo>
                  <a:lnTo>
                    <a:pt x="2217" y="26"/>
                  </a:lnTo>
                  <a:lnTo>
                    <a:pt x="2212" y="34"/>
                  </a:lnTo>
                  <a:lnTo>
                    <a:pt x="2208" y="44"/>
                  </a:lnTo>
                  <a:lnTo>
                    <a:pt x="2208" y="54"/>
                  </a:lnTo>
                  <a:lnTo>
                    <a:pt x="2208" y="312"/>
                  </a:lnTo>
                  <a:lnTo>
                    <a:pt x="2326" y="312"/>
                  </a:lnTo>
                  <a:lnTo>
                    <a:pt x="2326" y="312"/>
                  </a:lnTo>
                  <a:lnTo>
                    <a:pt x="2398" y="312"/>
                  </a:lnTo>
                  <a:lnTo>
                    <a:pt x="2398" y="312"/>
                  </a:lnTo>
                  <a:lnTo>
                    <a:pt x="2416" y="310"/>
                  </a:lnTo>
                  <a:lnTo>
                    <a:pt x="2432" y="309"/>
                  </a:lnTo>
                  <a:lnTo>
                    <a:pt x="2449" y="305"/>
                  </a:lnTo>
                  <a:lnTo>
                    <a:pt x="2463" y="300"/>
                  </a:lnTo>
                  <a:lnTo>
                    <a:pt x="2478" y="294"/>
                  </a:lnTo>
                  <a:lnTo>
                    <a:pt x="2491" y="286"/>
                  </a:lnTo>
                  <a:lnTo>
                    <a:pt x="2504" y="278"/>
                  </a:lnTo>
                  <a:lnTo>
                    <a:pt x="2516" y="268"/>
                  </a:lnTo>
                  <a:lnTo>
                    <a:pt x="2526" y="256"/>
                  </a:lnTo>
                  <a:lnTo>
                    <a:pt x="2535" y="245"/>
                  </a:lnTo>
                  <a:lnTo>
                    <a:pt x="2542" y="232"/>
                  </a:lnTo>
                  <a:lnTo>
                    <a:pt x="2548" y="219"/>
                  </a:lnTo>
                  <a:lnTo>
                    <a:pt x="2555" y="204"/>
                  </a:lnTo>
                  <a:lnTo>
                    <a:pt x="2558" y="189"/>
                  </a:lnTo>
                  <a:lnTo>
                    <a:pt x="2560" y="175"/>
                  </a:lnTo>
                  <a:lnTo>
                    <a:pt x="2562" y="157"/>
                  </a:lnTo>
                  <a:lnTo>
                    <a:pt x="2562" y="157"/>
                  </a:lnTo>
                  <a:close/>
                  <a:moveTo>
                    <a:pt x="1886" y="312"/>
                  </a:moveTo>
                  <a:lnTo>
                    <a:pt x="1886" y="232"/>
                  </a:lnTo>
                  <a:lnTo>
                    <a:pt x="2027" y="482"/>
                  </a:lnTo>
                  <a:lnTo>
                    <a:pt x="1932" y="312"/>
                  </a:lnTo>
                  <a:lnTo>
                    <a:pt x="2061" y="312"/>
                  </a:lnTo>
                  <a:lnTo>
                    <a:pt x="2009" y="225"/>
                  </a:lnTo>
                  <a:lnTo>
                    <a:pt x="2151" y="3"/>
                  </a:lnTo>
                  <a:lnTo>
                    <a:pt x="2016" y="3"/>
                  </a:lnTo>
                  <a:lnTo>
                    <a:pt x="1886" y="230"/>
                  </a:lnTo>
                  <a:lnTo>
                    <a:pt x="1886" y="3"/>
                  </a:lnTo>
                  <a:lnTo>
                    <a:pt x="1818" y="3"/>
                  </a:lnTo>
                  <a:lnTo>
                    <a:pt x="1818" y="3"/>
                  </a:lnTo>
                  <a:lnTo>
                    <a:pt x="1808" y="5"/>
                  </a:lnTo>
                  <a:lnTo>
                    <a:pt x="1798" y="8"/>
                  </a:lnTo>
                  <a:lnTo>
                    <a:pt x="1790" y="13"/>
                  </a:lnTo>
                  <a:lnTo>
                    <a:pt x="1783" y="18"/>
                  </a:lnTo>
                  <a:lnTo>
                    <a:pt x="1777" y="26"/>
                  </a:lnTo>
                  <a:lnTo>
                    <a:pt x="1772" y="34"/>
                  </a:lnTo>
                  <a:lnTo>
                    <a:pt x="1769" y="44"/>
                  </a:lnTo>
                  <a:lnTo>
                    <a:pt x="1769" y="54"/>
                  </a:lnTo>
                  <a:lnTo>
                    <a:pt x="1769" y="312"/>
                  </a:lnTo>
                  <a:lnTo>
                    <a:pt x="1886" y="312"/>
                  </a:lnTo>
                  <a:close/>
                  <a:moveTo>
                    <a:pt x="1672" y="312"/>
                  </a:moveTo>
                  <a:lnTo>
                    <a:pt x="1672" y="3"/>
                  </a:lnTo>
                  <a:lnTo>
                    <a:pt x="1360" y="3"/>
                  </a:lnTo>
                  <a:lnTo>
                    <a:pt x="1360" y="3"/>
                  </a:lnTo>
                  <a:lnTo>
                    <a:pt x="1350" y="5"/>
                  </a:lnTo>
                  <a:lnTo>
                    <a:pt x="1340" y="8"/>
                  </a:lnTo>
                  <a:lnTo>
                    <a:pt x="1332" y="13"/>
                  </a:lnTo>
                  <a:lnTo>
                    <a:pt x="1326" y="18"/>
                  </a:lnTo>
                  <a:lnTo>
                    <a:pt x="1319" y="26"/>
                  </a:lnTo>
                  <a:lnTo>
                    <a:pt x="1314" y="34"/>
                  </a:lnTo>
                  <a:lnTo>
                    <a:pt x="1311" y="44"/>
                  </a:lnTo>
                  <a:lnTo>
                    <a:pt x="1311" y="54"/>
                  </a:lnTo>
                  <a:lnTo>
                    <a:pt x="1311" y="312"/>
                  </a:lnTo>
                  <a:lnTo>
                    <a:pt x="1429" y="312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48"/>
                  </a:lnTo>
                  <a:lnTo>
                    <a:pt x="1432" y="139"/>
                  </a:lnTo>
                  <a:lnTo>
                    <a:pt x="1437" y="130"/>
                  </a:lnTo>
                  <a:lnTo>
                    <a:pt x="1443" y="124"/>
                  </a:lnTo>
                  <a:lnTo>
                    <a:pt x="1450" y="117"/>
                  </a:lnTo>
                  <a:lnTo>
                    <a:pt x="1458" y="113"/>
                  </a:lnTo>
                  <a:lnTo>
                    <a:pt x="1468" y="109"/>
                  </a:lnTo>
                  <a:lnTo>
                    <a:pt x="1478" y="109"/>
                  </a:lnTo>
                  <a:lnTo>
                    <a:pt x="1553" y="109"/>
                  </a:lnTo>
                  <a:lnTo>
                    <a:pt x="1553" y="312"/>
                  </a:lnTo>
                  <a:lnTo>
                    <a:pt x="1672" y="312"/>
                  </a:lnTo>
                  <a:close/>
                  <a:moveTo>
                    <a:pt x="1213" y="312"/>
                  </a:moveTo>
                  <a:lnTo>
                    <a:pt x="1213" y="3"/>
                  </a:lnTo>
                  <a:lnTo>
                    <a:pt x="1110" y="3"/>
                  </a:lnTo>
                  <a:lnTo>
                    <a:pt x="958" y="265"/>
                  </a:lnTo>
                  <a:lnTo>
                    <a:pt x="958" y="3"/>
                  </a:lnTo>
                  <a:lnTo>
                    <a:pt x="889" y="3"/>
                  </a:lnTo>
                  <a:lnTo>
                    <a:pt x="889" y="3"/>
                  </a:lnTo>
                  <a:lnTo>
                    <a:pt x="879" y="5"/>
                  </a:lnTo>
                  <a:lnTo>
                    <a:pt x="870" y="8"/>
                  </a:lnTo>
                  <a:lnTo>
                    <a:pt x="861" y="13"/>
                  </a:lnTo>
                  <a:lnTo>
                    <a:pt x="855" y="18"/>
                  </a:lnTo>
                  <a:lnTo>
                    <a:pt x="848" y="26"/>
                  </a:lnTo>
                  <a:lnTo>
                    <a:pt x="843" y="34"/>
                  </a:lnTo>
                  <a:lnTo>
                    <a:pt x="840" y="44"/>
                  </a:lnTo>
                  <a:lnTo>
                    <a:pt x="840" y="54"/>
                  </a:lnTo>
                  <a:lnTo>
                    <a:pt x="840" y="312"/>
                  </a:lnTo>
                  <a:lnTo>
                    <a:pt x="1043" y="312"/>
                  </a:lnTo>
                  <a:lnTo>
                    <a:pt x="1095" y="222"/>
                  </a:lnTo>
                  <a:lnTo>
                    <a:pt x="1095" y="312"/>
                  </a:lnTo>
                  <a:lnTo>
                    <a:pt x="1213" y="312"/>
                  </a:lnTo>
                  <a:close/>
                  <a:moveTo>
                    <a:pt x="758" y="201"/>
                  </a:moveTo>
                  <a:lnTo>
                    <a:pt x="758" y="201"/>
                  </a:lnTo>
                  <a:lnTo>
                    <a:pt x="757" y="175"/>
                  </a:lnTo>
                  <a:lnTo>
                    <a:pt x="755" y="153"/>
                  </a:lnTo>
                  <a:lnTo>
                    <a:pt x="752" y="132"/>
                  </a:lnTo>
                  <a:lnTo>
                    <a:pt x="747" y="114"/>
                  </a:lnTo>
                  <a:lnTo>
                    <a:pt x="741" y="96"/>
                  </a:lnTo>
                  <a:lnTo>
                    <a:pt x="731" y="81"/>
                  </a:lnTo>
                  <a:lnTo>
                    <a:pt x="721" y="67"/>
                  </a:lnTo>
                  <a:lnTo>
                    <a:pt x="709" y="52"/>
                  </a:lnTo>
                  <a:lnTo>
                    <a:pt x="709" y="52"/>
                  </a:lnTo>
                  <a:lnTo>
                    <a:pt x="696" y="41"/>
                  </a:lnTo>
                  <a:lnTo>
                    <a:pt x="682" y="29"/>
                  </a:lnTo>
                  <a:lnTo>
                    <a:pt x="667" y="19"/>
                  </a:lnTo>
                  <a:lnTo>
                    <a:pt x="651" y="13"/>
                  </a:lnTo>
                  <a:lnTo>
                    <a:pt x="633" y="6"/>
                  </a:lnTo>
                  <a:lnTo>
                    <a:pt x="615" y="3"/>
                  </a:lnTo>
                  <a:lnTo>
                    <a:pt x="59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56" y="0"/>
                  </a:lnTo>
                  <a:lnTo>
                    <a:pt x="536" y="3"/>
                  </a:lnTo>
                  <a:lnTo>
                    <a:pt x="518" y="6"/>
                  </a:lnTo>
                  <a:lnTo>
                    <a:pt x="500" y="13"/>
                  </a:lnTo>
                  <a:lnTo>
                    <a:pt x="484" y="19"/>
                  </a:lnTo>
                  <a:lnTo>
                    <a:pt x="469" y="29"/>
                  </a:lnTo>
                  <a:lnTo>
                    <a:pt x="454" y="41"/>
                  </a:lnTo>
                  <a:lnTo>
                    <a:pt x="441" y="52"/>
                  </a:lnTo>
                  <a:lnTo>
                    <a:pt x="441" y="52"/>
                  </a:lnTo>
                  <a:lnTo>
                    <a:pt x="428" y="68"/>
                  </a:lnTo>
                  <a:lnTo>
                    <a:pt x="418" y="83"/>
                  </a:lnTo>
                  <a:lnTo>
                    <a:pt x="410" y="99"/>
                  </a:lnTo>
                  <a:lnTo>
                    <a:pt x="404" y="119"/>
                  </a:lnTo>
                  <a:lnTo>
                    <a:pt x="399" y="140"/>
                  </a:lnTo>
                  <a:lnTo>
                    <a:pt x="396" y="165"/>
                  </a:lnTo>
                  <a:lnTo>
                    <a:pt x="394" y="193"/>
                  </a:lnTo>
                  <a:lnTo>
                    <a:pt x="394" y="225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86"/>
                  </a:lnTo>
                  <a:lnTo>
                    <a:pt x="394" y="312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2" y="287"/>
                  </a:lnTo>
                  <a:lnTo>
                    <a:pt x="512" y="255"/>
                  </a:lnTo>
                  <a:lnTo>
                    <a:pt x="512" y="222"/>
                  </a:lnTo>
                  <a:lnTo>
                    <a:pt x="512" y="222"/>
                  </a:lnTo>
                  <a:lnTo>
                    <a:pt x="512" y="191"/>
                  </a:lnTo>
                  <a:lnTo>
                    <a:pt x="515" y="163"/>
                  </a:lnTo>
                  <a:lnTo>
                    <a:pt x="518" y="152"/>
                  </a:lnTo>
                  <a:lnTo>
                    <a:pt x="520" y="140"/>
                  </a:lnTo>
                  <a:lnTo>
                    <a:pt x="525" y="132"/>
                  </a:lnTo>
                  <a:lnTo>
                    <a:pt x="528" y="126"/>
                  </a:lnTo>
                  <a:lnTo>
                    <a:pt x="528" y="126"/>
                  </a:lnTo>
                  <a:lnTo>
                    <a:pt x="538" y="116"/>
                  </a:lnTo>
                  <a:lnTo>
                    <a:pt x="549" y="109"/>
                  </a:lnTo>
                  <a:lnTo>
                    <a:pt x="562" y="106"/>
                  </a:lnTo>
                  <a:lnTo>
                    <a:pt x="575" y="104"/>
                  </a:lnTo>
                  <a:lnTo>
                    <a:pt x="575" y="104"/>
                  </a:lnTo>
                  <a:lnTo>
                    <a:pt x="590" y="106"/>
                  </a:lnTo>
                  <a:lnTo>
                    <a:pt x="603" y="109"/>
                  </a:lnTo>
                  <a:lnTo>
                    <a:pt x="613" y="11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8" y="132"/>
                  </a:lnTo>
                  <a:lnTo>
                    <a:pt x="631" y="140"/>
                  </a:lnTo>
                  <a:lnTo>
                    <a:pt x="634" y="152"/>
                  </a:lnTo>
                  <a:lnTo>
                    <a:pt x="636" y="163"/>
                  </a:lnTo>
                  <a:lnTo>
                    <a:pt x="639" y="191"/>
                  </a:lnTo>
                  <a:lnTo>
                    <a:pt x="641" y="222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39" y="287"/>
                  </a:lnTo>
                  <a:lnTo>
                    <a:pt x="638" y="312"/>
                  </a:lnTo>
                  <a:lnTo>
                    <a:pt x="757" y="312"/>
                  </a:lnTo>
                  <a:lnTo>
                    <a:pt x="757" y="312"/>
                  </a:lnTo>
                  <a:lnTo>
                    <a:pt x="758" y="287"/>
                  </a:lnTo>
                  <a:lnTo>
                    <a:pt x="758" y="263"/>
                  </a:lnTo>
                  <a:lnTo>
                    <a:pt x="758" y="201"/>
                  </a:lnTo>
                  <a:close/>
                  <a:moveTo>
                    <a:pt x="353" y="109"/>
                  </a:moveTo>
                  <a:lnTo>
                    <a:pt x="353" y="54"/>
                  </a:lnTo>
                  <a:lnTo>
                    <a:pt x="353" y="54"/>
                  </a:lnTo>
                  <a:lnTo>
                    <a:pt x="353" y="44"/>
                  </a:lnTo>
                  <a:lnTo>
                    <a:pt x="350" y="34"/>
                  </a:lnTo>
                  <a:lnTo>
                    <a:pt x="345" y="26"/>
                  </a:lnTo>
                  <a:lnTo>
                    <a:pt x="338" y="18"/>
                  </a:lnTo>
                  <a:lnTo>
                    <a:pt x="332" y="13"/>
                  </a:lnTo>
                  <a:lnTo>
                    <a:pt x="324" y="8"/>
                  </a:lnTo>
                  <a:lnTo>
                    <a:pt x="314" y="5"/>
                  </a:lnTo>
                  <a:lnTo>
                    <a:pt x="304" y="3"/>
                  </a:lnTo>
                  <a:lnTo>
                    <a:pt x="0" y="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8" y="86"/>
                  </a:lnTo>
                  <a:lnTo>
                    <a:pt x="15" y="95"/>
                  </a:lnTo>
                  <a:lnTo>
                    <a:pt x="23" y="99"/>
                  </a:lnTo>
                  <a:lnTo>
                    <a:pt x="31" y="104"/>
                  </a:lnTo>
                  <a:lnTo>
                    <a:pt x="39" y="108"/>
                  </a:lnTo>
                  <a:lnTo>
                    <a:pt x="51" y="109"/>
                  </a:lnTo>
                  <a:lnTo>
                    <a:pt x="118" y="109"/>
                  </a:lnTo>
                  <a:lnTo>
                    <a:pt x="118" y="312"/>
                  </a:lnTo>
                  <a:lnTo>
                    <a:pt x="235" y="312"/>
                  </a:lnTo>
                  <a:lnTo>
                    <a:pt x="235" y="109"/>
                  </a:lnTo>
                  <a:lnTo>
                    <a:pt x="353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3617913" y="3611563"/>
              <a:ext cx="4535488" cy="233363"/>
            </a:xfrm>
            <a:custGeom>
              <a:avLst/>
              <a:gdLst/>
              <a:ahLst/>
              <a:cxnLst>
                <a:cxn ang="0">
                  <a:pos x="2627" y="11"/>
                </a:cxn>
                <a:cxn ang="0">
                  <a:pos x="2641" y="29"/>
                </a:cxn>
                <a:cxn ang="0">
                  <a:pos x="2679" y="41"/>
                </a:cxn>
                <a:cxn ang="0">
                  <a:pos x="2705" y="36"/>
                </a:cxn>
                <a:cxn ang="0">
                  <a:pos x="2726" y="19"/>
                </a:cxn>
                <a:cxn ang="0">
                  <a:pos x="2857" y="0"/>
                </a:cxn>
                <a:cxn ang="0">
                  <a:pos x="2842" y="49"/>
                </a:cxn>
                <a:cxn ang="0">
                  <a:pos x="2823" y="81"/>
                </a:cxn>
                <a:cxn ang="0">
                  <a:pos x="2800" y="104"/>
                </a:cxn>
                <a:cxn ang="0">
                  <a:pos x="2754" y="134"/>
                </a:cxn>
                <a:cxn ang="0">
                  <a:pos x="2700" y="145"/>
                </a:cxn>
                <a:cxn ang="0">
                  <a:pos x="2659" y="145"/>
                </a:cxn>
                <a:cxn ang="0">
                  <a:pos x="2604" y="134"/>
                </a:cxn>
                <a:cxn ang="0">
                  <a:pos x="2558" y="106"/>
                </a:cxn>
                <a:cxn ang="0">
                  <a:pos x="2535" y="81"/>
                </a:cxn>
                <a:cxn ang="0">
                  <a:pos x="2515" y="49"/>
                </a:cxn>
                <a:cxn ang="0">
                  <a:pos x="2622" y="0"/>
                </a:cxn>
                <a:cxn ang="0">
                  <a:pos x="2090" y="142"/>
                </a:cxn>
                <a:cxn ang="0">
                  <a:pos x="1961" y="0"/>
                </a:cxn>
                <a:cxn ang="0">
                  <a:pos x="1829" y="0"/>
                </a:cxn>
                <a:cxn ang="0">
                  <a:pos x="1768" y="142"/>
                </a:cxn>
                <a:cxn ang="0">
                  <a:pos x="1768" y="0"/>
                </a:cxn>
                <a:cxn ang="0">
                  <a:pos x="1435" y="142"/>
                </a:cxn>
                <a:cxn ang="0">
                  <a:pos x="1311" y="0"/>
                </a:cxn>
                <a:cxn ang="0">
                  <a:pos x="1193" y="0"/>
                </a:cxn>
                <a:cxn ang="0">
                  <a:pos x="1095" y="142"/>
                </a:cxn>
                <a:cxn ang="0">
                  <a:pos x="1095" y="0"/>
                </a:cxn>
                <a:cxn ang="0">
                  <a:pos x="722" y="142"/>
                </a:cxn>
                <a:cxn ang="0">
                  <a:pos x="400" y="0"/>
                </a:cxn>
                <a:cxn ang="0">
                  <a:pos x="410" y="19"/>
                </a:cxn>
                <a:cxn ang="0">
                  <a:pos x="431" y="36"/>
                </a:cxn>
                <a:cxn ang="0">
                  <a:pos x="457" y="41"/>
                </a:cxn>
                <a:cxn ang="0">
                  <a:pos x="495" y="29"/>
                </a:cxn>
                <a:cxn ang="0">
                  <a:pos x="510" y="11"/>
                </a:cxn>
                <a:cxn ang="0">
                  <a:pos x="636" y="0"/>
                </a:cxn>
                <a:cxn ang="0">
                  <a:pos x="616" y="60"/>
                </a:cxn>
                <a:cxn ang="0">
                  <a:pos x="591" y="93"/>
                </a:cxn>
                <a:cxn ang="0">
                  <a:pos x="564" y="116"/>
                </a:cxn>
                <a:cxn ang="0">
                  <a:pos x="515" y="139"/>
                </a:cxn>
                <a:cxn ang="0">
                  <a:pos x="459" y="147"/>
                </a:cxn>
                <a:cxn ang="0">
                  <a:pos x="418" y="144"/>
                </a:cxn>
                <a:cxn ang="0">
                  <a:pos x="367" y="126"/>
                </a:cxn>
                <a:cxn ang="0">
                  <a:pos x="323" y="93"/>
                </a:cxn>
                <a:cxn ang="0">
                  <a:pos x="307" y="72"/>
                </a:cxn>
                <a:cxn ang="0">
                  <a:pos x="286" y="24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2857" h="147">
                  <a:moveTo>
                    <a:pt x="2622" y="0"/>
                  </a:moveTo>
                  <a:lnTo>
                    <a:pt x="2622" y="0"/>
                  </a:lnTo>
                  <a:lnTo>
                    <a:pt x="2627" y="11"/>
                  </a:lnTo>
                  <a:lnTo>
                    <a:pt x="2632" y="19"/>
                  </a:lnTo>
                  <a:lnTo>
                    <a:pt x="2632" y="19"/>
                  </a:lnTo>
                  <a:lnTo>
                    <a:pt x="2641" y="29"/>
                  </a:lnTo>
                  <a:lnTo>
                    <a:pt x="2653" y="36"/>
                  </a:lnTo>
                  <a:lnTo>
                    <a:pt x="2666" y="39"/>
                  </a:lnTo>
                  <a:lnTo>
                    <a:pt x="2679" y="41"/>
                  </a:lnTo>
                  <a:lnTo>
                    <a:pt x="2679" y="41"/>
                  </a:lnTo>
                  <a:lnTo>
                    <a:pt x="2692" y="39"/>
                  </a:lnTo>
                  <a:lnTo>
                    <a:pt x="2705" y="36"/>
                  </a:lnTo>
                  <a:lnTo>
                    <a:pt x="2717" y="29"/>
                  </a:lnTo>
                  <a:lnTo>
                    <a:pt x="2726" y="19"/>
                  </a:lnTo>
                  <a:lnTo>
                    <a:pt x="2726" y="19"/>
                  </a:lnTo>
                  <a:lnTo>
                    <a:pt x="2731" y="11"/>
                  </a:lnTo>
                  <a:lnTo>
                    <a:pt x="273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1" y="24"/>
                  </a:lnTo>
                  <a:lnTo>
                    <a:pt x="2842" y="49"/>
                  </a:lnTo>
                  <a:lnTo>
                    <a:pt x="2837" y="60"/>
                  </a:lnTo>
                  <a:lnTo>
                    <a:pt x="2829" y="72"/>
                  </a:lnTo>
                  <a:lnTo>
                    <a:pt x="2823" y="81"/>
                  </a:lnTo>
                  <a:lnTo>
                    <a:pt x="2813" y="93"/>
                  </a:lnTo>
                  <a:lnTo>
                    <a:pt x="2813" y="93"/>
                  </a:lnTo>
                  <a:lnTo>
                    <a:pt x="2800" y="104"/>
                  </a:lnTo>
                  <a:lnTo>
                    <a:pt x="2785" y="116"/>
                  </a:lnTo>
                  <a:lnTo>
                    <a:pt x="2770" y="126"/>
                  </a:lnTo>
                  <a:lnTo>
                    <a:pt x="2754" y="134"/>
                  </a:lnTo>
                  <a:lnTo>
                    <a:pt x="2736" y="139"/>
                  </a:lnTo>
                  <a:lnTo>
                    <a:pt x="2718" y="144"/>
                  </a:lnTo>
                  <a:lnTo>
                    <a:pt x="2700" y="145"/>
                  </a:lnTo>
                  <a:lnTo>
                    <a:pt x="2679" y="147"/>
                  </a:lnTo>
                  <a:lnTo>
                    <a:pt x="2679" y="147"/>
                  </a:lnTo>
                  <a:lnTo>
                    <a:pt x="2659" y="145"/>
                  </a:lnTo>
                  <a:lnTo>
                    <a:pt x="2640" y="144"/>
                  </a:lnTo>
                  <a:lnTo>
                    <a:pt x="2622" y="139"/>
                  </a:lnTo>
                  <a:lnTo>
                    <a:pt x="2604" y="134"/>
                  </a:lnTo>
                  <a:lnTo>
                    <a:pt x="2587" y="126"/>
                  </a:lnTo>
                  <a:lnTo>
                    <a:pt x="2573" y="116"/>
                  </a:lnTo>
                  <a:lnTo>
                    <a:pt x="2558" y="106"/>
                  </a:lnTo>
                  <a:lnTo>
                    <a:pt x="2545" y="93"/>
                  </a:lnTo>
                  <a:lnTo>
                    <a:pt x="2545" y="93"/>
                  </a:lnTo>
                  <a:lnTo>
                    <a:pt x="2535" y="81"/>
                  </a:lnTo>
                  <a:lnTo>
                    <a:pt x="2527" y="72"/>
                  </a:lnTo>
                  <a:lnTo>
                    <a:pt x="2520" y="60"/>
                  </a:lnTo>
                  <a:lnTo>
                    <a:pt x="2515" y="49"/>
                  </a:lnTo>
                  <a:lnTo>
                    <a:pt x="2506" y="24"/>
                  </a:lnTo>
                  <a:lnTo>
                    <a:pt x="2501" y="0"/>
                  </a:lnTo>
                  <a:lnTo>
                    <a:pt x="2622" y="0"/>
                  </a:lnTo>
                  <a:close/>
                  <a:moveTo>
                    <a:pt x="2208" y="0"/>
                  </a:moveTo>
                  <a:lnTo>
                    <a:pt x="2208" y="142"/>
                  </a:lnTo>
                  <a:lnTo>
                    <a:pt x="2090" y="142"/>
                  </a:lnTo>
                  <a:lnTo>
                    <a:pt x="2090" y="0"/>
                  </a:lnTo>
                  <a:lnTo>
                    <a:pt x="2208" y="0"/>
                  </a:lnTo>
                  <a:close/>
                  <a:moveTo>
                    <a:pt x="1961" y="0"/>
                  </a:moveTo>
                  <a:lnTo>
                    <a:pt x="2048" y="142"/>
                  </a:lnTo>
                  <a:lnTo>
                    <a:pt x="1909" y="142"/>
                  </a:lnTo>
                  <a:lnTo>
                    <a:pt x="1829" y="0"/>
                  </a:lnTo>
                  <a:lnTo>
                    <a:pt x="1961" y="0"/>
                  </a:lnTo>
                  <a:close/>
                  <a:moveTo>
                    <a:pt x="1768" y="0"/>
                  </a:moveTo>
                  <a:lnTo>
                    <a:pt x="1768" y="142"/>
                  </a:lnTo>
                  <a:lnTo>
                    <a:pt x="1651" y="142"/>
                  </a:lnTo>
                  <a:lnTo>
                    <a:pt x="1651" y="0"/>
                  </a:lnTo>
                  <a:lnTo>
                    <a:pt x="1768" y="0"/>
                  </a:lnTo>
                  <a:close/>
                  <a:moveTo>
                    <a:pt x="1554" y="0"/>
                  </a:moveTo>
                  <a:lnTo>
                    <a:pt x="1554" y="142"/>
                  </a:lnTo>
                  <a:lnTo>
                    <a:pt x="1435" y="142"/>
                  </a:lnTo>
                  <a:lnTo>
                    <a:pt x="1435" y="0"/>
                  </a:lnTo>
                  <a:lnTo>
                    <a:pt x="1554" y="0"/>
                  </a:lnTo>
                  <a:close/>
                  <a:moveTo>
                    <a:pt x="1311" y="0"/>
                  </a:moveTo>
                  <a:lnTo>
                    <a:pt x="1311" y="142"/>
                  </a:lnTo>
                  <a:lnTo>
                    <a:pt x="1193" y="142"/>
                  </a:lnTo>
                  <a:lnTo>
                    <a:pt x="1193" y="0"/>
                  </a:lnTo>
                  <a:lnTo>
                    <a:pt x="1311" y="0"/>
                  </a:lnTo>
                  <a:close/>
                  <a:moveTo>
                    <a:pt x="1095" y="0"/>
                  </a:moveTo>
                  <a:lnTo>
                    <a:pt x="1095" y="142"/>
                  </a:lnTo>
                  <a:lnTo>
                    <a:pt x="977" y="142"/>
                  </a:lnTo>
                  <a:lnTo>
                    <a:pt x="977" y="0"/>
                  </a:lnTo>
                  <a:lnTo>
                    <a:pt x="1095" y="0"/>
                  </a:lnTo>
                  <a:close/>
                  <a:moveTo>
                    <a:pt x="909" y="0"/>
                  </a:moveTo>
                  <a:lnTo>
                    <a:pt x="825" y="142"/>
                  </a:lnTo>
                  <a:lnTo>
                    <a:pt x="722" y="142"/>
                  </a:lnTo>
                  <a:lnTo>
                    <a:pt x="722" y="0"/>
                  </a:lnTo>
                  <a:lnTo>
                    <a:pt x="909" y="0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5" y="11"/>
                  </a:lnTo>
                  <a:lnTo>
                    <a:pt x="410" y="19"/>
                  </a:lnTo>
                  <a:lnTo>
                    <a:pt x="410" y="19"/>
                  </a:lnTo>
                  <a:lnTo>
                    <a:pt x="420" y="29"/>
                  </a:lnTo>
                  <a:lnTo>
                    <a:pt x="431" y="36"/>
                  </a:lnTo>
                  <a:lnTo>
                    <a:pt x="444" y="39"/>
                  </a:lnTo>
                  <a:lnTo>
                    <a:pt x="457" y="41"/>
                  </a:lnTo>
                  <a:lnTo>
                    <a:pt x="457" y="41"/>
                  </a:lnTo>
                  <a:lnTo>
                    <a:pt x="472" y="39"/>
                  </a:lnTo>
                  <a:lnTo>
                    <a:pt x="484" y="36"/>
                  </a:lnTo>
                  <a:lnTo>
                    <a:pt x="495" y="29"/>
                  </a:lnTo>
                  <a:lnTo>
                    <a:pt x="505" y="19"/>
                  </a:lnTo>
                  <a:lnTo>
                    <a:pt x="505" y="19"/>
                  </a:lnTo>
                  <a:lnTo>
                    <a:pt x="510" y="11"/>
                  </a:lnTo>
                  <a:lnTo>
                    <a:pt x="51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1" y="24"/>
                  </a:lnTo>
                  <a:lnTo>
                    <a:pt x="621" y="49"/>
                  </a:lnTo>
                  <a:lnTo>
                    <a:pt x="616" y="60"/>
                  </a:lnTo>
                  <a:lnTo>
                    <a:pt x="609" y="72"/>
                  </a:lnTo>
                  <a:lnTo>
                    <a:pt x="601" y="81"/>
                  </a:lnTo>
                  <a:lnTo>
                    <a:pt x="591" y="93"/>
                  </a:lnTo>
                  <a:lnTo>
                    <a:pt x="591" y="93"/>
                  </a:lnTo>
                  <a:lnTo>
                    <a:pt x="578" y="106"/>
                  </a:lnTo>
                  <a:lnTo>
                    <a:pt x="564" y="116"/>
                  </a:lnTo>
                  <a:lnTo>
                    <a:pt x="549" y="126"/>
                  </a:lnTo>
                  <a:lnTo>
                    <a:pt x="533" y="134"/>
                  </a:lnTo>
                  <a:lnTo>
                    <a:pt x="515" y="139"/>
                  </a:lnTo>
                  <a:lnTo>
                    <a:pt x="497" y="144"/>
                  </a:lnTo>
                  <a:lnTo>
                    <a:pt x="479" y="145"/>
                  </a:lnTo>
                  <a:lnTo>
                    <a:pt x="459" y="147"/>
                  </a:lnTo>
                  <a:lnTo>
                    <a:pt x="459" y="147"/>
                  </a:lnTo>
                  <a:lnTo>
                    <a:pt x="438" y="145"/>
                  </a:lnTo>
                  <a:lnTo>
                    <a:pt x="418" y="144"/>
                  </a:lnTo>
                  <a:lnTo>
                    <a:pt x="400" y="139"/>
                  </a:lnTo>
                  <a:lnTo>
                    <a:pt x="384" y="134"/>
                  </a:lnTo>
                  <a:lnTo>
                    <a:pt x="367" y="126"/>
                  </a:lnTo>
                  <a:lnTo>
                    <a:pt x="351" y="116"/>
                  </a:lnTo>
                  <a:lnTo>
                    <a:pt x="338" y="106"/>
                  </a:lnTo>
                  <a:lnTo>
                    <a:pt x="323" y="93"/>
                  </a:lnTo>
                  <a:lnTo>
                    <a:pt x="323" y="93"/>
                  </a:lnTo>
                  <a:lnTo>
                    <a:pt x="315" y="81"/>
                  </a:lnTo>
                  <a:lnTo>
                    <a:pt x="307" y="72"/>
                  </a:lnTo>
                  <a:lnTo>
                    <a:pt x="299" y="60"/>
                  </a:lnTo>
                  <a:lnTo>
                    <a:pt x="294" y="49"/>
                  </a:lnTo>
                  <a:lnTo>
                    <a:pt x="286" y="24"/>
                  </a:lnTo>
                  <a:lnTo>
                    <a:pt x="279" y="0"/>
                  </a:lnTo>
                  <a:lnTo>
                    <a:pt x="400" y="0"/>
                  </a:lnTo>
                  <a:close/>
                  <a:moveTo>
                    <a:pt x="0" y="0"/>
                  </a:moveTo>
                  <a:lnTo>
                    <a:pt x="0" y="142"/>
                  </a:lnTo>
                  <a:lnTo>
                    <a:pt x="117" y="142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3598863" y="4713288"/>
              <a:ext cx="2624138" cy="482600"/>
            </a:xfrm>
            <a:custGeom>
              <a:avLst/>
              <a:gdLst/>
              <a:ahLst/>
              <a:cxnLst>
                <a:cxn ang="0">
                  <a:pos x="1588" y="38"/>
                </a:cxn>
                <a:cxn ang="0">
                  <a:pos x="1471" y="38"/>
                </a:cxn>
                <a:cxn ang="0">
                  <a:pos x="1326" y="303"/>
                </a:cxn>
                <a:cxn ang="0">
                  <a:pos x="1292" y="272"/>
                </a:cxn>
                <a:cxn ang="0">
                  <a:pos x="1336" y="270"/>
                </a:cxn>
                <a:cxn ang="0">
                  <a:pos x="1347" y="262"/>
                </a:cxn>
                <a:cxn ang="0">
                  <a:pos x="1362" y="231"/>
                </a:cxn>
                <a:cxn ang="0">
                  <a:pos x="1342" y="213"/>
                </a:cxn>
                <a:cxn ang="0">
                  <a:pos x="1318" y="193"/>
                </a:cxn>
                <a:cxn ang="0">
                  <a:pos x="1259" y="5"/>
                </a:cxn>
                <a:cxn ang="0">
                  <a:pos x="1355" y="169"/>
                </a:cxn>
                <a:cxn ang="0">
                  <a:pos x="1372" y="182"/>
                </a:cxn>
                <a:cxn ang="0">
                  <a:pos x="1413" y="232"/>
                </a:cxn>
                <a:cxn ang="0">
                  <a:pos x="1386" y="286"/>
                </a:cxn>
                <a:cxn ang="0">
                  <a:pos x="1339" y="304"/>
                </a:cxn>
                <a:cxn ang="0">
                  <a:pos x="1254" y="38"/>
                </a:cxn>
                <a:cxn ang="0">
                  <a:pos x="1138" y="38"/>
                </a:cxn>
                <a:cxn ang="0">
                  <a:pos x="858" y="299"/>
                </a:cxn>
                <a:cxn ang="0">
                  <a:pos x="907" y="198"/>
                </a:cxn>
                <a:cxn ang="0">
                  <a:pos x="991" y="299"/>
                </a:cxn>
                <a:cxn ang="0">
                  <a:pos x="643" y="5"/>
                </a:cxn>
                <a:cxn ang="0">
                  <a:pos x="759" y="299"/>
                </a:cxn>
                <a:cxn ang="0">
                  <a:pos x="643" y="5"/>
                </a:cxn>
                <a:cxn ang="0">
                  <a:pos x="532" y="299"/>
                </a:cxn>
                <a:cxn ang="0">
                  <a:pos x="505" y="288"/>
                </a:cxn>
                <a:cxn ang="0">
                  <a:pos x="484" y="264"/>
                </a:cxn>
                <a:cxn ang="0">
                  <a:pos x="473" y="226"/>
                </a:cxn>
                <a:cxn ang="0">
                  <a:pos x="466" y="152"/>
                </a:cxn>
                <a:cxn ang="0">
                  <a:pos x="473" y="79"/>
                </a:cxn>
                <a:cxn ang="0">
                  <a:pos x="491" y="31"/>
                </a:cxn>
                <a:cxn ang="0">
                  <a:pos x="512" y="12"/>
                </a:cxn>
                <a:cxn ang="0">
                  <a:pos x="540" y="2"/>
                </a:cxn>
                <a:cxn ang="0">
                  <a:pos x="600" y="4"/>
                </a:cxn>
                <a:cxn ang="0">
                  <a:pos x="628" y="31"/>
                </a:cxn>
                <a:cxn ang="0">
                  <a:pos x="553" y="38"/>
                </a:cxn>
                <a:cxn ang="0">
                  <a:pos x="533" y="56"/>
                </a:cxn>
                <a:cxn ang="0">
                  <a:pos x="520" y="94"/>
                </a:cxn>
                <a:cxn ang="0">
                  <a:pos x="517" y="185"/>
                </a:cxn>
                <a:cxn ang="0">
                  <a:pos x="530" y="241"/>
                </a:cxn>
                <a:cxn ang="0">
                  <a:pos x="548" y="264"/>
                </a:cxn>
                <a:cxn ang="0">
                  <a:pos x="582" y="272"/>
                </a:cxn>
                <a:cxn ang="0">
                  <a:pos x="620" y="299"/>
                </a:cxn>
                <a:cxn ang="0">
                  <a:pos x="564" y="304"/>
                </a:cxn>
                <a:cxn ang="0">
                  <a:pos x="366" y="299"/>
                </a:cxn>
                <a:cxn ang="0">
                  <a:pos x="241" y="299"/>
                </a:cxn>
                <a:cxn ang="0">
                  <a:pos x="366" y="133"/>
                </a:cxn>
                <a:cxn ang="0">
                  <a:pos x="0" y="299"/>
                </a:cxn>
                <a:cxn ang="0">
                  <a:pos x="51" y="198"/>
                </a:cxn>
                <a:cxn ang="0">
                  <a:pos x="133" y="299"/>
                </a:cxn>
              </a:cxnLst>
              <a:rect l="0" t="0" r="r" b="b"/>
              <a:pathLst>
                <a:path w="1653" h="304">
                  <a:moveTo>
                    <a:pt x="1471" y="5"/>
                  </a:moveTo>
                  <a:lnTo>
                    <a:pt x="1653" y="5"/>
                  </a:lnTo>
                  <a:lnTo>
                    <a:pt x="1653" y="38"/>
                  </a:lnTo>
                  <a:lnTo>
                    <a:pt x="1588" y="38"/>
                  </a:lnTo>
                  <a:lnTo>
                    <a:pt x="1588" y="299"/>
                  </a:lnTo>
                  <a:lnTo>
                    <a:pt x="1537" y="299"/>
                  </a:lnTo>
                  <a:lnTo>
                    <a:pt x="1537" y="38"/>
                  </a:lnTo>
                  <a:lnTo>
                    <a:pt x="1471" y="38"/>
                  </a:lnTo>
                  <a:lnTo>
                    <a:pt x="1471" y="5"/>
                  </a:lnTo>
                  <a:close/>
                  <a:moveTo>
                    <a:pt x="1339" y="304"/>
                  </a:moveTo>
                  <a:lnTo>
                    <a:pt x="1339" y="304"/>
                  </a:lnTo>
                  <a:lnTo>
                    <a:pt x="1326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292" y="296"/>
                  </a:lnTo>
                  <a:lnTo>
                    <a:pt x="1292" y="272"/>
                  </a:lnTo>
                  <a:lnTo>
                    <a:pt x="1321" y="272"/>
                  </a:lnTo>
                  <a:lnTo>
                    <a:pt x="1321" y="272"/>
                  </a:lnTo>
                  <a:lnTo>
                    <a:pt x="1329" y="272"/>
                  </a:lnTo>
                  <a:lnTo>
                    <a:pt x="1336" y="270"/>
                  </a:lnTo>
                  <a:lnTo>
                    <a:pt x="1336" y="270"/>
                  </a:lnTo>
                  <a:lnTo>
                    <a:pt x="1342" y="267"/>
                  </a:lnTo>
                  <a:lnTo>
                    <a:pt x="1347" y="262"/>
                  </a:lnTo>
                  <a:lnTo>
                    <a:pt x="1347" y="262"/>
                  </a:lnTo>
                  <a:lnTo>
                    <a:pt x="1354" y="254"/>
                  </a:lnTo>
                  <a:lnTo>
                    <a:pt x="1357" y="244"/>
                  </a:lnTo>
                  <a:lnTo>
                    <a:pt x="1357" y="244"/>
                  </a:lnTo>
                  <a:lnTo>
                    <a:pt x="1362" y="231"/>
                  </a:lnTo>
                  <a:lnTo>
                    <a:pt x="1365" y="216"/>
                  </a:lnTo>
                  <a:lnTo>
                    <a:pt x="1365" y="216"/>
                  </a:lnTo>
                  <a:lnTo>
                    <a:pt x="1354" y="214"/>
                  </a:lnTo>
                  <a:lnTo>
                    <a:pt x="1342" y="213"/>
                  </a:lnTo>
                  <a:lnTo>
                    <a:pt x="1333" y="208"/>
                  </a:lnTo>
                  <a:lnTo>
                    <a:pt x="1324" y="201"/>
                  </a:lnTo>
                  <a:lnTo>
                    <a:pt x="1324" y="201"/>
                  </a:lnTo>
                  <a:lnTo>
                    <a:pt x="1318" y="193"/>
                  </a:lnTo>
                  <a:lnTo>
                    <a:pt x="1311" y="185"/>
                  </a:lnTo>
                  <a:lnTo>
                    <a:pt x="1306" y="175"/>
                  </a:lnTo>
                  <a:lnTo>
                    <a:pt x="1303" y="165"/>
                  </a:lnTo>
                  <a:lnTo>
                    <a:pt x="1259" y="5"/>
                  </a:lnTo>
                  <a:lnTo>
                    <a:pt x="1310" y="5"/>
                  </a:lnTo>
                  <a:lnTo>
                    <a:pt x="1352" y="161"/>
                  </a:lnTo>
                  <a:lnTo>
                    <a:pt x="1352" y="161"/>
                  </a:lnTo>
                  <a:lnTo>
                    <a:pt x="1355" y="169"/>
                  </a:lnTo>
                  <a:lnTo>
                    <a:pt x="1360" y="177"/>
                  </a:lnTo>
                  <a:lnTo>
                    <a:pt x="1360" y="177"/>
                  </a:lnTo>
                  <a:lnTo>
                    <a:pt x="1365" y="180"/>
                  </a:lnTo>
                  <a:lnTo>
                    <a:pt x="1372" y="182"/>
                  </a:lnTo>
                  <a:lnTo>
                    <a:pt x="1408" y="5"/>
                  </a:lnTo>
                  <a:lnTo>
                    <a:pt x="1458" y="5"/>
                  </a:lnTo>
                  <a:lnTo>
                    <a:pt x="1413" y="232"/>
                  </a:lnTo>
                  <a:lnTo>
                    <a:pt x="1413" y="232"/>
                  </a:lnTo>
                  <a:lnTo>
                    <a:pt x="1408" y="249"/>
                  </a:lnTo>
                  <a:lnTo>
                    <a:pt x="1403" y="264"/>
                  </a:lnTo>
                  <a:lnTo>
                    <a:pt x="1395" y="277"/>
                  </a:lnTo>
                  <a:lnTo>
                    <a:pt x="1386" y="286"/>
                  </a:lnTo>
                  <a:lnTo>
                    <a:pt x="1377" y="295"/>
                  </a:lnTo>
                  <a:lnTo>
                    <a:pt x="1365" y="299"/>
                  </a:lnTo>
                  <a:lnTo>
                    <a:pt x="1352" y="303"/>
                  </a:lnTo>
                  <a:lnTo>
                    <a:pt x="1339" y="304"/>
                  </a:lnTo>
                  <a:lnTo>
                    <a:pt x="1339" y="304"/>
                  </a:lnTo>
                  <a:close/>
                  <a:moveTo>
                    <a:pt x="1073" y="5"/>
                  </a:moveTo>
                  <a:lnTo>
                    <a:pt x="1254" y="5"/>
                  </a:lnTo>
                  <a:lnTo>
                    <a:pt x="1254" y="38"/>
                  </a:lnTo>
                  <a:lnTo>
                    <a:pt x="1189" y="38"/>
                  </a:lnTo>
                  <a:lnTo>
                    <a:pt x="1189" y="299"/>
                  </a:lnTo>
                  <a:lnTo>
                    <a:pt x="1138" y="299"/>
                  </a:lnTo>
                  <a:lnTo>
                    <a:pt x="1138" y="38"/>
                  </a:lnTo>
                  <a:lnTo>
                    <a:pt x="1073" y="38"/>
                  </a:lnTo>
                  <a:lnTo>
                    <a:pt x="1073" y="5"/>
                  </a:lnTo>
                  <a:close/>
                  <a:moveTo>
                    <a:pt x="907" y="299"/>
                  </a:moveTo>
                  <a:lnTo>
                    <a:pt x="858" y="299"/>
                  </a:lnTo>
                  <a:lnTo>
                    <a:pt x="858" y="5"/>
                  </a:lnTo>
                  <a:lnTo>
                    <a:pt x="906" y="5"/>
                  </a:lnTo>
                  <a:lnTo>
                    <a:pt x="906" y="198"/>
                  </a:lnTo>
                  <a:lnTo>
                    <a:pt x="907" y="198"/>
                  </a:lnTo>
                  <a:lnTo>
                    <a:pt x="986" y="5"/>
                  </a:lnTo>
                  <a:lnTo>
                    <a:pt x="1040" y="5"/>
                  </a:lnTo>
                  <a:lnTo>
                    <a:pt x="1040" y="299"/>
                  </a:lnTo>
                  <a:lnTo>
                    <a:pt x="991" y="299"/>
                  </a:lnTo>
                  <a:lnTo>
                    <a:pt x="991" y="102"/>
                  </a:lnTo>
                  <a:lnTo>
                    <a:pt x="989" y="102"/>
                  </a:lnTo>
                  <a:lnTo>
                    <a:pt x="907" y="299"/>
                  </a:lnTo>
                  <a:close/>
                  <a:moveTo>
                    <a:pt x="643" y="5"/>
                  </a:moveTo>
                  <a:lnTo>
                    <a:pt x="824" y="5"/>
                  </a:lnTo>
                  <a:lnTo>
                    <a:pt x="824" y="38"/>
                  </a:lnTo>
                  <a:lnTo>
                    <a:pt x="759" y="38"/>
                  </a:lnTo>
                  <a:lnTo>
                    <a:pt x="759" y="299"/>
                  </a:lnTo>
                  <a:lnTo>
                    <a:pt x="708" y="299"/>
                  </a:lnTo>
                  <a:lnTo>
                    <a:pt x="708" y="38"/>
                  </a:lnTo>
                  <a:lnTo>
                    <a:pt x="643" y="38"/>
                  </a:lnTo>
                  <a:lnTo>
                    <a:pt x="643" y="5"/>
                  </a:lnTo>
                  <a:close/>
                  <a:moveTo>
                    <a:pt x="564" y="304"/>
                  </a:moveTo>
                  <a:lnTo>
                    <a:pt x="564" y="304"/>
                  </a:lnTo>
                  <a:lnTo>
                    <a:pt x="541" y="303"/>
                  </a:lnTo>
                  <a:lnTo>
                    <a:pt x="532" y="299"/>
                  </a:lnTo>
                  <a:lnTo>
                    <a:pt x="522" y="296"/>
                  </a:lnTo>
                  <a:lnTo>
                    <a:pt x="522" y="296"/>
                  </a:lnTo>
                  <a:lnTo>
                    <a:pt x="514" y="293"/>
                  </a:lnTo>
                  <a:lnTo>
                    <a:pt x="505" y="288"/>
                  </a:lnTo>
                  <a:lnTo>
                    <a:pt x="497" y="280"/>
                  </a:lnTo>
                  <a:lnTo>
                    <a:pt x="491" y="272"/>
                  </a:lnTo>
                  <a:lnTo>
                    <a:pt x="491" y="272"/>
                  </a:lnTo>
                  <a:lnTo>
                    <a:pt x="484" y="264"/>
                  </a:lnTo>
                  <a:lnTo>
                    <a:pt x="479" y="252"/>
                  </a:lnTo>
                  <a:lnTo>
                    <a:pt x="476" y="241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69" y="210"/>
                  </a:lnTo>
                  <a:lnTo>
                    <a:pt x="468" y="193"/>
                  </a:lnTo>
                  <a:lnTo>
                    <a:pt x="466" y="152"/>
                  </a:lnTo>
                  <a:lnTo>
                    <a:pt x="466" y="152"/>
                  </a:lnTo>
                  <a:lnTo>
                    <a:pt x="468" y="112"/>
                  </a:lnTo>
                  <a:lnTo>
                    <a:pt x="469" y="95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6" y="64"/>
                  </a:lnTo>
                  <a:lnTo>
                    <a:pt x="479" y="53"/>
                  </a:lnTo>
                  <a:lnTo>
                    <a:pt x="484" y="41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7" y="25"/>
                  </a:lnTo>
                  <a:lnTo>
                    <a:pt x="504" y="17"/>
                  </a:lnTo>
                  <a:lnTo>
                    <a:pt x="512" y="12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30" y="5"/>
                  </a:lnTo>
                  <a:lnTo>
                    <a:pt x="540" y="2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82" y="2"/>
                  </a:lnTo>
                  <a:lnTo>
                    <a:pt x="600" y="4"/>
                  </a:lnTo>
                  <a:lnTo>
                    <a:pt x="600" y="4"/>
                  </a:lnTo>
                  <a:lnTo>
                    <a:pt x="617" y="5"/>
                  </a:lnTo>
                  <a:lnTo>
                    <a:pt x="628" y="9"/>
                  </a:lnTo>
                  <a:lnTo>
                    <a:pt x="628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64" y="33"/>
                  </a:lnTo>
                  <a:lnTo>
                    <a:pt x="553" y="38"/>
                  </a:lnTo>
                  <a:lnTo>
                    <a:pt x="553" y="38"/>
                  </a:lnTo>
                  <a:lnTo>
                    <a:pt x="548" y="41"/>
                  </a:lnTo>
                  <a:lnTo>
                    <a:pt x="543" y="45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27" y="72"/>
                  </a:lnTo>
                  <a:lnTo>
                    <a:pt x="520" y="94"/>
                  </a:lnTo>
                  <a:lnTo>
                    <a:pt x="520" y="94"/>
                  </a:lnTo>
                  <a:lnTo>
                    <a:pt x="517" y="120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7" y="185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7" y="232"/>
                  </a:lnTo>
                  <a:lnTo>
                    <a:pt x="530" y="241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43" y="260"/>
                  </a:lnTo>
                  <a:lnTo>
                    <a:pt x="548" y="264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67" y="272"/>
                  </a:lnTo>
                  <a:lnTo>
                    <a:pt x="582" y="272"/>
                  </a:lnTo>
                  <a:lnTo>
                    <a:pt x="633" y="272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20" y="299"/>
                  </a:lnTo>
                  <a:lnTo>
                    <a:pt x="605" y="301"/>
                  </a:lnTo>
                  <a:lnTo>
                    <a:pt x="605" y="301"/>
                  </a:lnTo>
                  <a:lnTo>
                    <a:pt x="585" y="303"/>
                  </a:lnTo>
                  <a:lnTo>
                    <a:pt x="564" y="304"/>
                  </a:lnTo>
                  <a:lnTo>
                    <a:pt x="564" y="304"/>
                  </a:lnTo>
                  <a:close/>
                  <a:moveTo>
                    <a:pt x="417" y="5"/>
                  </a:moveTo>
                  <a:lnTo>
                    <a:pt x="417" y="299"/>
                  </a:lnTo>
                  <a:lnTo>
                    <a:pt x="366" y="299"/>
                  </a:lnTo>
                  <a:lnTo>
                    <a:pt x="366" y="167"/>
                  </a:lnTo>
                  <a:lnTo>
                    <a:pt x="291" y="167"/>
                  </a:lnTo>
                  <a:lnTo>
                    <a:pt x="291" y="299"/>
                  </a:lnTo>
                  <a:lnTo>
                    <a:pt x="241" y="299"/>
                  </a:lnTo>
                  <a:lnTo>
                    <a:pt x="241" y="5"/>
                  </a:lnTo>
                  <a:lnTo>
                    <a:pt x="291" y="5"/>
                  </a:lnTo>
                  <a:lnTo>
                    <a:pt x="291" y="133"/>
                  </a:lnTo>
                  <a:lnTo>
                    <a:pt x="366" y="133"/>
                  </a:lnTo>
                  <a:lnTo>
                    <a:pt x="366" y="5"/>
                  </a:lnTo>
                  <a:lnTo>
                    <a:pt x="417" y="5"/>
                  </a:lnTo>
                  <a:close/>
                  <a:moveTo>
                    <a:pt x="51" y="299"/>
                  </a:moveTo>
                  <a:lnTo>
                    <a:pt x="0" y="299"/>
                  </a:lnTo>
                  <a:lnTo>
                    <a:pt x="0" y="5"/>
                  </a:lnTo>
                  <a:lnTo>
                    <a:pt x="48" y="5"/>
                  </a:lnTo>
                  <a:lnTo>
                    <a:pt x="48" y="198"/>
                  </a:lnTo>
                  <a:lnTo>
                    <a:pt x="51" y="198"/>
                  </a:lnTo>
                  <a:lnTo>
                    <a:pt x="128" y="5"/>
                  </a:lnTo>
                  <a:lnTo>
                    <a:pt x="182" y="5"/>
                  </a:lnTo>
                  <a:lnTo>
                    <a:pt x="182" y="299"/>
                  </a:lnTo>
                  <a:lnTo>
                    <a:pt x="133" y="299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51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6350001" y="4719638"/>
              <a:ext cx="1800225" cy="212725"/>
            </a:xfrm>
            <a:custGeom>
              <a:avLst/>
              <a:gdLst/>
              <a:ahLst/>
              <a:cxnLst>
                <a:cxn ang="0">
                  <a:pos x="1056" y="65"/>
                </a:cxn>
                <a:cxn ang="0">
                  <a:pos x="1049" y="19"/>
                </a:cxn>
                <a:cxn ang="0">
                  <a:pos x="1094" y="0"/>
                </a:cxn>
                <a:cxn ang="0">
                  <a:pos x="1103" y="80"/>
                </a:cxn>
                <a:cxn ang="0">
                  <a:pos x="1076" y="121"/>
                </a:cxn>
                <a:cxn ang="0">
                  <a:pos x="1040" y="130"/>
                </a:cxn>
                <a:cxn ang="0">
                  <a:pos x="1061" y="93"/>
                </a:cxn>
                <a:cxn ang="0">
                  <a:pos x="1094" y="14"/>
                </a:cxn>
                <a:cxn ang="0">
                  <a:pos x="1069" y="39"/>
                </a:cxn>
                <a:cxn ang="0">
                  <a:pos x="1112" y="14"/>
                </a:cxn>
                <a:cxn ang="0">
                  <a:pos x="953" y="90"/>
                </a:cxn>
                <a:cxn ang="0">
                  <a:pos x="808" y="130"/>
                </a:cxn>
                <a:cxn ang="0">
                  <a:pos x="873" y="130"/>
                </a:cxn>
                <a:cxn ang="0">
                  <a:pos x="754" y="37"/>
                </a:cxn>
                <a:cxn ang="0">
                  <a:pos x="734" y="13"/>
                </a:cxn>
                <a:cxn ang="0">
                  <a:pos x="716" y="29"/>
                </a:cxn>
                <a:cxn ang="0">
                  <a:pos x="711" y="75"/>
                </a:cxn>
                <a:cxn ang="0">
                  <a:pos x="731" y="116"/>
                </a:cxn>
                <a:cxn ang="0">
                  <a:pos x="758" y="132"/>
                </a:cxn>
                <a:cxn ang="0">
                  <a:pos x="701" y="119"/>
                </a:cxn>
                <a:cxn ang="0">
                  <a:pos x="691" y="34"/>
                </a:cxn>
                <a:cxn ang="0">
                  <a:pos x="723" y="0"/>
                </a:cxn>
                <a:cxn ang="0">
                  <a:pos x="768" y="13"/>
                </a:cxn>
                <a:cxn ang="0">
                  <a:pos x="520" y="1"/>
                </a:cxn>
                <a:cxn ang="0">
                  <a:pos x="638" y="1"/>
                </a:cxn>
                <a:cxn ang="0">
                  <a:pos x="423" y="52"/>
                </a:cxn>
                <a:cxn ang="0">
                  <a:pos x="446" y="93"/>
                </a:cxn>
                <a:cxn ang="0">
                  <a:pos x="427" y="129"/>
                </a:cxn>
                <a:cxn ang="0">
                  <a:pos x="358" y="129"/>
                </a:cxn>
                <a:cxn ang="0">
                  <a:pos x="407" y="50"/>
                </a:cxn>
                <a:cxn ang="0">
                  <a:pos x="422" y="93"/>
                </a:cxn>
                <a:cxn ang="0">
                  <a:pos x="381" y="67"/>
                </a:cxn>
                <a:cxn ang="0">
                  <a:pos x="242" y="5"/>
                </a:cxn>
                <a:cxn ang="0">
                  <a:pos x="301" y="1"/>
                </a:cxn>
                <a:cxn ang="0">
                  <a:pos x="325" y="36"/>
                </a:cxn>
                <a:cxn ang="0">
                  <a:pos x="307" y="62"/>
                </a:cxn>
                <a:cxn ang="0">
                  <a:pos x="329" y="81"/>
                </a:cxn>
                <a:cxn ang="0">
                  <a:pos x="324" y="121"/>
                </a:cxn>
                <a:cxn ang="0">
                  <a:pos x="283" y="134"/>
                </a:cxn>
                <a:cxn ang="0">
                  <a:pos x="280" y="55"/>
                </a:cxn>
                <a:cxn ang="0">
                  <a:pos x="301" y="26"/>
                </a:cxn>
                <a:cxn ang="0">
                  <a:pos x="283" y="117"/>
                </a:cxn>
                <a:cxn ang="0">
                  <a:pos x="306" y="83"/>
                </a:cxn>
                <a:cxn ang="0">
                  <a:pos x="283" y="117"/>
                </a:cxn>
                <a:cxn ang="0">
                  <a:pos x="201" y="119"/>
                </a:cxn>
                <a:cxn ang="0">
                  <a:pos x="145" y="130"/>
                </a:cxn>
                <a:cxn ang="0">
                  <a:pos x="118" y="83"/>
                </a:cxn>
                <a:cxn ang="0">
                  <a:pos x="129" y="14"/>
                </a:cxn>
                <a:cxn ang="0">
                  <a:pos x="186" y="3"/>
                </a:cxn>
                <a:cxn ang="0">
                  <a:pos x="213" y="49"/>
                </a:cxn>
                <a:cxn ang="0">
                  <a:pos x="185" y="31"/>
                </a:cxn>
                <a:cxn ang="0">
                  <a:pos x="165" y="13"/>
                </a:cxn>
                <a:cxn ang="0">
                  <a:pos x="142" y="41"/>
                </a:cxn>
                <a:cxn ang="0">
                  <a:pos x="145" y="101"/>
                </a:cxn>
                <a:cxn ang="0">
                  <a:pos x="165" y="119"/>
                </a:cxn>
                <a:cxn ang="0">
                  <a:pos x="188" y="93"/>
                </a:cxn>
                <a:cxn ang="0">
                  <a:pos x="90" y="1"/>
                </a:cxn>
              </a:cxnLst>
              <a:rect l="0" t="0" r="r" b="b"/>
              <a:pathLst>
                <a:path w="1134" h="134">
                  <a:moveTo>
                    <a:pt x="1077" y="75"/>
                  </a:moveTo>
                  <a:lnTo>
                    <a:pt x="1077" y="75"/>
                  </a:lnTo>
                  <a:lnTo>
                    <a:pt x="1071" y="73"/>
                  </a:lnTo>
                  <a:lnTo>
                    <a:pt x="1066" y="72"/>
                  </a:lnTo>
                  <a:lnTo>
                    <a:pt x="1066" y="72"/>
                  </a:lnTo>
                  <a:lnTo>
                    <a:pt x="1059" y="68"/>
                  </a:lnTo>
                  <a:lnTo>
                    <a:pt x="1056" y="65"/>
                  </a:lnTo>
                  <a:lnTo>
                    <a:pt x="1056" y="65"/>
                  </a:lnTo>
                  <a:lnTo>
                    <a:pt x="1051" y="60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6" y="47"/>
                  </a:lnTo>
                  <a:lnTo>
                    <a:pt x="1046" y="39"/>
                  </a:lnTo>
                  <a:lnTo>
                    <a:pt x="1046" y="39"/>
                  </a:lnTo>
                  <a:lnTo>
                    <a:pt x="1048" y="27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53" y="13"/>
                  </a:lnTo>
                  <a:lnTo>
                    <a:pt x="1059" y="8"/>
                  </a:lnTo>
                  <a:lnTo>
                    <a:pt x="1059" y="8"/>
                  </a:lnTo>
                  <a:lnTo>
                    <a:pt x="1066" y="3"/>
                  </a:lnTo>
                  <a:lnTo>
                    <a:pt x="1074" y="1"/>
                  </a:lnTo>
                  <a:lnTo>
                    <a:pt x="1074" y="1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34" y="5"/>
                  </a:lnTo>
                  <a:lnTo>
                    <a:pt x="1134" y="130"/>
                  </a:lnTo>
                  <a:lnTo>
                    <a:pt x="1112" y="130"/>
                  </a:lnTo>
                  <a:lnTo>
                    <a:pt x="1112" y="80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7" y="81"/>
                  </a:lnTo>
                  <a:lnTo>
                    <a:pt x="1094" y="83"/>
                  </a:lnTo>
                  <a:lnTo>
                    <a:pt x="1089" y="88"/>
                  </a:lnTo>
                  <a:lnTo>
                    <a:pt x="1085" y="93"/>
                  </a:lnTo>
                  <a:lnTo>
                    <a:pt x="1081" y="111"/>
                  </a:lnTo>
                  <a:lnTo>
                    <a:pt x="1081" y="111"/>
                  </a:lnTo>
                  <a:lnTo>
                    <a:pt x="1076" y="121"/>
                  </a:lnTo>
                  <a:lnTo>
                    <a:pt x="1071" y="129"/>
                  </a:lnTo>
                  <a:lnTo>
                    <a:pt x="1071" y="129"/>
                  </a:lnTo>
                  <a:lnTo>
                    <a:pt x="1064" y="132"/>
                  </a:lnTo>
                  <a:lnTo>
                    <a:pt x="1054" y="134"/>
                  </a:lnTo>
                  <a:lnTo>
                    <a:pt x="1054" y="134"/>
                  </a:lnTo>
                  <a:lnTo>
                    <a:pt x="1045" y="132"/>
                  </a:lnTo>
                  <a:lnTo>
                    <a:pt x="1045" y="132"/>
                  </a:lnTo>
                  <a:lnTo>
                    <a:pt x="1040" y="130"/>
                  </a:lnTo>
                  <a:lnTo>
                    <a:pt x="1040" y="121"/>
                  </a:lnTo>
                  <a:lnTo>
                    <a:pt x="1040" y="121"/>
                  </a:lnTo>
                  <a:lnTo>
                    <a:pt x="1046" y="121"/>
                  </a:lnTo>
                  <a:lnTo>
                    <a:pt x="1051" y="117"/>
                  </a:lnTo>
                  <a:lnTo>
                    <a:pt x="1051" y="117"/>
                  </a:lnTo>
                  <a:lnTo>
                    <a:pt x="1053" y="116"/>
                  </a:lnTo>
                  <a:lnTo>
                    <a:pt x="1054" y="111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4" y="86"/>
                  </a:lnTo>
                  <a:lnTo>
                    <a:pt x="1069" y="81"/>
                  </a:lnTo>
                  <a:lnTo>
                    <a:pt x="1069" y="81"/>
                  </a:lnTo>
                  <a:lnTo>
                    <a:pt x="1072" y="78"/>
                  </a:lnTo>
                  <a:lnTo>
                    <a:pt x="1077" y="76"/>
                  </a:lnTo>
                  <a:lnTo>
                    <a:pt x="1077" y="75"/>
                  </a:lnTo>
                  <a:close/>
                  <a:moveTo>
                    <a:pt x="1094" y="14"/>
                  </a:moveTo>
                  <a:lnTo>
                    <a:pt x="1094" y="14"/>
                  </a:lnTo>
                  <a:lnTo>
                    <a:pt x="1084" y="16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1072" y="23"/>
                  </a:lnTo>
                  <a:lnTo>
                    <a:pt x="1071" y="27"/>
                  </a:lnTo>
                  <a:lnTo>
                    <a:pt x="1069" y="39"/>
                  </a:lnTo>
                  <a:lnTo>
                    <a:pt x="1069" y="39"/>
                  </a:lnTo>
                  <a:lnTo>
                    <a:pt x="1071" y="52"/>
                  </a:lnTo>
                  <a:lnTo>
                    <a:pt x="1072" y="55"/>
                  </a:lnTo>
                  <a:lnTo>
                    <a:pt x="1076" y="58"/>
                  </a:lnTo>
                  <a:lnTo>
                    <a:pt x="1076" y="58"/>
                  </a:lnTo>
                  <a:lnTo>
                    <a:pt x="1084" y="62"/>
                  </a:lnTo>
                  <a:lnTo>
                    <a:pt x="1094" y="63"/>
                  </a:lnTo>
                  <a:lnTo>
                    <a:pt x="1112" y="63"/>
                  </a:lnTo>
                  <a:lnTo>
                    <a:pt x="1112" y="14"/>
                  </a:lnTo>
                  <a:lnTo>
                    <a:pt x="1094" y="14"/>
                  </a:lnTo>
                  <a:close/>
                  <a:moveTo>
                    <a:pt x="997" y="41"/>
                  </a:moveTo>
                  <a:lnTo>
                    <a:pt x="996" y="41"/>
                  </a:lnTo>
                  <a:lnTo>
                    <a:pt x="955" y="130"/>
                  </a:lnTo>
                  <a:lnTo>
                    <a:pt x="930" y="130"/>
                  </a:lnTo>
                  <a:lnTo>
                    <a:pt x="930" y="1"/>
                  </a:lnTo>
                  <a:lnTo>
                    <a:pt x="953" y="1"/>
                  </a:lnTo>
                  <a:lnTo>
                    <a:pt x="953" y="90"/>
                  </a:lnTo>
                  <a:lnTo>
                    <a:pt x="955" y="90"/>
                  </a:lnTo>
                  <a:lnTo>
                    <a:pt x="994" y="1"/>
                  </a:lnTo>
                  <a:lnTo>
                    <a:pt x="1020" y="1"/>
                  </a:lnTo>
                  <a:lnTo>
                    <a:pt x="1020" y="130"/>
                  </a:lnTo>
                  <a:lnTo>
                    <a:pt x="997" y="130"/>
                  </a:lnTo>
                  <a:lnTo>
                    <a:pt x="997" y="41"/>
                  </a:lnTo>
                  <a:close/>
                  <a:moveTo>
                    <a:pt x="830" y="130"/>
                  </a:moveTo>
                  <a:lnTo>
                    <a:pt x="808" y="130"/>
                  </a:lnTo>
                  <a:lnTo>
                    <a:pt x="808" y="1"/>
                  </a:lnTo>
                  <a:lnTo>
                    <a:pt x="830" y="1"/>
                  </a:lnTo>
                  <a:lnTo>
                    <a:pt x="830" y="57"/>
                  </a:lnTo>
                  <a:lnTo>
                    <a:pt x="873" y="57"/>
                  </a:lnTo>
                  <a:lnTo>
                    <a:pt x="873" y="1"/>
                  </a:lnTo>
                  <a:lnTo>
                    <a:pt x="896" y="1"/>
                  </a:lnTo>
                  <a:lnTo>
                    <a:pt x="896" y="130"/>
                  </a:lnTo>
                  <a:lnTo>
                    <a:pt x="873" y="130"/>
                  </a:lnTo>
                  <a:lnTo>
                    <a:pt x="873" y="75"/>
                  </a:lnTo>
                  <a:lnTo>
                    <a:pt x="830" y="75"/>
                  </a:lnTo>
                  <a:lnTo>
                    <a:pt x="830" y="130"/>
                  </a:lnTo>
                  <a:close/>
                  <a:moveTo>
                    <a:pt x="755" y="58"/>
                  </a:moveTo>
                  <a:lnTo>
                    <a:pt x="755" y="58"/>
                  </a:lnTo>
                  <a:lnTo>
                    <a:pt x="755" y="47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2" y="29"/>
                  </a:lnTo>
                  <a:lnTo>
                    <a:pt x="749" y="23"/>
                  </a:lnTo>
                  <a:lnTo>
                    <a:pt x="749" y="23"/>
                  </a:lnTo>
                  <a:lnTo>
                    <a:pt x="745" y="19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4" y="13"/>
                  </a:lnTo>
                  <a:lnTo>
                    <a:pt x="734" y="13"/>
                  </a:lnTo>
                  <a:lnTo>
                    <a:pt x="729" y="14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1" y="19"/>
                  </a:lnTo>
                  <a:lnTo>
                    <a:pt x="718" y="23"/>
                  </a:lnTo>
                  <a:lnTo>
                    <a:pt x="718" y="23"/>
                  </a:lnTo>
                  <a:lnTo>
                    <a:pt x="716" y="29"/>
                  </a:lnTo>
                  <a:lnTo>
                    <a:pt x="714" y="37"/>
                  </a:lnTo>
                  <a:lnTo>
                    <a:pt x="714" y="37"/>
                  </a:lnTo>
                  <a:lnTo>
                    <a:pt x="713" y="47"/>
                  </a:lnTo>
                  <a:lnTo>
                    <a:pt x="711" y="58"/>
                  </a:lnTo>
                  <a:lnTo>
                    <a:pt x="755" y="58"/>
                  </a:lnTo>
                  <a:close/>
                  <a:moveTo>
                    <a:pt x="778" y="75"/>
                  </a:moveTo>
                  <a:lnTo>
                    <a:pt x="711" y="75"/>
                  </a:lnTo>
                  <a:lnTo>
                    <a:pt x="711" y="75"/>
                  </a:lnTo>
                  <a:lnTo>
                    <a:pt x="713" y="8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103"/>
                  </a:lnTo>
                  <a:lnTo>
                    <a:pt x="721" y="109"/>
                  </a:lnTo>
                  <a:lnTo>
                    <a:pt x="721" y="109"/>
                  </a:lnTo>
                  <a:lnTo>
                    <a:pt x="726" y="112"/>
                  </a:lnTo>
                  <a:lnTo>
                    <a:pt x="731" y="116"/>
                  </a:lnTo>
                  <a:lnTo>
                    <a:pt x="731" y="116"/>
                  </a:lnTo>
                  <a:lnTo>
                    <a:pt x="739" y="117"/>
                  </a:lnTo>
                  <a:lnTo>
                    <a:pt x="747" y="117"/>
                  </a:lnTo>
                  <a:lnTo>
                    <a:pt x="773" y="117"/>
                  </a:lnTo>
                  <a:lnTo>
                    <a:pt x="773" y="129"/>
                  </a:lnTo>
                  <a:lnTo>
                    <a:pt x="773" y="129"/>
                  </a:lnTo>
                  <a:lnTo>
                    <a:pt x="758" y="132"/>
                  </a:lnTo>
                  <a:lnTo>
                    <a:pt x="758" y="132"/>
                  </a:lnTo>
                  <a:lnTo>
                    <a:pt x="742" y="134"/>
                  </a:lnTo>
                  <a:lnTo>
                    <a:pt x="742" y="134"/>
                  </a:lnTo>
                  <a:lnTo>
                    <a:pt x="729" y="132"/>
                  </a:lnTo>
                  <a:lnTo>
                    <a:pt x="718" y="130"/>
                  </a:lnTo>
                  <a:lnTo>
                    <a:pt x="718" y="130"/>
                  </a:lnTo>
                  <a:lnTo>
                    <a:pt x="708" y="125"/>
                  </a:lnTo>
                  <a:lnTo>
                    <a:pt x="701" y="119"/>
                  </a:lnTo>
                  <a:lnTo>
                    <a:pt x="701" y="119"/>
                  </a:lnTo>
                  <a:lnTo>
                    <a:pt x="695" y="111"/>
                  </a:lnTo>
                  <a:lnTo>
                    <a:pt x="691" y="99"/>
                  </a:lnTo>
                  <a:lnTo>
                    <a:pt x="691" y="99"/>
                  </a:lnTo>
                  <a:lnTo>
                    <a:pt x="690" y="85"/>
                  </a:lnTo>
                  <a:lnTo>
                    <a:pt x="688" y="67"/>
                  </a:lnTo>
                  <a:lnTo>
                    <a:pt x="688" y="67"/>
                  </a:lnTo>
                  <a:lnTo>
                    <a:pt x="690" y="49"/>
                  </a:lnTo>
                  <a:lnTo>
                    <a:pt x="691" y="34"/>
                  </a:lnTo>
                  <a:lnTo>
                    <a:pt x="691" y="34"/>
                  </a:lnTo>
                  <a:lnTo>
                    <a:pt x="695" y="23"/>
                  </a:lnTo>
                  <a:lnTo>
                    <a:pt x="700" y="13"/>
                  </a:lnTo>
                  <a:lnTo>
                    <a:pt x="700" y="13"/>
                  </a:lnTo>
                  <a:lnTo>
                    <a:pt x="706" y="6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2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4" y="3"/>
                  </a:lnTo>
                  <a:lnTo>
                    <a:pt x="754" y="3"/>
                  </a:lnTo>
                  <a:lnTo>
                    <a:pt x="762" y="6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73" y="23"/>
                  </a:lnTo>
                  <a:lnTo>
                    <a:pt x="776" y="34"/>
                  </a:lnTo>
                  <a:lnTo>
                    <a:pt x="776" y="34"/>
                  </a:lnTo>
                  <a:lnTo>
                    <a:pt x="778" y="49"/>
                  </a:lnTo>
                  <a:lnTo>
                    <a:pt x="778" y="67"/>
                  </a:lnTo>
                  <a:lnTo>
                    <a:pt x="778" y="75"/>
                  </a:lnTo>
                  <a:close/>
                  <a:moveTo>
                    <a:pt x="520" y="130"/>
                  </a:moveTo>
                  <a:lnTo>
                    <a:pt x="520" y="1"/>
                  </a:lnTo>
                  <a:lnTo>
                    <a:pt x="544" y="1"/>
                  </a:lnTo>
                  <a:lnTo>
                    <a:pt x="544" y="114"/>
                  </a:lnTo>
                  <a:lnTo>
                    <a:pt x="579" y="114"/>
                  </a:lnTo>
                  <a:lnTo>
                    <a:pt x="579" y="1"/>
                  </a:lnTo>
                  <a:lnTo>
                    <a:pt x="602" y="1"/>
                  </a:lnTo>
                  <a:lnTo>
                    <a:pt x="602" y="114"/>
                  </a:lnTo>
                  <a:lnTo>
                    <a:pt x="638" y="114"/>
                  </a:lnTo>
                  <a:lnTo>
                    <a:pt x="638" y="1"/>
                  </a:lnTo>
                  <a:lnTo>
                    <a:pt x="660" y="1"/>
                  </a:lnTo>
                  <a:lnTo>
                    <a:pt x="660" y="130"/>
                  </a:lnTo>
                  <a:lnTo>
                    <a:pt x="520" y="130"/>
                  </a:lnTo>
                  <a:close/>
                  <a:moveTo>
                    <a:pt x="407" y="50"/>
                  </a:moveTo>
                  <a:lnTo>
                    <a:pt x="407" y="50"/>
                  </a:lnTo>
                  <a:lnTo>
                    <a:pt x="415" y="50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30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40" y="63"/>
                  </a:lnTo>
                  <a:lnTo>
                    <a:pt x="443" y="70"/>
                  </a:lnTo>
                  <a:lnTo>
                    <a:pt x="443" y="70"/>
                  </a:lnTo>
                  <a:lnTo>
                    <a:pt x="445" y="80"/>
                  </a:lnTo>
                  <a:lnTo>
                    <a:pt x="446" y="93"/>
                  </a:lnTo>
                  <a:lnTo>
                    <a:pt x="446" y="93"/>
                  </a:lnTo>
                  <a:lnTo>
                    <a:pt x="445" y="104"/>
                  </a:lnTo>
                  <a:lnTo>
                    <a:pt x="443" y="112"/>
                  </a:lnTo>
                  <a:lnTo>
                    <a:pt x="443" y="112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27" y="129"/>
                  </a:lnTo>
                  <a:lnTo>
                    <a:pt x="420" y="132"/>
                  </a:lnTo>
                  <a:lnTo>
                    <a:pt x="420" y="132"/>
                  </a:lnTo>
                  <a:lnTo>
                    <a:pt x="410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58" y="129"/>
                  </a:lnTo>
                  <a:lnTo>
                    <a:pt x="358" y="1"/>
                  </a:lnTo>
                  <a:lnTo>
                    <a:pt x="381" y="1"/>
                  </a:lnTo>
                  <a:lnTo>
                    <a:pt x="381" y="52"/>
                  </a:lnTo>
                  <a:lnTo>
                    <a:pt x="381" y="52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407" y="50"/>
                  </a:lnTo>
                  <a:lnTo>
                    <a:pt x="407" y="50"/>
                  </a:lnTo>
                  <a:close/>
                  <a:moveTo>
                    <a:pt x="399" y="117"/>
                  </a:moveTo>
                  <a:lnTo>
                    <a:pt x="399" y="117"/>
                  </a:lnTo>
                  <a:lnTo>
                    <a:pt x="409" y="117"/>
                  </a:lnTo>
                  <a:lnTo>
                    <a:pt x="417" y="112"/>
                  </a:lnTo>
                  <a:lnTo>
                    <a:pt x="417" y="112"/>
                  </a:lnTo>
                  <a:lnTo>
                    <a:pt x="418" y="109"/>
                  </a:lnTo>
                  <a:lnTo>
                    <a:pt x="420" y="104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80"/>
                  </a:lnTo>
                  <a:lnTo>
                    <a:pt x="418" y="75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09" y="68"/>
                  </a:lnTo>
                  <a:lnTo>
                    <a:pt x="399" y="67"/>
                  </a:lnTo>
                  <a:lnTo>
                    <a:pt x="381" y="67"/>
                  </a:lnTo>
                  <a:lnTo>
                    <a:pt x="381" y="117"/>
                  </a:lnTo>
                  <a:lnTo>
                    <a:pt x="399" y="117"/>
                  </a:lnTo>
                  <a:close/>
                  <a:moveTo>
                    <a:pt x="487" y="1"/>
                  </a:moveTo>
                  <a:lnTo>
                    <a:pt x="487" y="130"/>
                  </a:lnTo>
                  <a:lnTo>
                    <a:pt x="464" y="130"/>
                  </a:lnTo>
                  <a:lnTo>
                    <a:pt x="464" y="1"/>
                  </a:lnTo>
                  <a:lnTo>
                    <a:pt x="487" y="1"/>
                  </a:lnTo>
                  <a:close/>
                  <a:moveTo>
                    <a:pt x="242" y="5"/>
                  </a:moveTo>
                  <a:lnTo>
                    <a:pt x="242" y="5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9" y="11"/>
                  </a:lnTo>
                  <a:lnTo>
                    <a:pt x="322" y="18"/>
                  </a:lnTo>
                  <a:lnTo>
                    <a:pt x="322" y="18"/>
                  </a:lnTo>
                  <a:lnTo>
                    <a:pt x="325" y="26"/>
                  </a:lnTo>
                  <a:lnTo>
                    <a:pt x="325" y="36"/>
                  </a:lnTo>
                  <a:lnTo>
                    <a:pt x="325" y="36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7" y="76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30" y="88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106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4" y="121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2" y="129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294" y="13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42" y="129"/>
                  </a:lnTo>
                  <a:lnTo>
                    <a:pt x="242" y="5"/>
                  </a:lnTo>
                  <a:close/>
                  <a:moveTo>
                    <a:pt x="265" y="14"/>
                  </a:moveTo>
                  <a:lnTo>
                    <a:pt x="265" y="55"/>
                  </a:lnTo>
                  <a:lnTo>
                    <a:pt x="280" y="55"/>
                  </a:lnTo>
                  <a:lnTo>
                    <a:pt x="280" y="55"/>
                  </a:lnTo>
                  <a:lnTo>
                    <a:pt x="289" y="55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9" y="49"/>
                  </a:lnTo>
                  <a:lnTo>
                    <a:pt x="301" y="4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89" y="16"/>
                  </a:lnTo>
                  <a:lnTo>
                    <a:pt x="280" y="14"/>
                  </a:lnTo>
                  <a:lnTo>
                    <a:pt x="265" y="14"/>
                  </a:lnTo>
                  <a:close/>
                  <a:moveTo>
                    <a:pt x="283" y="117"/>
                  </a:moveTo>
                  <a:lnTo>
                    <a:pt x="283" y="117"/>
                  </a:lnTo>
                  <a:lnTo>
                    <a:pt x="293" y="117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4" y="111"/>
                  </a:lnTo>
                  <a:lnTo>
                    <a:pt x="306" y="106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83"/>
                  </a:lnTo>
                  <a:lnTo>
                    <a:pt x="304" y="80"/>
                  </a:lnTo>
                  <a:lnTo>
                    <a:pt x="301" y="76"/>
                  </a:lnTo>
                  <a:lnTo>
                    <a:pt x="301" y="76"/>
                  </a:lnTo>
                  <a:lnTo>
                    <a:pt x="293" y="73"/>
                  </a:lnTo>
                  <a:lnTo>
                    <a:pt x="283" y="72"/>
                  </a:lnTo>
                  <a:lnTo>
                    <a:pt x="265" y="72"/>
                  </a:lnTo>
                  <a:lnTo>
                    <a:pt x="265" y="117"/>
                  </a:lnTo>
                  <a:lnTo>
                    <a:pt x="283" y="117"/>
                  </a:lnTo>
                  <a:close/>
                  <a:moveTo>
                    <a:pt x="213" y="67"/>
                  </a:moveTo>
                  <a:lnTo>
                    <a:pt x="213" y="67"/>
                  </a:lnTo>
                  <a:lnTo>
                    <a:pt x="213" y="83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6" y="10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5" y="125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77" y="132"/>
                  </a:lnTo>
                  <a:lnTo>
                    <a:pt x="165" y="134"/>
                  </a:lnTo>
                  <a:lnTo>
                    <a:pt x="165" y="134"/>
                  </a:lnTo>
                  <a:lnTo>
                    <a:pt x="154" y="132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37" y="12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24" y="10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8" y="83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18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4" y="23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7" y="8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95" y="8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6" y="23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3" y="49"/>
                  </a:lnTo>
                  <a:lnTo>
                    <a:pt x="213" y="67"/>
                  </a:lnTo>
                  <a:lnTo>
                    <a:pt x="213" y="67"/>
                  </a:lnTo>
                  <a:close/>
                  <a:moveTo>
                    <a:pt x="190" y="67"/>
                  </a:moveTo>
                  <a:lnTo>
                    <a:pt x="190" y="67"/>
                  </a:lnTo>
                  <a:lnTo>
                    <a:pt x="190" y="52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31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19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0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5" y="3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1" y="52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80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5" y="10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2" y="114"/>
                  </a:lnTo>
                  <a:lnTo>
                    <a:pt x="157" y="117"/>
                  </a:lnTo>
                  <a:lnTo>
                    <a:pt x="157" y="117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5" y="101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80"/>
                  </a:lnTo>
                  <a:lnTo>
                    <a:pt x="190" y="67"/>
                  </a:lnTo>
                  <a:lnTo>
                    <a:pt x="190" y="67"/>
                  </a:lnTo>
                  <a:close/>
                  <a:moveTo>
                    <a:pt x="23" y="130"/>
                  </a:moveTo>
                  <a:lnTo>
                    <a:pt x="0" y="13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30"/>
                  </a:lnTo>
                  <a:lnTo>
                    <a:pt x="65" y="130"/>
                  </a:lnTo>
                  <a:lnTo>
                    <a:pt x="65" y="19"/>
                  </a:lnTo>
                  <a:lnTo>
                    <a:pt x="23" y="19"/>
                  </a:lnTo>
                  <a:lnTo>
                    <a:pt x="23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6248401" y="4941888"/>
              <a:ext cx="1905000" cy="309563"/>
            </a:xfrm>
            <a:custGeom>
              <a:avLst/>
              <a:gdLst/>
              <a:ahLst/>
              <a:cxnLst>
                <a:cxn ang="0">
                  <a:pos x="1200" y="44"/>
                </a:cxn>
                <a:cxn ang="0">
                  <a:pos x="1042" y="116"/>
                </a:cxn>
                <a:cxn ang="0">
                  <a:pos x="991" y="182"/>
                </a:cxn>
                <a:cxn ang="0">
                  <a:pos x="991" y="44"/>
                </a:cxn>
                <a:cxn ang="0">
                  <a:pos x="821" y="142"/>
                </a:cxn>
                <a:cxn ang="0">
                  <a:pos x="826" y="92"/>
                </a:cxn>
                <a:cxn ang="0">
                  <a:pos x="870" y="79"/>
                </a:cxn>
                <a:cxn ang="0">
                  <a:pos x="847" y="54"/>
                </a:cxn>
                <a:cxn ang="0">
                  <a:pos x="873" y="44"/>
                </a:cxn>
                <a:cxn ang="0">
                  <a:pos x="872" y="144"/>
                </a:cxn>
                <a:cxn ang="0">
                  <a:pos x="855" y="98"/>
                </a:cxn>
                <a:cxn ang="0">
                  <a:pos x="837" y="129"/>
                </a:cxn>
                <a:cxn ang="0">
                  <a:pos x="870" y="98"/>
                </a:cxn>
                <a:cxn ang="0">
                  <a:pos x="793" y="138"/>
                </a:cxn>
                <a:cxn ang="0">
                  <a:pos x="793" y="154"/>
                </a:cxn>
                <a:cxn ang="0">
                  <a:pos x="757" y="103"/>
                </a:cxn>
                <a:cxn ang="0">
                  <a:pos x="755" y="87"/>
                </a:cxn>
                <a:cxn ang="0">
                  <a:pos x="783" y="43"/>
                </a:cxn>
                <a:cxn ang="0">
                  <a:pos x="796" y="53"/>
                </a:cxn>
                <a:cxn ang="0">
                  <a:pos x="769" y="93"/>
                </a:cxn>
                <a:cxn ang="0">
                  <a:pos x="674" y="44"/>
                </a:cxn>
                <a:cxn ang="0">
                  <a:pos x="518" y="61"/>
                </a:cxn>
                <a:cxn ang="0">
                  <a:pos x="509" y="116"/>
                </a:cxn>
                <a:cxn ang="0">
                  <a:pos x="533" y="56"/>
                </a:cxn>
                <a:cxn ang="0">
                  <a:pos x="577" y="116"/>
                </a:cxn>
                <a:cxn ang="0">
                  <a:pos x="572" y="66"/>
                </a:cxn>
                <a:cxn ang="0">
                  <a:pos x="553" y="43"/>
                </a:cxn>
                <a:cxn ang="0">
                  <a:pos x="599" y="97"/>
                </a:cxn>
                <a:cxn ang="0">
                  <a:pos x="553" y="195"/>
                </a:cxn>
                <a:cxn ang="0">
                  <a:pos x="491" y="121"/>
                </a:cxn>
                <a:cxn ang="0">
                  <a:pos x="515" y="48"/>
                </a:cxn>
                <a:cxn ang="0">
                  <a:pos x="409" y="116"/>
                </a:cxn>
                <a:cxn ang="0">
                  <a:pos x="344" y="57"/>
                </a:cxn>
                <a:cxn ang="0">
                  <a:pos x="291" y="152"/>
                </a:cxn>
                <a:cxn ang="0">
                  <a:pos x="286" y="136"/>
                </a:cxn>
                <a:cxn ang="0">
                  <a:pos x="196" y="146"/>
                </a:cxn>
                <a:cxn ang="0">
                  <a:pos x="190" y="102"/>
                </a:cxn>
                <a:cxn ang="0">
                  <a:pos x="231" y="87"/>
                </a:cxn>
                <a:cxn ang="0">
                  <a:pos x="232" y="57"/>
                </a:cxn>
                <a:cxn ang="0">
                  <a:pos x="223" y="41"/>
                </a:cxn>
                <a:cxn ang="0">
                  <a:pos x="260" y="79"/>
                </a:cxn>
                <a:cxn ang="0">
                  <a:pos x="221" y="154"/>
                </a:cxn>
                <a:cxn ang="0">
                  <a:pos x="208" y="120"/>
                </a:cxn>
                <a:cxn ang="0">
                  <a:pos x="236" y="139"/>
                </a:cxn>
                <a:cxn ang="0">
                  <a:pos x="144" y="43"/>
                </a:cxn>
                <a:cxn ang="0">
                  <a:pos x="165" y="72"/>
                </a:cxn>
                <a:cxn ang="0">
                  <a:pos x="157" y="98"/>
                </a:cxn>
                <a:cxn ang="0">
                  <a:pos x="167" y="138"/>
                </a:cxn>
                <a:cxn ang="0">
                  <a:pos x="111" y="152"/>
                </a:cxn>
                <a:cxn ang="0">
                  <a:pos x="144" y="80"/>
                </a:cxn>
                <a:cxn ang="0">
                  <a:pos x="129" y="141"/>
                </a:cxn>
                <a:cxn ang="0">
                  <a:pos x="146" y="105"/>
                </a:cxn>
                <a:cxn ang="0">
                  <a:pos x="54" y="100"/>
                </a:cxn>
                <a:cxn ang="0">
                  <a:pos x="79" y="142"/>
                </a:cxn>
                <a:cxn ang="0">
                  <a:pos x="49" y="142"/>
                </a:cxn>
                <a:cxn ang="0">
                  <a:pos x="0" y="151"/>
                </a:cxn>
                <a:cxn ang="0">
                  <a:pos x="39" y="75"/>
                </a:cxn>
                <a:cxn ang="0">
                  <a:pos x="69" y="41"/>
                </a:cxn>
                <a:cxn ang="0">
                  <a:pos x="59" y="75"/>
                </a:cxn>
              </a:cxnLst>
              <a:rect l="0" t="0" r="r" b="b"/>
              <a:pathLst>
                <a:path w="1200" h="195">
                  <a:moveTo>
                    <a:pt x="1180" y="75"/>
                  </a:moveTo>
                  <a:lnTo>
                    <a:pt x="1180" y="75"/>
                  </a:lnTo>
                  <a:lnTo>
                    <a:pt x="1146" y="151"/>
                  </a:lnTo>
                  <a:lnTo>
                    <a:pt x="1125" y="151"/>
                  </a:lnTo>
                  <a:lnTo>
                    <a:pt x="1125" y="44"/>
                  </a:lnTo>
                  <a:lnTo>
                    <a:pt x="1145" y="44"/>
                  </a:lnTo>
                  <a:lnTo>
                    <a:pt x="1145" y="116"/>
                  </a:lnTo>
                  <a:lnTo>
                    <a:pt x="1146" y="116"/>
                  </a:lnTo>
                  <a:lnTo>
                    <a:pt x="1177" y="44"/>
                  </a:lnTo>
                  <a:lnTo>
                    <a:pt x="1200" y="44"/>
                  </a:lnTo>
                  <a:lnTo>
                    <a:pt x="1200" y="151"/>
                  </a:lnTo>
                  <a:lnTo>
                    <a:pt x="1180" y="151"/>
                  </a:lnTo>
                  <a:lnTo>
                    <a:pt x="1180" y="75"/>
                  </a:lnTo>
                  <a:close/>
                  <a:moveTo>
                    <a:pt x="1077" y="75"/>
                  </a:moveTo>
                  <a:lnTo>
                    <a:pt x="1077" y="75"/>
                  </a:lnTo>
                  <a:lnTo>
                    <a:pt x="1043" y="151"/>
                  </a:lnTo>
                  <a:lnTo>
                    <a:pt x="1022" y="151"/>
                  </a:lnTo>
                  <a:lnTo>
                    <a:pt x="1022" y="44"/>
                  </a:lnTo>
                  <a:lnTo>
                    <a:pt x="1042" y="44"/>
                  </a:lnTo>
                  <a:lnTo>
                    <a:pt x="1042" y="116"/>
                  </a:lnTo>
                  <a:lnTo>
                    <a:pt x="1043" y="116"/>
                  </a:lnTo>
                  <a:lnTo>
                    <a:pt x="1074" y="44"/>
                  </a:lnTo>
                  <a:lnTo>
                    <a:pt x="1097" y="44"/>
                  </a:lnTo>
                  <a:lnTo>
                    <a:pt x="1097" y="151"/>
                  </a:lnTo>
                  <a:lnTo>
                    <a:pt x="1077" y="151"/>
                  </a:lnTo>
                  <a:lnTo>
                    <a:pt x="1077" y="75"/>
                  </a:lnTo>
                  <a:close/>
                  <a:moveTo>
                    <a:pt x="1002" y="138"/>
                  </a:moveTo>
                  <a:lnTo>
                    <a:pt x="1002" y="182"/>
                  </a:lnTo>
                  <a:lnTo>
                    <a:pt x="991" y="182"/>
                  </a:lnTo>
                  <a:lnTo>
                    <a:pt x="991" y="182"/>
                  </a:lnTo>
                  <a:lnTo>
                    <a:pt x="988" y="167"/>
                  </a:lnTo>
                  <a:lnTo>
                    <a:pt x="988" y="167"/>
                  </a:lnTo>
                  <a:lnTo>
                    <a:pt x="984" y="151"/>
                  </a:lnTo>
                  <a:lnTo>
                    <a:pt x="917" y="151"/>
                  </a:lnTo>
                  <a:lnTo>
                    <a:pt x="917" y="44"/>
                  </a:lnTo>
                  <a:lnTo>
                    <a:pt x="937" y="44"/>
                  </a:lnTo>
                  <a:lnTo>
                    <a:pt x="937" y="138"/>
                  </a:lnTo>
                  <a:lnTo>
                    <a:pt x="971" y="138"/>
                  </a:lnTo>
                  <a:lnTo>
                    <a:pt x="971" y="44"/>
                  </a:lnTo>
                  <a:lnTo>
                    <a:pt x="991" y="44"/>
                  </a:lnTo>
                  <a:lnTo>
                    <a:pt x="991" y="138"/>
                  </a:lnTo>
                  <a:lnTo>
                    <a:pt x="1002" y="138"/>
                  </a:lnTo>
                  <a:close/>
                  <a:moveTo>
                    <a:pt x="849" y="154"/>
                  </a:moveTo>
                  <a:lnTo>
                    <a:pt x="849" y="154"/>
                  </a:lnTo>
                  <a:lnTo>
                    <a:pt x="836" y="152"/>
                  </a:lnTo>
                  <a:lnTo>
                    <a:pt x="836" y="152"/>
                  </a:lnTo>
                  <a:lnTo>
                    <a:pt x="829" y="149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1" y="142"/>
                  </a:lnTo>
                  <a:lnTo>
                    <a:pt x="819" y="136"/>
                  </a:lnTo>
                  <a:lnTo>
                    <a:pt x="819" y="136"/>
                  </a:lnTo>
                  <a:lnTo>
                    <a:pt x="816" y="128"/>
                  </a:lnTo>
                  <a:lnTo>
                    <a:pt x="816" y="120"/>
                  </a:lnTo>
                  <a:lnTo>
                    <a:pt x="816" y="120"/>
                  </a:lnTo>
                  <a:lnTo>
                    <a:pt x="816" y="110"/>
                  </a:lnTo>
                  <a:lnTo>
                    <a:pt x="819" y="102"/>
                  </a:lnTo>
                  <a:lnTo>
                    <a:pt x="819" y="102"/>
                  </a:lnTo>
                  <a:lnTo>
                    <a:pt x="821" y="97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9" y="88"/>
                  </a:lnTo>
                  <a:lnTo>
                    <a:pt x="836" y="87"/>
                  </a:lnTo>
                  <a:lnTo>
                    <a:pt x="836" y="87"/>
                  </a:lnTo>
                  <a:lnTo>
                    <a:pt x="849" y="85"/>
                  </a:lnTo>
                  <a:lnTo>
                    <a:pt x="849" y="85"/>
                  </a:lnTo>
                  <a:lnTo>
                    <a:pt x="858" y="87"/>
                  </a:lnTo>
                  <a:lnTo>
                    <a:pt x="858" y="87"/>
                  </a:lnTo>
                  <a:lnTo>
                    <a:pt x="870" y="87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8" y="66"/>
                  </a:lnTo>
                  <a:lnTo>
                    <a:pt x="868" y="66"/>
                  </a:lnTo>
                  <a:lnTo>
                    <a:pt x="867" y="62"/>
                  </a:lnTo>
                  <a:lnTo>
                    <a:pt x="863" y="59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57" y="56"/>
                  </a:lnTo>
                  <a:lnTo>
                    <a:pt x="857" y="56"/>
                  </a:lnTo>
                  <a:lnTo>
                    <a:pt x="847" y="54"/>
                  </a:lnTo>
                  <a:lnTo>
                    <a:pt x="824" y="54"/>
                  </a:lnTo>
                  <a:lnTo>
                    <a:pt x="824" y="46"/>
                  </a:lnTo>
                  <a:lnTo>
                    <a:pt x="824" y="46"/>
                  </a:lnTo>
                  <a:lnTo>
                    <a:pt x="837" y="43"/>
                  </a:lnTo>
                  <a:lnTo>
                    <a:pt x="837" y="43"/>
                  </a:lnTo>
                  <a:lnTo>
                    <a:pt x="850" y="41"/>
                  </a:lnTo>
                  <a:lnTo>
                    <a:pt x="850" y="41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73" y="44"/>
                  </a:lnTo>
                  <a:lnTo>
                    <a:pt x="880" y="49"/>
                  </a:lnTo>
                  <a:lnTo>
                    <a:pt x="880" y="49"/>
                  </a:lnTo>
                  <a:lnTo>
                    <a:pt x="883" y="53"/>
                  </a:lnTo>
                  <a:lnTo>
                    <a:pt x="886" y="59"/>
                  </a:lnTo>
                  <a:lnTo>
                    <a:pt x="886" y="59"/>
                  </a:lnTo>
                  <a:lnTo>
                    <a:pt x="888" y="67"/>
                  </a:lnTo>
                  <a:lnTo>
                    <a:pt x="890" y="79"/>
                  </a:lnTo>
                  <a:lnTo>
                    <a:pt x="890" y="151"/>
                  </a:lnTo>
                  <a:lnTo>
                    <a:pt x="873" y="151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72" y="144"/>
                  </a:lnTo>
                  <a:lnTo>
                    <a:pt x="867" y="149"/>
                  </a:lnTo>
                  <a:lnTo>
                    <a:pt x="860" y="151"/>
                  </a:lnTo>
                  <a:lnTo>
                    <a:pt x="860" y="151"/>
                  </a:lnTo>
                  <a:lnTo>
                    <a:pt x="855" y="152"/>
                  </a:lnTo>
                  <a:lnTo>
                    <a:pt x="849" y="154"/>
                  </a:lnTo>
                  <a:lnTo>
                    <a:pt x="849" y="154"/>
                  </a:lnTo>
                  <a:close/>
                  <a:moveTo>
                    <a:pt x="870" y="98"/>
                  </a:moveTo>
                  <a:lnTo>
                    <a:pt x="855" y="98"/>
                  </a:lnTo>
                  <a:lnTo>
                    <a:pt x="855" y="98"/>
                  </a:lnTo>
                  <a:lnTo>
                    <a:pt x="847" y="100"/>
                  </a:lnTo>
                  <a:lnTo>
                    <a:pt x="840" y="103"/>
                  </a:lnTo>
                  <a:lnTo>
                    <a:pt x="840" y="103"/>
                  </a:lnTo>
                  <a:lnTo>
                    <a:pt x="839" y="105"/>
                  </a:lnTo>
                  <a:lnTo>
                    <a:pt x="837" y="108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837" y="129"/>
                  </a:lnTo>
                  <a:lnTo>
                    <a:pt x="837" y="129"/>
                  </a:lnTo>
                  <a:lnTo>
                    <a:pt x="840" y="136"/>
                  </a:lnTo>
                  <a:lnTo>
                    <a:pt x="840" y="136"/>
                  </a:lnTo>
                  <a:lnTo>
                    <a:pt x="847" y="139"/>
                  </a:lnTo>
                  <a:lnTo>
                    <a:pt x="847" y="139"/>
                  </a:lnTo>
                  <a:lnTo>
                    <a:pt x="855" y="141"/>
                  </a:lnTo>
                  <a:lnTo>
                    <a:pt x="855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70" y="136"/>
                  </a:lnTo>
                  <a:lnTo>
                    <a:pt x="870" y="98"/>
                  </a:lnTo>
                  <a:close/>
                  <a:moveTo>
                    <a:pt x="769" y="95"/>
                  </a:moveTo>
                  <a:lnTo>
                    <a:pt x="769" y="95"/>
                  </a:lnTo>
                  <a:lnTo>
                    <a:pt x="773" y="97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83" y="105"/>
                  </a:lnTo>
                  <a:lnTo>
                    <a:pt x="787" y="115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3" y="138"/>
                  </a:lnTo>
                  <a:lnTo>
                    <a:pt x="795" y="141"/>
                  </a:lnTo>
                  <a:lnTo>
                    <a:pt x="795" y="141"/>
                  </a:lnTo>
                  <a:lnTo>
                    <a:pt x="800" y="142"/>
                  </a:lnTo>
                  <a:lnTo>
                    <a:pt x="805" y="142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1" y="152"/>
                  </a:lnTo>
                  <a:lnTo>
                    <a:pt x="801" y="152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5" y="152"/>
                  </a:lnTo>
                  <a:lnTo>
                    <a:pt x="778" y="149"/>
                  </a:lnTo>
                  <a:lnTo>
                    <a:pt x="778" y="149"/>
                  </a:lnTo>
                  <a:lnTo>
                    <a:pt x="773" y="142"/>
                  </a:lnTo>
                  <a:lnTo>
                    <a:pt x="772" y="134"/>
                  </a:lnTo>
                  <a:lnTo>
                    <a:pt x="765" y="115"/>
                  </a:lnTo>
                  <a:lnTo>
                    <a:pt x="765" y="115"/>
                  </a:lnTo>
                  <a:lnTo>
                    <a:pt x="764" y="108"/>
                  </a:lnTo>
                  <a:lnTo>
                    <a:pt x="760" y="105"/>
                  </a:lnTo>
                  <a:lnTo>
                    <a:pt x="757" y="103"/>
                  </a:lnTo>
                  <a:lnTo>
                    <a:pt x="752" y="102"/>
                  </a:lnTo>
                  <a:lnTo>
                    <a:pt x="744" y="102"/>
                  </a:lnTo>
                  <a:lnTo>
                    <a:pt x="744" y="151"/>
                  </a:lnTo>
                  <a:lnTo>
                    <a:pt x="724" y="151"/>
                  </a:lnTo>
                  <a:lnTo>
                    <a:pt x="724" y="44"/>
                  </a:lnTo>
                  <a:lnTo>
                    <a:pt x="744" y="44"/>
                  </a:lnTo>
                  <a:lnTo>
                    <a:pt x="744" y="87"/>
                  </a:lnTo>
                  <a:lnTo>
                    <a:pt x="752" y="87"/>
                  </a:lnTo>
                  <a:lnTo>
                    <a:pt x="752" y="87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59" y="85"/>
                  </a:lnTo>
                  <a:lnTo>
                    <a:pt x="760" y="80"/>
                  </a:lnTo>
                  <a:lnTo>
                    <a:pt x="764" y="75"/>
                  </a:lnTo>
                  <a:lnTo>
                    <a:pt x="769" y="59"/>
                  </a:lnTo>
                  <a:lnTo>
                    <a:pt x="769" y="59"/>
                  </a:lnTo>
                  <a:lnTo>
                    <a:pt x="773" y="51"/>
                  </a:lnTo>
                  <a:lnTo>
                    <a:pt x="777" y="46"/>
                  </a:lnTo>
                  <a:lnTo>
                    <a:pt x="777" y="46"/>
                  </a:lnTo>
                  <a:lnTo>
                    <a:pt x="783" y="43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5" y="41"/>
                  </a:lnTo>
                  <a:lnTo>
                    <a:pt x="795" y="41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3" y="53"/>
                  </a:lnTo>
                  <a:lnTo>
                    <a:pt x="803" y="53"/>
                  </a:lnTo>
                  <a:lnTo>
                    <a:pt x="796" y="53"/>
                  </a:lnTo>
                  <a:lnTo>
                    <a:pt x="793" y="54"/>
                  </a:lnTo>
                  <a:lnTo>
                    <a:pt x="793" y="54"/>
                  </a:lnTo>
                  <a:lnTo>
                    <a:pt x="790" y="59"/>
                  </a:lnTo>
                  <a:lnTo>
                    <a:pt x="783" y="75"/>
                  </a:lnTo>
                  <a:lnTo>
                    <a:pt x="783" y="75"/>
                  </a:lnTo>
                  <a:lnTo>
                    <a:pt x="780" y="84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3" y="92"/>
                  </a:lnTo>
                  <a:lnTo>
                    <a:pt x="769" y="93"/>
                  </a:lnTo>
                  <a:lnTo>
                    <a:pt x="769" y="95"/>
                  </a:lnTo>
                  <a:close/>
                  <a:moveTo>
                    <a:pt x="677" y="75"/>
                  </a:moveTo>
                  <a:lnTo>
                    <a:pt x="677" y="75"/>
                  </a:lnTo>
                  <a:lnTo>
                    <a:pt x="643" y="151"/>
                  </a:lnTo>
                  <a:lnTo>
                    <a:pt x="621" y="151"/>
                  </a:lnTo>
                  <a:lnTo>
                    <a:pt x="621" y="44"/>
                  </a:lnTo>
                  <a:lnTo>
                    <a:pt x="641" y="44"/>
                  </a:lnTo>
                  <a:lnTo>
                    <a:pt x="641" y="116"/>
                  </a:lnTo>
                  <a:lnTo>
                    <a:pt x="643" y="116"/>
                  </a:lnTo>
                  <a:lnTo>
                    <a:pt x="674" y="44"/>
                  </a:lnTo>
                  <a:lnTo>
                    <a:pt x="697" y="44"/>
                  </a:lnTo>
                  <a:lnTo>
                    <a:pt x="697" y="151"/>
                  </a:lnTo>
                  <a:lnTo>
                    <a:pt x="677" y="151"/>
                  </a:lnTo>
                  <a:lnTo>
                    <a:pt x="677" y="75"/>
                  </a:lnTo>
                  <a:close/>
                  <a:moveTo>
                    <a:pt x="533" y="56"/>
                  </a:moveTo>
                  <a:lnTo>
                    <a:pt x="533" y="56"/>
                  </a:lnTo>
                  <a:lnTo>
                    <a:pt x="528" y="56"/>
                  </a:lnTo>
                  <a:lnTo>
                    <a:pt x="523" y="59"/>
                  </a:lnTo>
                  <a:lnTo>
                    <a:pt x="523" y="59"/>
                  </a:lnTo>
                  <a:lnTo>
                    <a:pt x="518" y="61"/>
                  </a:lnTo>
                  <a:lnTo>
                    <a:pt x="515" y="66"/>
                  </a:lnTo>
                  <a:lnTo>
                    <a:pt x="515" y="66"/>
                  </a:lnTo>
                  <a:lnTo>
                    <a:pt x="512" y="70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07" y="87"/>
                  </a:lnTo>
                  <a:lnTo>
                    <a:pt x="507" y="97"/>
                  </a:lnTo>
                  <a:lnTo>
                    <a:pt x="507" y="97"/>
                  </a:lnTo>
                  <a:lnTo>
                    <a:pt x="507" y="108"/>
                  </a:lnTo>
                  <a:lnTo>
                    <a:pt x="509" y="116"/>
                  </a:lnTo>
                  <a:lnTo>
                    <a:pt x="509" y="116"/>
                  </a:lnTo>
                  <a:lnTo>
                    <a:pt x="512" y="123"/>
                  </a:lnTo>
                  <a:lnTo>
                    <a:pt x="515" y="129"/>
                  </a:lnTo>
                  <a:lnTo>
                    <a:pt x="515" y="129"/>
                  </a:lnTo>
                  <a:lnTo>
                    <a:pt x="518" y="13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8" y="138"/>
                  </a:lnTo>
                  <a:lnTo>
                    <a:pt x="533" y="139"/>
                  </a:lnTo>
                  <a:lnTo>
                    <a:pt x="533" y="56"/>
                  </a:lnTo>
                  <a:close/>
                  <a:moveTo>
                    <a:pt x="553" y="139"/>
                  </a:moveTo>
                  <a:lnTo>
                    <a:pt x="553" y="139"/>
                  </a:lnTo>
                  <a:lnTo>
                    <a:pt x="559" y="138"/>
                  </a:lnTo>
                  <a:lnTo>
                    <a:pt x="564" y="136"/>
                  </a:lnTo>
                  <a:lnTo>
                    <a:pt x="564" y="136"/>
                  </a:lnTo>
                  <a:lnTo>
                    <a:pt x="569" y="133"/>
                  </a:lnTo>
                  <a:lnTo>
                    <a:pt x="572" y="129"/>
                  </a:lnTo>
                  <a:lnTo>
                    <a:pt x="572" y="129"/>
                  </a:lnTo>
                  <a:lnTo>
                    <a:pt x="576" y="123"/>
                  </a:lnTo>
                  <a:lnTo>
                    <a:pt x="577" y="116"/>
                  </a:lnTo>
                  <a:lnTo>
                    <a:pt x="577" y="116"/>
                  </a:lnTo>
                  <a:lnTo>
                    <a:pt x="579" y="108"/>
                  </a:lnTo>
                  <a:lnTo>
                    <a:pt x="581" y="97"/>
                  </a:lnTo>
                  <a:lnTo>
                    <a:pt x="581" y="97"/>
                  </a:lnTo>
                  <a:lnTo>
                    <a:pt x="579" y="87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0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69" y="61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59" y="56"/>
                  </a:lnTo>
                  <a:lnTo>
                    <a:pt x="553" y="56"/>
                  </a:lnTo>
                  <a:lnTo>
                    <a:pt x="553" y="139"/>
                  </a:lnTo>
                  <a:close/>
                  <a:moveTo>
                    <a:pt x="533" y="0"/>
                  </a:moveTo>
                  <a:lnTo>
                    <a:pt x="553" y="0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63" y="44"/>
                  </a:lnTo>
                  <a:lnTo>
                    <a:pt x="572" y="48"/>
                  </a:lnTo>
                  <a:lnTo>
                    <a:pt x="581" y="51"/>
                  </a:lnTo>
                  <a:lnTo>
                    <a:pt x="587" y="57"/>
                  </a:lnTo>
                  <a:lnTo>
                    <a:pt x="587" y="57"/>
                  </a:lnTo>
                  <a:lnTo>
                    <a:pt x="592" y="66"/>
                  </a:lnTo>
                  <a:lnTo>
                    <a:pt x="597" y="74"/>
                  </a:lnTo>
                  <a:lnTo>
                    <a:pt x="599" y="85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110"/>
                  </a:lnTo>
                  <a:lnTo>
                    <a:pt x="597" y="121"/>
                  </a:lnTo>
                  <a:lnTo>
                    <a:pt x="592" y="129"/>
                  </a:lnTo>
                  <a:lnTo>
                    <a:pt x="587" y="138"/>
                  </a:lnTo>
                  <a:lnTo>
                    <a:pt x="587" y="138"/>
                  </a:lnTo>
                  <a:lnTo>
                    <a:pt x="581" y="142"/>
                  </a:lnTo>
                  <a:lnTo>
                    <a:pt x="572" y="147"/>
                  </a:lnTo>
                  <a:lnTo>
                    <a:pt x="563" y="151"/>
                  </a:lnTo>
                  <a:lnTo>
                    <a:pt x="553" y="152"/>
                  </a:lnTo>
                  <a:lnTo>
                    <a:pt x="553" y="195"/>
                  </a:lnTo>
                  <a:lnTo>
                    <a:pt x="533" y="195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23" y="151"/>
                  </a:lnTo>
                  <a:lnTo>
                    <a:pt x="515" y="147"/>
                  </a:lnTo>
                  <a:lnTo>
                    <a:pt x="507" y="142"/>
                  </a:lnTo>
                  <a:lnTo>
                    <a:pt x="500" y="138"/>
                  </a:lnTo>
                  <a:lnTo>
                    <a:pt x="500" y="138"/>
                  </a:lnTo>
                  <a:lnTo>
                    <a:pt x="494" y="129"/>
                  </a:lnTo>
                  <a:lnTo>
                    <a:pt x="491" y="121"/>
                  </a:lnTo>
                  <a:lnTo>
                    <a:pt x="489" y="110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85"/>
                  </a:lnTo>
                  <a:lnTo>
                    <a:pt x="491" y="74"/>
                  </a:lnTo>
                  <a:lnTo>
                    <a:pt x="494" y="66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07" y="51"/>
                  </a:lnTo>
                  <a:lnTo>
                    <a:pt x="515" y="48"/>
                  </a:lnTo>
                  <a:lnTo>
                    <a:pt x="523" y="44"/>
                  </a:lnTo>
                  <a:lnTo>
                    <a:pt x="533" y="43"/>
                  </a:lnTo>
                  <a:lnTo>
                    <a:pt x="533" y="0"/>
                  </a:lnTo>
                  <a:close/>
                  <a:moveTo>
                    <a:pt x="447" y="75"/>
                  </a:moveTo>
                  <a:lnTo>
                    <a:pt x="445" y="75"/>
                  </a:lnTo>
                  <a:lnTo>
                    <a:pt x="411" y="151"/>
                  </a:lnTo>
                  <a:lnTo>
                    <a:pt x="389" y="151"/>
                  </a:lnTo>
                  <a:lnTo>
                    <a:pt x="389" y="44"/>
                  </a:lnTo>
                  <a:lnTo>
                    <a:pt x="409" y="44"/>
                  </a:lnTo>
                  <a:lnTo>
                    <a:pt x="409" y="116"/>
                  </a:lnTo>
                  <a:lnTo>
                    <a:pt x="411" y="116"/>
                  </a:lnTo>
                  <a:lnTo>
                    <a:pt x="443" y="44"/>
                  </a:lnTo>
                  <a:lnTo>
                    <a:pt x="464" y="44"/>
                  </a:lnTo>
                  <a:lnTo>
                    <a:pt x="464" y="151"/>
                  </a:lnTo>
                  <a:lnTo>
                    <a:pt x="447" y="151"/>
                  </a:lnTo>
                  <a:lnTo>
                    <a:pt x="447" y="75"/>
                  </a:lnTo>
                  <a:close/>
                  <a:moveTo>
                    <a:pt x="362" y="44"/>
                  </a:moveTo>
                  <a:lnTo>
                    <a:pt x="362" y="151"/>
                  </a:lnTo>
                  <a:lnTo>
                    <a:pt x="344" y="151"/>
                  </a:lnTo>
                  <a:lnTo>
                    <a:pt x="344" y="57"/>
                  </a:lnTo>
                  <a:lnTo>
                    <a:pt x="314" y="57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09" y="133"/>
                  </a:lnTo>
                  <a:lnTo>
                    <a:pt x="306" y="139"/>
                  </a:lnTo>
                  <a:lnTo>
                    <a:pt x="303" y="144"/>
                  </a:lnTo>
                  <a:lnTo>
                    <a:pt x="303" y="144"/>
                  </a:lnTo>
                  <a:lnTo>
                    <a:pt x="299" y="149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5" y="151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81" y="141"/>
                  </a:lnTo>
                  <a:lnTo>
                    <a:pt x="286" y="136"/>
                  </a:lnTo>
                  <a:lnTo>
                    <a:pt x="286" y="136"/>
                  </a:lnTo>
                  <a:lnTo>
                    <a:pt x="290" y="128"/>
                  </a:lnTo>
                  <a:lnTo>
                    <a:pt x="293" y="116"/>
                  </a:lnTo>
                  <a:lnTo>
                    <a:pt x="296" y="44"/>
                  </a:lnTo>
                  <a:lnTo>
                    <a:pt x="362" y="44"/>
                  </a:lnTo>
                  <a:close/>
                  <a:moveTo>
                    <a:pt x="221" y="154"/>
                  </a:moveTo>
                  <a:lnTo>
                    <a:pt x="221" y="154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1" y="149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3" y="142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8" y="12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8" y="110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3" y="97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201" y="88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2" y="87"/>
                  </a:lnTo>
                  <a:lnTo>
                    <a:pt x="242" y="79"/>
                  </a:lnTo>
                  <a:lnTo>
                    <a:pt x="242" y="79"/>
                  </a:lnTo>
                  <a:lnTo>
                    <a:pt x="241" y="72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37" y="62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2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18" y="54"/>
                  </a:lnTo>
                  <a:lnTo>
                    <a:pt x="196" y="54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5" y="4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55" y="53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0" y="67"/>
                  </a:lnTo>
                  <a:lnTo>
                    <a:pt x="260" y="79"/>
                  </a:lnTo>
                  <a:lnTo>
                    <a:pt x="260" y="151"/>
                  </a:lnTo>
                  <a:lnTo>
                    <a:pt x="245" y="151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2"/>
                  </a:lnTo>
                  <a:lnTo>
                    <a:pt x="221" y="154"/>
                  </a:lnTo>
                  <a:lnTo>
                    <a:pt x="221" y="154"/>
                  </a:lnTo>
                  <a:close/>
                  <a:moveTo>
                    <a:pt x="242" y="98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19" y="100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13" y="136"/>
                  </a:lnTo>
                  <a:lnTo>
                    <a:pt x="213" y="136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42" y="136"/>
                  </a:lnTo>
                  <a:lnTo>
                    <a:pt x="242" y="9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51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3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5" y="6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69" y="12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64" y="142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4" y="151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95" y="149"/>
                  </a:lnTo>
                  <a:lnTo>
                    <a:pt x="95" y="46"/>
                  </a:lnTo>
                  <a:close/>
                  <a:moveTo>
                    <a:pt x="115" y="54"/>
                  </a:moveTo>
                  <a:lnTo>
                    <a:pt x="115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4" y="80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64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36" y="56"/>
                  </a:lnTo>
                  <a:lnTo>
                    <a:pt x="128" y="54"/>
                  </a:lnTo>
                  <a:lnTo>
                    <a:pt x="115" y="54"/>
                  </a:lnTo>
                  <a:close/>
                  <a:moveTo>
                    <a:pt x="129" y="141"/>
                  </a:moveTo>
                  <a:lnTo>
                    <a:pt x="129" y="141"/>
                  </a:lnTo>
                  <a:lnTo>
                    <a:pt x="139" y="139"/>
                  </a:lnTo>
                  <a:lnTo>
                    <a:pt x="146" y="136"/>
                  </a:lnTo>
                  <a:lnTo>
                    <a:pt x="146" y="136"/>
                  </a:lnTo>
                  <a:lnTo>
                    <a:pt x="147" y="134"/>
                  </a:lnTo>
                  <a:lnTo>
                    <a:pt x="149" y="13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49" y="111"/>
                  </a:lnTo>
                  <a:lnTo>
                    <a:pt x="147" y="108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39" y="103"/>
                  </a:lnTo>
                  <a:lnTo>
                    <a:pt x="129" y="102"/>
                  </a:lnTo>
                  <a:lnTo>
                    <a:pt x="115" y="102"/>
                  </a:lnTo>
                  <a:lnTo>
                    <a:pt x="115" y="141"/>
                  </a:lnTo>
                  <a:lnTo>
                    <a:pt x="129" y="141"/>
                  </a:lnTo>
                  <a:close/>
                  <a:moveTo>
                    <a:pt x="44" y="95"/>
                  </a:moveTo>
                  <a:lnTo>
                    <a:pt x="44" y="95"/>
                  </a:lnTo>
                  <a:lnTo>
                    <a:pt x="49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7" y="105"/>
                  </a:lnTo>
                  <a:lnTo>
                    <a:pt x="61" y="115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8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2"/>
                  </a:lnTo>
                  <a:lnTo>
                    <a:pt x="79" y="142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49" y="142"/>
                  </a:lnTo>
                  <a:lnTo>
                    <a:pt x="46" y="13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38" y="108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6" y="102"/>
                  </a:lnTo>
                  <a:lnTo>
                    <a:pt x="20" y="102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9" y="7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8" y="51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7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4" y="59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4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48" y="92"/>
                  </a:lnTo>
                  <a:lnTo>
                    <a:pt x="44" y="93"/>
                  </a:lnTo>
                  <a:lnTo>
                    <a:pt x="44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3597276" y="5541963"/>
              <a:ext cx="1411288" cy="277813"/>
            </a:xfrm>
            <a:custGeom>
              <a:avLst/>
              <a:gdLst/>
              <a:ahLst/>
              <a:cxnLst>
                <a:cxn ang="0">
                  <a:pos x="877" y="44"/>
                </a:cxn>
                <a:cxn ang="0">
                  <a:pos x="881" y="78"/>
                </a:cxn>
                <a:cxn ang="0">
                  <a:pos x="884" y="93"/>
                </a:cxn>
                <a:cxn ang="0">
                  <a:pos x="881" y="132"/>
                </a:cxn>
                <a:cxn ang="0">
                  <a:pos x="840" y="49"/>
                </a:cxn>
                <a:cxn ang="0">
                  <a:pos x="868" y="57"/>
                </a:cxn>
                <a:cxn ang="0">
                  <a:pos x="868" y="122"/>
                </a:cxn>
                <a:cxn ang="0">
                  <a:pos x="840" y="126"/>
                </a:cxn>
                <a:cxn ang="0">
                  <a:pos x="783" y="132"/>
                </a:cxn>
                <a:cxn ang="0">
                  <a:pos x="735" y="127"/>
                </a:cxn>
                <a:cxn ang="0">
                  <a:pos x="729" y="65"/>
                </a:cxn>
                <a:cxn ang="0">
                  <a:pos x="770" y="39"/>
                </a:cxn>
                <a:cxn ang="0">
                  <a:pos x="797" y="88"/>
                </a:cxn>
                <a:cxn ang="0">
                  <a:pos x="768" y="50"/>
                </a:cxn>
                <a:cxn ang="0">
                  <a:pos x="745" y="68"/>
                </a:cxn>
                <a:cxn ang="0">
                  <a:pos x="761" y="127"/>
                </a:cxn>
                <a:cxn ang="0">
                  <a:pos x="779" y="88"/>
                </a:cxn>
                <a:cxn ang="0">
                  <a:pos x="701" y="122"/>
                </a:cxn>
                <a:cxn ang="0">
                  <a:pos x="703" y="139"/>
                </a:cxn>
                <a:cxn ang="0">
                  <a:pos x="673" y="95"/>
                </a:cxn>
                <a:cxn ang="0">
                  <a:pos x="665" y="80"/>
                </a:cxn>
                <a:cxn ang="0">
                  <a:pos x="688" y="42"/>
                </a:cxn>
                <a:cxn ang="0">
                  <a:pos x="711" y="47"/>
                </a:cxn>
                <a:cxn ang="0">
                  <a:pos x="685" y="83"/>
                </a:cxn>
                <a:cxn ang="0">
                  <a:pos x="562" y="106"/>
                </a:cxn>
                <a:cxn ang="0">
                  <a:pos x="465" y="82"/>
                </a:cxn>
                <a:cxn ang="0">
                  <a:pos x="430" y="52"/>
                </a:cxn>
                <a:cxn ang="0">
                  <a:pos x="348" y="101"/>
                </a:cxn>
                <a:cxn ang="0">
                  <a:pos x="313" y="139"/>
                </a:cxn>
                <a:cxn ang="0">
                  <a:pos x="279" y="111"/>
                </a:cxn>
                <a:cxn ang="0">
                  <a:pos x="291" y="44"/>
                </a:cxn>
                <a:cxn ang="0">
                  <a:pos x="340" y="49"/>
                </a:cxn>
                <a:cxn ang="0">
                  <a:pos x="330" y="68"/>
                </a:cxn>
                <a:cxn ang="0">
                  <a:pos x="305" y="50"/>
                </a:cxn>
                <a:cxn ang="0">
                  <a:pos x="300" y="119"/>
                </a:cxn>
                <a:cxn ang="0">
                  <a:pos x="325" y="119"/>
                </a:cxn>
                <a:cxn ang="0">
                  <a:pos x="204" y="116"/>
                </a:cxn>
                <a:cxn ang="0">
                  <a:pos x="228" y="124"/>
                </a:cxn>
                <a:cxn ang="0">
                  <a:pos x="233" y="67"/>
                </a:cxn>
                <a:cxn ang="0">
                  <a:pos x="201" y="59"/>
                </a:cxn>
                <a:cxn ang="0">
                  <a:pos x="235" y="46"/>
                </a:cxn>
                <a:cxn ang="0">
                  <a:pos x="253" y="103"/>
                </a:cxn>
                <a:cxn ang="0">
                  <a:pos x="219" y="139"/>
                </a:cxn>
                <a:cxn ang="0">
                  <a:pos x="184" y="113"/>
                </a:cxn>
                <a:cxn ang="0">
                  <a:pos x="194" y="14"/>
                </a:cxn>
                <a:cxn ang="0">
                  <a:pos x="242" y="11"/>
                </a:cxn>
                <a:cxn ang="0">
                  <a:pos x="202" y="34"/>
                </a:cxn>
                <a:cxn ang="0">
                  <a:pos x="98" y="132"/>
                </a:cxn>
                <a:cxn ang="0">
                  <a:pos x="94" y="88"/>
                </a:cxn>
                <a:cxn ang="0">
                  <a:pos x="139" y="80"/>
                </a:cxn>
                <a:cxn ang="0">
                  <a:pos x="117" y="49"/>
                </a:cxn>
                <a:cxn ang="0">
                  <a:pos x="142" y="41"/>
                </a:cxn>
                <a:cxn ang="0">
                  <a:pos x="140" y="131"/>
                </a:cxn>
                <a:cxn ang="0">
                  <a:pos x="124" y="90"/>
                </a:cxn>
                <a:cxn ang="0">
                  <a:pos x="109" y="117"/>
                </a:cxn>
                <a:cxn ang="0">
                  <a:pos x="139" y="90"/>
                </a:cxn>
                <a:cxn ang="0">
                  <a:pos x="45" y="119"/>
                </a:cxn>
                <a:cxn ang="0">
                  <a:pos x="45" y="57"/>
                </a:cxn>
                <a:cxn ang="0">
                  <a:pos x="16" y="122"/>
                </a:cxn>
                <a:cxn ang="0">
                  <a:pos x="49" y="41"/>
                </a:cxn>
                <a:cxn ang="0">
                  <a:pos x="68" y="88"/>
                </a:cxn>
                <a:cxn ang="0">
                  <a:pos x="44" y="137"/>
                </a:cxn>
                <a:cxn ang="0">
                  <a:pos x="14" y="46"/>
                </a:cxn>
              </a:cxnLst>
              <a:rect l="0" t="0" r="r" b="b"/>
              <a:pathLst>
                <a:path w="889" h="175">
                  <a:moveTo>
                    <a:pt x="823" y="42"/>
                  </a:moveTo>
                  <a:lnTo>
                    <a:pt x="823" y="42"/>
                  </a:lnTo>
                  <a:lnTo>
                    <a:pt x="838" y="39"/>
                  </a:lnTo>
                  <a:lnTo>
                    <a:pt x="838" y="39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66" y="39"/>
                  </a:lnTo>
                  <a:lnTo>
                    <a:pt x="866" y="39"/>
                  </a:lnTo>
                  <a:lnTo>
                    <a:pt x="873" y="41"/>
                  </a:lnTo>
                  <a:lnTo>
                    <a:pt x="877" y="44"/>
                  </a:lnTo>
                  <a:lnTo>
                    <a:pt x="877" y="44"/>
                  </a:lnTo>
                  <a:lnTo>
                    <a:pt x="881" y="47"/>
                  </a:lnTo>
                  <a:lnTo>
                    <a:pt x="884" y="52"/>
                  </a:lnTo>
                  <a:lnTo>
                    <a:pt x="884" y="52"/>
                  </a:lnTo>
                  <a:lnTo>
                    <a:pt x="886" y="57"/>
                  </a:lnTo>
                  <a:lnTo>
                    <a:pt x="886" y="65"/>
                  </a:lnTo>
                  <a:lnTo>
                    <a:pt x="886" y="65"/>
                  </a:lnTo>
                  <a:lnTo>
                    <a:pt x="884" y="73"/>
                  </a:lnTo>
                  <a:lnTo>
                    <a:pt x="884" y="73"/>
                  </a:lnTo>
                  <a:lnTo>
                    <a:pt x="881" y="78"/>
                  </a:lnTo>
                  <a:lnTo>
                    <a:pt x="881" y="78"/>
                  </a:lnTo>
                  <a:lnTo>
                    <a:pt x="877" y="83"/>
                  </a:lnTo>
                  <a:lnTo>
                    <a:pt x="877" y="83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3" y="85"/>
                  </a:lnTo>
                  <a:lnTo>
                    <a:pt x="879" y="88"/>
                  </a:lnTo>
                  <a:lnTo>
                    <a:pt x="879" y="88"/>
                  </a:lnTo>
                  <a:lnTo>
                    <a:pt x="884" y="93"/>
                  </a:lnTo>
                  <a:lnTo>
                    <a:pt x="884" y="93"/>
                  </a:lnTo>
                  <a:lnTo>
                    <a:pt x="887" y="99"/>
                  </a:lnTo>
                  <a:lnTo>
                    <a:pt x="887" y="99"/>
                  </a:lnTo>
                  <a:lnTo>
                    <a:pt x="889" y="109"/>
                  </a:lnTo>
                  <a:lnTo>
                    <a:pt x="889" y="109"/>
                  </a:lnTo>
                  <a:lnTo>
                    <a:pt x="889" y="117"/>
                  </a:lnTo>
                  <a:lnTo>
                    <a:pt x="887" y="124"/>
                  </a:lnTo>
                  <a:lnTo>
                    <a:pt x="887" y="124"/>
                  </a:lnTo>
                  <a:lnTo>
                    <a:pt x="884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6" y="135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55" y="139"/>
                  </a:lnTo>
                  <a:lnTo>
                    <a:pt x="855" y="139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23" y="134"/>
                  </a:lnTo>
                  <a:lnTo>
                    <a:pt x="823" y="42"/>
                  </a:lnTo>
                  <a:close/>
                  <a:moveTo>
                    <a:pt x="840" y="49"/>
                  </a:moveTo>
                  <a:lnTo>
                    <a:pt x="840" y="80"/>
                  </a:lnTo>
                  <a:lnTo>
                    <a:pt x="851" y="80"/>
                  </a:lnTo>
                  <a:lnTo>
                    <a:pt x="851" y="80"/>
                  </a:lnTo>
                  <a:lnTo>
                    <a:pt x="858" y="80"/>
                  </a:lnTo>
                  <a:lnTo>
                    <a:pt x="864" y="77"/>
                  </a:lnTo>
                  <a:lnTo>
                    <a:pt x="864" y="77"/>
                  </a:lnTo>
                  <a:lnTo>
                    <a:pt x="868" y="72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68" y="57"/>
                  </a:lnTo>
                  <a:lnTo>
                    <a:pt x="864" y="54"/>
                  </a:lnTo>
                  <a:lnTo>
                    <a:pt x="864" y="54"/>
                  </a:lnTo>
                  <a:lnTo>
                    <a:pt x="858" y="50"/>
                  </a:lnTo>
                  <a:lnTo>
                    <a:pt x="851" y="49"/>
                  </a:lnTo>
                  <a:lnTo>
                    <a:pt x="840" y="49"/>
                  </a:lnTo>
                  <a:close/>
                  <a:moveTo>
                    <a:pt x="855" y="126"/>
                  </a:moveTo>
                  <a:lnTo>
                    <a:pt x="855" y="126"/>
                  </a:lnTo>
                  <a:lnTo>
                    <a:pt x="861" y="126"/>
                  </a:lnTo>
                  <a:lnTo>
                    <a:pt x="868" y="122"/>
                  </a:lnTo>
                  <a:lnTo>
                    <a:pt x="868" y="122"/>
                  </a:lnTo>
                  <a:lnTo>
                    <a:pt x="871" y="117"/>
                  </a:lnTo>
                  <a:lnTo>
                    <a:pt x="873" y="109"/>
                  </a:lnTo>
                  <a:lnTo>
                    <a:pt x="873" y="109"/>
                  </a:lnTo>
                  <a:lnTo>
                    <a:pt x="871" y="101"/>
                  </a:lnTo>
                  <a:lnTo>
                    <a:pt x="868" y="96"/>
                  </a:lnTo>
                  <a:lnTo>
                    <a:pt x="868" y="96"/>
                  </a:lnTo>
                  <a:lnTo>
                    <a:pt x="861" y="93"/>
                  </a:lnTo>
                  <a:lnTo>
                    <a:pt x="855" y="91"/>
                  </a:lnTo>
                  <a:lnTo>
                    <a:pt x="840" y="91"/>
                  </a:lnTo>
                  <a:lnTo>
                    <a:pt x="840" y="126"/>
                  </a:lnTo>
                  <a:lnTo>
                    <a:pt x="855" y="126"/>
                  </a:lnTo>
                  <a:close/>
                  <a:moveTo>
                    <a:pt x="797" y="88"/>
                  </a:moveTo>
                  <a:lnTo>
                    <a:pt x="797" y="88"/>
                  </a:lnTo>
                  <a:lnTo>
                    <a:pt x="797" y="101"/>
                  </a:lnTo>
                  <a:lnTo>
                    <a:pt x="794" y="111"/>
                  </a:lnTo>
                  <a:lnTo>
                    <a:pt x="794" y="111"/>
                  </a:lnTo>
                  <a:lnTo>
                    <a:pt x="792" y="121"/>
                  </a:lnTo>
                  <a:lnTo>
                    <a:pt x="788" y="127"/>
                  </a:lnTo>
                  <a:lnTo>
                    <a:pt x="788" y="127"/>
                  </a:lnTo>
                  <a:lnTo>
                    <a:pt x="783" y="132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0" y="137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53" y="137"/>
                  </a:lnTo>
                  <a:lnTo>
                    <a:pt x="747" y="135"/>
                  </a:lnTo>
                  <a:lnTo>
                    <a:pt x="747" y="135"/>
                  </a:lnTo>
                  <a:lnTo>
                    <a:pt x="740" y="132"/>
                  </a:lnTo>
                  <a:lnTo>
                    <a:pt x="735" y="127"/>
                  </a:lnTo>
                  <a:lnTo>
                    <a:pt x="735" y="127"/>
                  </a:lnTo>
                  <a:lnTo>
                    <a:pt x="732" y="121"/>
                  </a:lnTo>
                  <a:lnTo>
                    <a:pt x="729" y="111"/>
                  </a:lnTo>
                  <a:lnTo>
                    <a:pt x="729" y="111"/>
                  </a:lnTo>
                  <a:lnTo>
                    <a:pt x="727" y="101"/>
                  </a:lnTo>
                  <a:lnTo>
                    <a:pt x="725" y="88"/>
                  </a:lnTo>
                  <a:lnTo>
                    <a:pt x="725" y="88"/>
                  </a:lnTo>
                  <a:lnTo>
                    <a:pt x="727" y="75"/>
                  </a:lnTo>
                  <a:lnTo>
                    <a:pt x="729" y="65"/>
                  </a:lnTo>
                  <a:lnTo>
                    <a:pt x="729" y="65"/>
                  </a:lnTo>
                  <a:lnTo>
                    <a:pt x="732" y="55"/>
                  </a:lnTo>
                  <a:lnTo>
                    <a:pt x="735" y="49"/>
                  </a:lnTo>
                  <a:lnTo>
                    <a:pt x="735" y="49"/>
                  </a:lnTo>
                  <a:lnTo>
                    <a:pt x="740" y="44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53" y="39"/>
                  </a:lnTo>
                  <a:lnTo>
                    <a:pt x="761" y="37"/>
                  </a:lnTo>
                  <a:lnTo>
                    <a:pt x="761" y="37"/>
                  </a:lnTo>
                  <a:lnTo>
                    <a:pt x="770" y="39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83" y="44"/>
                  </a:lnTo>
                  <a:lnTo>
                    <a:pt x="788" y="49"/>
                  </a:lnTo>
                  <a:lnTo>
                    <a:pt x="788" y="49"/>
                  </a:lnTo>
                  <a:lnTo>
                    <a:pt x="792" y="55"/>
                  </a:lnTo>
                  <a:lnTo>
                    <a:pt x="794" y="65"/>
                  </a:lnTo>
                  <a:lnTo>
                    <a:pt x="794" y="65"/>
                  </a:lnTo>
                  <a:lnTo>
                    <a:pt x="797" y="75"/>
                  </a:lnTo>
                  <a:lnTo>
                    <a:pt x="797" y="88"/>
                  </a:lnTo>
                  <a:lnTo>
                    <a:pt x="797" y="88"/>
                  </a:lnTo>
                  <a:close/>
                  <a:moveTo>
                    <a:pt x="779" y="88"/>
                  </a:moveTo>
                  <a:lnTo>
                    <a:pt x="779" y="88"/>
                  </a:lnTo>
                  <a:lnTo>
                    <a:pt x="778" y="68"/>
                  </a:lnTo>
                  <a:lnTo>
                    <a:pt x="778" y="68"/>
                  </a:lnTo>
                  <a:lnTo>
                    <a:pt x="776" y="62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71" y="54"/>
                  </a:lnTo>
                  <a:lnTo>
                    <a:pt x="768" y="50"/>
                  </a:lnTo>
                  <a:lnTo>
                    <a:pt x="768" y="50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55" y="50"/>
                  </a:lnTo>
                  <a:lnTo>
                    <a:pt x="755" y="50"/>
                  </a:lnTo>
                  <a:lnTo>
                    <a:pt x="752" y="54"/>
                  </a:lnTo>
                  <a:lnTo>
                    <a:pt x="748" y="57"/>
                  </a:lnTo>
                  <a:lnTo>
                    <a:pt x="748" y="57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5" y="108"/>
                  </a:lnTo>
                  <a:lnTo>
                    <a:pt x="745" y="108"/>
                  </a:lnTo>
                  <a:lnTo>
                    <a:pt x="748" y="119"/>
                  </a:lnTo>
                  <a:lnTo>
                    <a:pt x="748" y="119"/>
                  </a:lnTo>
                  <a:lnTo>
                    <a:pt x="752" y="122"/>
                  </a:lnTo>
                  <a:lnTo>
                    <a:pt x="755" y="126"/>
                  </a:lnTo>
                  <a:lnTo>
                    <a:pt x="755" y="126"/>
                  </a:lnTo>
                  <a:lnTo>
                    <a:pt x="761" y="127"/>
                  </a:lnTo>
                  <a:lnTo>
                    <a:pt x="761" y="127"/>
                  </a:lnTo>
                  <a:lnTo>
                    <a:pt x="768" y="126"/>
                  </a:lnTo>
                  <a:lnTo>
                    <a:pt x="768" y="126"/>
                  </a:lnTo>
                  <a:lnTo>
                    <a:pt x="771" y="122"/>
                  </a:lnTo>
                  <a:lnTo>
                    <a:pt x="774" y="119"/>
                  </a:lnTo>
                  <a:lnTo>
                    <a:pt x="774" y="119"/>
                  </a:lnTo>
                  <a:lnTo>
                    <a:pt x="776" y="114"/>
                  </a:lnTo>
                  <a:lnTo>
                    <a:pt x="778" y="108"/>
                  </a:lnTo>
                  <a:lnTo>
                    <a:pt x="778" y="108"/>
                  </a:lnTo>
                  <a:lnTo>
                    <a:pt x="779" y="88"/>
                  </a:lnTo>
                  <a:lnTo>
                    <a:pt x="779" y="88"/>
                  </a:lnTo>
                  <a:close/>
                  <a:moveTo>
                    <a:pt x="681" y="85"/>
                  </a:moveTo>
                  <a:lnTo>
                    <a:pt x="681" y="85"/>
                  </a:lnTo>
                  <a:lnTo>
                    <a:pt x="686" y="88"/>
                  </a:lnTo>
                  <a:lnTo>
                    <a:pt x="689" y="90"/>
                  </a:lnTo>
                  <a:lnTo>
                    <a:pt x="689" y="90"/>
                  </a:lnTo>
                  <a:lnTo>
                    <a:pt x="693" y="96"/>
                  </a:lnTo>
                  <a:lnTo>
                    <a:pt x="696" y="103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703" y="124"/>
                  </a:lnTo>
                  <a:lnTo>
                    <a:pt x="704" y="126"/>
                  </a:lnTo>
                  <a:lnTo>
                    <a:pt x="704" y="126"/>
                  </a:lnTo>
                  <a:lnTo>
                    <a:pt x="707" y="127"/>
                  </a:lnTo>
                  <a:lnTo>
                    <a:pt x="712" y="129"/>
                  </a:lnTo>
                  <a:lnTo>
                    <a:pt x="712" y="135"/>
                  </a:lnTo>
                  <a:lnTo>
                    <a:pt x="712" y="135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03" y="139"/>
                  </a:lnTo>
                  <a:lnTo>
                    <a:pt x="703" y="139"/>
                  </a:lnTo>
                  <a:lnTo>
                    <a:pt x="694" y="137"/>
                  </a:lnTo>
                  <a:lnTo>
                    <a:pt x="689" y="134"/>
                  </a:lnTo>
                  <a:lnTo>
                    <a:pt x="689" y="134"/>
                  </a:lnTo>
                  <a:lnTo>
                    <a:pt x="686" y="129"/>
                  </a:lnTo>
                  <a:lnTo>
                    <a:pt x="683" y="122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6" y="98"/>
                  </a:lnTo>
                  <a:lnTo>
                    <a:pt x="673" y="95"/>
                  </a:lnTo>
                  <a:lnTo>
                    <a:pt x="670" y="93"/>
                  </a:lnTo>
                  <a:lnTo>
                    <a:pt x="665" y="91"/>
                  </a:lnTo>
                  <a:lnTo>
                    <a:pt x="658" y="91"/>
                  </a:lnTo>
                  <a:lnTo>
                    <a:pt x="658" y="135"/>
                  </a:lnTo>
                  <a:lnTo>
                    <a:pt x="642" y="135"/>
                  </a:lnTo>
                  <a:lnTo>
                    <a:pt x="642" y="41"/>
                  </a:lnTo>
                  <a:lnTo>
                    <a:pt x="658" y="41"/>
                  </a:lnTo>
                  <a:lnTo>
                    <a:pt x="658" y="80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8" y="78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73" y="73"/>
                  </a:lnTo>
                  <a:lnTo>
                    <a:pt x="676" y="68"/>
                  </a:lnTo>
                  <a:lnTo>
                    <a:pt x="681" y="54"/>
                  </a:lnTo>
                  <a:lnTo>
                    <a:pt x="681" y="54"/>
                  </a:lnTo>
                  <a:lnTo>
                    <a:pt x="685" y="47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3" y="39"/>
                  </a:lnTo>
                  <a:lnTo>
                    <a:pt x="701" y="37"/>
                  </a:lnTo>
                  <a:lnTo>
                    <a:pt x="701" y="37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707" y="39"/>
                  </a:lnTo>
                  <a:lnTo>
                    <a:pt x="707" y="39"/>
                  </a:lnTo>
                  <a:lnTo>
                    <a:pt x="711" y="41"/>
                  </a:lnTo>
                  <a:lnTo>
                    <a:pt x="711" y="47"/>
                  </a:lnTo>
                  <a:lnTo>
                    <a:pt x="711" y="47"/>
                  </a:lnTo>
                  <a:lnTo>
                    <a:pt x="706" y="49"/>
                  </a:lnTo>
                  <a:lnTo>
                    <a:pt x="703" y="49"/>
                  </a:lnTo>
                  <a:lnTo>
                    <a:pt x="703" y="49"/>
                  </a:lnTo>
                  <a:lnTo>
                    <a:pt x="699" y="54"/>
                  </a:lnTo>
                  <a:lnTo>
                    <a:pt x="694" y="68"/>
                  </a:lnTo>
                  <a:lnTo>
                    <a:pt x="694" y="68"/>
                  </a:lnTo>
                  <a:lnTo>
                    <a:pt x="691" y="75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85" y="83"/>
                  </a:lnTo>
                  <a:lnTo>
                    <a:pt x="681" y="85"/>
                  </a:lnTo>
                  <a:lnTo>
                    <a:pt x="681" y="85"/>
                  </a:lnTo>
                  <a:close/>
                  <a:moveTo>
                    <a:pt x="595" y="68"/>
                  </a:moveTo>
                  <a:lnTo>
                    <a:pt x="593" y="68"/>
                  </a:lnTo>
                  <a:lnTo>
                    <a:pt x="562" y="135"/>
                  </a:lnTo>
                  <a:lnTo>
                    <a:pt x="544" y="135"/>
                  </a:lnTo>
                  <a:lnTo>
                    <a:pt x="544" y="41"/>
                  </a:lnTo>
                  <a:lnTo>
                    <a:pt x="562" y="41"/>
                  </a:lnTo>
                  <a:lnTo>
                    <a:pt x="562" y="106"/>
                  </a:lnTo>
                  <a:lnTo>
                    <a:pt x="562" y="106"/>
                  </a:lnTo>
                  <a:lnTo>
                    <a:pt x="591" y="41"/>
                  </a:lnTo>
                  <a:lnTo>
                    <a:pt x="611" y="41"/>
                  </a:lnTo>
                  <a:lnTo>
                    <a:pt x="611" y="135"/>
                  </a:lnTo>
                  <a:lnTo>
                    <a:pt x="595" y="135"/>
                  </a:lnTo>
                  <a:lnTo>
                    <a:pt x="595" y="68"/>
                  </a:lnTo>
                  <a:close/>
                  <a:moveTo>
                    <a:pt x="465" y="135"/>
                  </a:moveTo>
                  <a:lnTo>
                    <a:pt x="448" y="135"/>
                  </a:lnTo>
                  <a:lnTo>
                    <a:pt x="448" y="41"/>
                  </a:lnTo>
                  <a:lnTo>
                    <a:pt x="465" y="41"/>
                  </a:lnTo>
                  <a:lnTo>
                    <a:pt x="465" y="82"/>
                  </a:lnTo>
                  <a:lnTo>
                    <a:pt x="497" y="82"/>
                  </a:lnTo>
                  <a:lnTo>
                    <a:pt x="497" y="41"/>
                  </a:lnTo>
                  <a:lnTo>
                    <a:pt x="515" y="41"/>
                  </a:lnTo>
                  <a:lnTo>
                    <a:pt x="515" y="135"/>
                  </a:lnTo>
                  <a:lnTo>
                    <a:pt x="497" y="135"/>
                  </a:lnTo>
                  <a:lnTo>
                    <a:pt x="497" y="95"/>
                  </a:lnTo>
                  <a:lnTo>
                    <a:pt x="465" y="95"/>
                  </a:lnTo>
                  <a:lnTo>
                    <a:pt x="465" y="135"/>
                  </a:lnTo>
                  <a:close/>
                  <a:moveTo>
                    <a:pt x="430" y="41"/>
                  </a:moveTo>
                  <a:lnTo>
                    <a:pt x="430" y="52"/>
                  </a:lnTo>
                  <a:lnTo>
                    <a:pt x="403" y="52"/>
                  </a:lnTo>
                  <a:lnTo>
                    <a:pt x="403" y="135"/>
                  </a:lnTo>
                  <a:lnTo>
                    <a:pt x="387" y="135"/>
                  </a:lnTo>
                  <a:lnTo>
                    <a:pt x="387" y="52"/>
                  </a:lnTo>
                  <a:lnTo>
                    <a:pt x="363" y="52"/>
                  </a:lnTo>
                  <a:lnTo>
                    <a:pt x="363" y="41"/>
                  </a:lnTo>
                  <a:lnTo>
                    <a:pt x="430" y="41"/>
                  </a:lnTo>
                  <a:close/>
                  <a:moveTo>
                    <a:pt x="348" y="88"/>
                  </a:moveTo>
                  <a:lnTo>
                    <a:pt x="348" y="88"/>
                  </a:lnTo>
                  <a:lnTo>
                    <a:pt x="348" y="10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3" y="121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35" y="132"/>
                  </a:lnTo>
                  <a:lnTo>
                    <a:pt x="328" y="135"/>
                  </a:lnTo>
                  <a:lnTo>
                    <a:pt x="328" y="135"/>
                  </a:lnTo>
                  <a:lnTo>
                    <a:pt x="322" y="137"/>
                  </a:lnTo>
                  <a:lnTo>
                    <a:pt x="313" y="139"/>
                  </a:lnTo>
                  <a:lnTo>
                    <a:pt x="313" y="139"/>
                  </a:lnTo>
                  <a:lnTo>
                    <a:pt x="305" y="137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1" y="132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2" y="121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8" y="10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8" y="7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82" y="55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44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305" y="39"/>
                  </a:lnTo>
                  <a:lnTo>
                    <a:pt x="313" y="37"/>
                  </a:lnTo>
                  <a:lnTo>
                    <a:pt x="313" y="37"/>
                  </a:lnTo>
                  <a:lnTo>
                    <a:pt x="322" y="39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35" y="44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43" y="55"/>
                  </a:lnTo>
                  <a:lnTo>
                    <a:pt x="346" y="65"/>
                  </a:lnTo>
                  <a:lnTo>
                    <a:pt x="346" y="65"/>
                  </a:lnTo>
                  <a:lnTo>
                    <a:pt x="348" y="75"/>
                  </a:lnTo>
                  <a:lnTo>
                    <a:pt x="348" y="88"/>
                  </a:lnTo>
                  <a:lnTo>
                    <a:pt x="348" y="88"/>
                  </a:lnTo>
                  <a:close/>
                  <a:moveTo>
                    <a:pt x="331" y="88"/>
                  </a:moveTo>
                  <a:lnTo>
                    <a:pt x="331" y="88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3" y="54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3" y="49"/>
                  </a:lnTo>
                  <a:lnTo>
                    <a:pt x="313" y="49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2" y="54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4" y="88"/>
                  </a:lnTo>
                  <a:lnTo>
                    <a:pt x="294" y="88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2" y="122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13" y="127"/>
                  </a:lnTo>
                  <a:lnTo>
                    <a:pt x="313" y="127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3" y="122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88"/>
                  </a:lnTo>
                  <a:lnTo>
                    <a:pt x="331" y="88"/>
                  </a:lnTo>
                  <a:close/>
                  <a:moveTo>
                    <a:pt x="201" y="91"/>
                  </a:moveTo>
                  <a:lnTo>
                    <a:pt x="201" y="9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9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8" y="124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3" y="116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67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8" y="59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1" y="59"/>
                  </a:lnTo>
                  <a:lnTo>
                    <a:pt x="201" y="91"/>
                  </a:lnTo>
                  <a:close/>
                  <a:moveTo>
                    <a:pt x="201" y="49"/>
                  </a:moveTo>
                  <a:lnTo>
                    <a:pt x="201" y="49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8" y="44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42" y="49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50" y="60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78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53" y="103"/>
                  </a:lnTo>
                  <a:lnTo>
                    <a:pt x="251" y="113"/>
                  </a:lnTo>
                  <a:lnTo>
                    <a:pt x="251" y="113"/>
                  </a:lnTo>
                  <a:lnTo>
                    <a:pt x="250" y="121"/>
                  </a:lnTo>
                  <a:lnTo>
                    <a:pt x="245" y="127"/>
                  </a:lnTo>
                  <a:lnTo>
                    <a:pt x="245" y="127"/>
                  </a:lnTo>
                  <a:lnTo>
                    <a:pt x="240" y="132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27" y="137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0" y="137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197" y="132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21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03"/>
                  </a:lnTo>
                  <a:lnTo>
                    <a:pt x="183" y="91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4" y="44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9" y="2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0" y="19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1" y="41"/>
                  </a:lnTo>
                  <a:lnTo>
                    <a:pt x="201" y="49"/>
                  </a:lnTo>
                  <a:lnTo>
                    <a:pt x="201" y="49"/>
                  </a:lnTo>
                  <a:close/>
                  <a:moveTo>
                    <a:pt x="119" y="139"/>
                  </a:moveTo>
                  <a:lnTo>
                    <a:pt x="119" y="13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3" y="135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4" y="127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9" y="78"/>
                  </a:lnTo>
                  <a:lnTo>
                    <a:pt x="129" y="78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5" y="57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17" y="49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42" y="41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50" y="49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5" y="70"/>
                  </a:lnTo>
                  <a:lnTo>
                    <a:pt x="155" y="135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19" y="139"/>
                  </a:lnTo>
                  <a:lnTo>
                    <a:pt x="119" y="139"/>
                  </a:lnTo>
                  <a:close/>
                  <a:moveTo>
                    <a:pt x="139" y="90"/>
                  </a:moveTo>
                  <a:lnTo>
                    <a:pt x="124" y="90"/>
                  </a:lnTo>
                  <a:lnTo>
                    <a:pt x="124" y="90"/>
                  </a:lnTo>
                  <a:lnTo>
                    <a:pt x="117" y="90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9" y="122"/>
                  </a:lnTo>
                  <a:lnTo>
                    <a:pt x="139" y="90"/>
                  </a:lnTo>
                  <a:close/>
                  <a:moveTo>
                    <a:pt x="16" y="122"/>
                  </a:move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2" y="122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7" y="114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2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16" y="122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9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4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3" y="55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7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7" y="10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21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5" y="132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16" y="134"/>
                  </a:lnTo>
                  <a:lnTo>
                    <a:pt x="16" y="175"/>
                  </a:lnTo>
                  <a:lnTo>
                    <a:pt x="0" y="175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3"/>
            <p:cNvSpPr>
              <a:spLocks noEditPoints="1"/>
            </p:cNvSpPr>
            <p:nvPr/>
          </p:nvSpPr>
          <p:spPr bwMode="auto">
            <a:xfrm>
              <a:off x="3594101" y="5365750"/>
              <a:ext cx="1785938" cy="184150"/>
            </a:xfrm>
            <a:custGeom>
              <a:avLst/>
              <a:gdLst/>
              <a:ahLst/>
              <a:cxnLst>
                <a:cxn ang="0">
                  <a:pos x="1110" y="83"/>
                </a:cxn>
                <a:cxn ang="0">
                  <a:pos x="1048" y="75"/>
                </a:cxn>
                <a:cxn ang="0">
                  <a:pos x="1031" y="76"/>
                </a:cxn>
                <a:cxn ang="0">
                  <a:pos x="1009" y="1"/>
                </a:cxn>
                <a:cxn ang="0">
                  <a:pos x="1033" y="3"/>
                </a:cxn>
                <a:cxn ang="0">
                  <a:pos x="1048" y="8"/>
                </a:cxn>
                <a:cxn ang="0">
                  <a:pos x="919" y="3"/>
                </a:cxn>
                <a:cxn ang="0">
                  <a:pos x="971" y="11"/>
                </a:cxn>
                <a:cxn ang="0">
                  <a:pos x="961" y="39"/>
                </a:cxn>
                <a:cxn ang="0">
                  <a:pos x="974" y="72"/>
                </a:cxn>
                <a:cxn ang="0">
                  <a:pos x="919" y="3"/>
                </a:cxn>
                <a:cxn ang="0">
                  <a:pos x="955" y="11"/>
                </a:cxn>
                <a:cxn ang="0">
                  <a:pos x="961" y="60"/>
                </a:cxn>
                <a:cxn ang="0">
                  <a:pos x="899" y="62"/>
                </a:cxn>
                <a:cxn ang="0">
                  <a:pos x="858" y="83"/>
                </a:cxn>
                <a:cxn ang="0">
                  <a:pos x="842" y="21"/>
                </a:cxn>
                <a:cxn ang="0">
                  <a:pos x="884" y="1"/>
                </a:cxn>
                <a:cxn ang="0">
                  <a:pos x="886" y="42"/>
                </a:cxn>
                <a:cxn ang="0">
                  <a:pos x="861" y="11"/>
                </a:cxn>
                <a:cxn ang="0">
                  <a:pos x="865" y="73"/>
                </a:cxn>
                <a:cxn ang="0">
                  <a:pos x="886" y="42"/>
                </a:cxn>
                <a:cxn ang="0">
                  <a:pos x="768" y="54"/>
                </a:cxn>
                <a:cxn ang="0">
                  <a:pos x="731" y="85"/>
                </a:cxn>
                <a:cxn ang="0">
                  <a:pos x="708" y="31"/>
                </a:cxn>
                <a:cxn ang="0">
                  <a:pos x="744" y="0"/>
                </a:cxn>
                <a:cxn ang="0">
                  <a:pos x="754" y="42"/>
                </a:cxn>
                <a:cxn ang="0">
                  <a:pos x="732" y="9"/>
                </a:cxn>
                <a:cxn ang="0">
                  <a:pos x="729" y="72"/>
                </a:cxn>
                <a:cxn ang="0">
                  <a:pos x="754" y="42"/>
                </a:cxn>
                <a:cxn ang="0">
                  <a:pos x="590" y="57"/>
                </a:cxn>
                <a:cxn ang="0">
                  <a:pos x="624" y="96"/>
                </a:cxn>
                <a:cxn ang="0">
                  <a:pos x="574" y="63"/>
                </a:cxn>
                <a:cxn ang="0">
                  <a:pos x="549" y="70"/>
                </a:cxn>
                <a:cxn ang="0">
                  <a:pos x="505" y="80"/>
                </a:cxn>
                <a:cxn ang="0">
                  <a:pos x="499" y="14"/>
                </a:cxn>
                <a:cxn ang="0">
                  <a:pos x="543" y="5"/>
                </a:cxn>
                <a:cxn ang="0">
                  <a:pos x="538" y="26"/>
                </a:cxn>
                <a:cxn ang="0">
                  <a:pos x="513" y="14"/>
                </a:cxn>
                <a:cxn ang="0">
                  <a:pos x="523" y="75"/>
                </a:cxn>
                <a:cxn ang="0">
                  <a:pos x="418" y="83"/>
                </a:cxn>
                <a:cxn ang="0">
                  <a:pos x="381" y="14"/>
                </a:cxn>
                <a:cxn ang="0">
                  <a:pos x="358" y="37"/>
                </a:cxn>
                <a:cxn ang="0">
                  <a:pos x="369" y="73"/>
                </a:cxn>
                <a:cxn ang="0">
                  <a:pos x="356" y="80"/>
                </a:cxn>
                <a:cxn ang="0">
                  <a:pos x="347" y="14"/>
                </a:cxn>
                <a:cxn ang="0">
                  <a:pos x="389" y="5"/>
                </a:cxn>
                <a:cxn ang="0">
                  <a:pos x="289" y="73"/>
                </a:cxn>
                <a:cxn ang="0">
                  <a:pos x="312" y="26"/>
                </a:cxn>
                <a:cxn ang="0">
                  <a:pos x="284" y="72"/>
                </a:cxn>
                <a:cxn ang="0">
                  <a:pos x="320" y="8"/>
                </a:cxn>
                <a:cxn ang="0">
                  <a:pos x="320" y="75"/>
                </a:cxn>
                <a:cxn ang="0">
                  <a:pos x="270" y="116"/>
                </a:cxn>
                <a:cxn ang="0">
                  <a:pos x="229" y="9"/>
                </a:cxn>
                <a:cxn ang="0">
                  <a:pos x="209" y="47"/>
                </a:cxn>
                <a:cxn ang="0">
                  <a:pos x="248" y="81"/>
                </a:cxn>
                <a:cxn ang="0">
                  <a:pos x="198" y="70"/>
                </a:cxn>
                <a:cxn ang="0">
                  <a:pos x="206" y="5"/>
                </a:cxn>
                <a:cxn ang="0">
                  <a:pos x="248" y="14"/>
                </a:cxn>
                <a:cxn ang="0">
                  <a:pos x="162" y="11"/>
                </a:cxn>
                <a:cxn ang="0">
                  <a:pos x="57" y="1"/>
                </a:cxn>
              </a:cxnLst>
              <a:rect l="0" t="0" r="r" b="b"/>
              <a:pathLst>
                <a:path w="1125" h="116">
                  <a:moveTo>
                    <a:pt x="1110" y="26"/>
                  </a:moveTo>
                  <a:lnTo>
                    <a:pt x="1108" y="26"/>
                  </a:lnTo>
                  <a:lnTo>
                    <a:pt x="1082" y="83"/>
                  </a:lnTo>
                  <a:lnTo>
                    <a:pt x="1066" y="83"/>
                  </a:lnTo>
                  <a:lnTo>
                    <a:pt x="1066" y="1"/>
                  </a:lnTo>
                  <a:lnTo>
                    <a:pt x="1080" y="1"/>
                  </a:lnTo>
                  <a:lnTo>
                    <a:pt x="1080" y="57"/>
                  </a:lnTo>
                  <a:lnTo>
                    <a:pt x="1082" y="57"/>
                  </a:lnTo>
                  <a:lnTo>
                    <a:pt x="1107" y="1"/>
                  </a:lnTo>
                  <a:lnTo>
                    <a:pt x="1125" y="1"/>
                  </a:lnTo>
                  <a:lnTo>
                    <a:pt x="1125" y="83"/>
                  </a:lnTo>
                  <a:lnTo>
                    <a:pt x="1110" y="83"/>
                  </a:lnTo>
                  <a:lnTo>
                    <a:pt x="1110" y="26"/>
                  </a:lnTo>
                  <a:close/>
                  <a:moveTo>
                    <a:pt x="1027" y="39"/>
                  </a:moveTo>
                  <a:lnTo>
                    <a:pt x="1027" y="39"/>
                  </a:lnTo>
                  <a:lnTo>
                    <a:pt x="1031" y="40"/>
                  </a:lnTo>
                  <a:lnTo>
                    <a:pt x="1035" y="44"/>
                  </a:lnTo>
                  <a:lnTo>
                    <a:pt x="1035" y="44"/>
                  </a:lnTo>
                  <a:lnTo>
                    <a:pt x="1038" y="49"/>
                  </a:lnTo>
                  <a:lnTo>
                    <a:pt x="1040" y="55"/>
                  </a:lnTo>
                  <a:lnTo>
                    <a:pt x="1045" y="70"/>
                  </a:lnTo>
                  <a:lnTo>
                    <a:pt x="1045" y="70"/>
                  </a:lnTo>
                  <a:lnTo>
                    <a:pt x="1048" y="75"/>
                  </a:lnTo>
                  <a:lnTo>
                    <a:pt x="1048" y="75"/>
                  </a:lnTo>
                  <a:lnTo>
                    <a:pt x="1049" y="76"/>
                  </a:lnTo>
                  <a:lnTo>
                    <a:pt x="1054" y="76"/>
                  </a:lnTo>
                  <a:lnTo>
                    <a:pt x="1054" y="83"/>
                  </a:lnTo>
                  <a:lnTo>
                    <a:pt x="1054" y="83"/>
                  </a:lnTo>
                  <a:lnTo>
                    <a:pt x="1051" y="83"/>
                  </a:lnTo>
                  <a:lnTo>
                    <a:pt x="1051" y="83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35" y="81"/>
                  </a:lnTo>
                  <a:lnTo>
                    <a:pt x="1031" y="76"/>
                  </a:lnTo>
                  <a:lnTo>
                    <a:pt x="1028" y="70"/>
                  </a:lnTo>
                  <a:lnTo>
                    <a:pt x="1025" y="55"/>
                  </a:lnTo>
                  <a:lnTo>
                    <a:pt x="1025" y="55"/>
                  </a:lnTo>
                  <a:lnTo>
                    <a:pt x="1023" y="50"/>
                  </a:lnTo>
                  <a:lnTo>
                    <a:pt x="1020" y="47"/>
                  </a:lnTo>
                  <a:lnTo>
                    <a:pt x="1017" y="45"/>
                  </a:lnTo>
                  <a:lnTo>
                    <a:pt x="1013" y="45"/>
                  </a:lnTo>
                  <a:lnTo>
                    <a:pt x="1009" y="45"/>
                  </a:lnTo>
                  <a:lnTo>
                    <a:pt x="1009" y="83"/>
                  </a:lnTo>
                  <a:lnTo>
                    <a:pt x="994" y="83"/>
                  </a:lnTo>
                  <a:lnTo>
                    <a:pt x="994" y="1"/>
                  </a:lnTo>
                  <a:lnTo>
                    <a:pt x="1009" y="1"/>
                  </a:lnTo>
                  <a:lnTo>
                    <a:pt x="1009" y="34"/>
                  </a:lnTo>
                  <a:lnTo>
                    <a:pt x="1013" y="34"/>
                  </a:lnTo>
                  <a:lnTo>
                    <a:pt x="1013" y="34"/>
                  </a:lnTo>
                  <a:lnTo>
                    <a:pt x="1017" y="34"/>
                  </a:lnTo>
                  <a:lnTo>
                    <a:pt x="1018" y="32"/>
                  </a:lnTo>
                  <a:lnTo>
                    <a:pt x="1018" y="32"/>
                  </a:lnTo>
                  <a:lnTo>
                    <a:pt x="1020" y="29"/>
                  </a:lnTo>
                  <a:lnTo>
                    <a:pt x="1023" y="24"/>
                  </a:lnTo>
                  <a:lnTo>
                    <a:pt x="1027" y="13"/>
                  </a:lnTo>
                  <a:lnTo>
                    <a:pt x="1027" y="13"/>
                  </a:lnTo>
                  <a:lnTo>
                    <a:pt x="1030" y="6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8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3" y="1"/>
                  </a:lnTo>
                  <a:lnTo>
                    <a:pt x="1053" y="8"/>
                  </a:lnTo>
                  <a:lnTo>
                    <a:pt x="1053" y="8"/>
                  </a:lnTo>
                  <a:lnTo>
                    <a:pt x="1048" y="8"/>
                  </a:lnTo>
                  <a:lnTo>
                    <a:pt x="1046" y="9"/>
                  </a:lnTo>
                  <a:lnTo>
                    <a:pt x="1046" y="9"/>
                  </a:lnTo>
                  <a:lnTo>
                    <a:pt x="1043" y="13"/>
                  </a:lnTo>
                  <a:lnTo>
                    <a:pt x="1038" y="24"/>
                  </a:lnTo>
                  <a:lnTo>
                    <a:pt x="1038" y="24"/>
                  </a:lnTo>
                  <a:lnTo>
                    <a:pt x="1036" y="31"/>
                  </a:lnTo>
                  <a:lnTo>
                    <a:pt x="1033" y="36"/>
                  </a:lnTo>
                  <a:lnTo>
                    <a:pt x="1033" y="36"/>
                  </a:lnTo>
                  <a:lnTo>
                    <a:pt x="1030" y="37"/>
                  </a:lnTo>
                  <a:lnTo>
                    <a:pt x="1027" y="39"/>
                  </a:lnTo>
                  <a:lnTo>
                    <a:pt x="1027" y="39"/>
                  </a:lnTo>
                  <a:close/>
                  <a:moveTo>
                    <a:pt x="919" y="3"/>
                  </a:moveTo>
                  <a:lnTo>
                    <a:pt x="919" y="3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61" y="1"/>
                  </a:lnTo>
                  <a:lnTo>
                    <a:pt x="966" y="5"/>
                  </a:lnTo>
                  <a:lnTo>
                    <a:pt x="966" y="5"/>
                  </a:lnTo>
                  <a:lnTo>
                    <a:pt x="969" y="6"/>
                  </a:lnTo>
                  <a:lnTo>
                    <a:pt x="971" y="11"/>
                  </a:lnTo>
                  <a:lnTo>
                    <a:pt x="971" y="11"/>
                  </a:lnTo>
                  <a:lnTo>
                    <a:pt x="973" y="16"/>
                  </a:lnTo>
                  <a:lnTo>
                    <a:pt x="973" y="23"/>
                  </a:lnTo>
                  <a:lnTo>
                    <a:pt x="973" y="23"/>
                  </a:lnTo>
                  <a:lnTo>
                    <a:pt x="971" y="29"/>
                  </a:lnTo>
                  <a:lnTo>
                    <a:pt x="971" y="29"/>
                  </a:lnTo>
                  <a:lnTo>
                    <a:pt x="969" y="34"/>
                  </a:lnTo>
                  <a:lnTo>
                    <a:pt x="969" y="34"/>
                  </a:lnTo>
                  <a:lnTo>
                    <a:pt x="966" y="37"/>
                  </a:lnTo>
                  <a:lnTo>
                    <a:pt x="966" y="37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1" y="39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71" y="45"/>
                  </a:lnTo>
                  <a:lnTo>
                    <a:pt x="971" y="45"/>
                  </a:lnTo>
                  <a:lnTo>
                    <a:pt x="974" y="52"/>
                  </a:lnTo>
                  <a:lnTo>
                    <a:pt x="974" y="52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7"/>
                  </a:lnTo>
                  <a:lnTo>
                    <a:pt x="974" y="72"/>
                  </a:lnTo>
                  <a:lnTo>
                    <a:pt x="974" y="72"/>
                  </a:lnTo>
                  <a:lnTo>
                    <a:pt x="971" y="76"/>
                  </a:lnTo>
                  <a:lnTo>
                    <a:pt x="968" y="80"/>
                  </a:lnTo>
                  <a:lnTo>
                    <a:pt x="968" y="80"/>
                  </a:lnTo>
                  <a:lnTo>
                    <a:pt x="964" y="81"/>
                  </a:lnTo>
                  <a:lnTo>
                    <a:pt x="960" y="83"/>
                  </a:lnTo>
                  <a:lnTo>
                    <a:pt x="960" y="83"/>
                  </a:lnTo>
                  <a:lnTo>
                    <a:pt x="945" y="85"/>
                  </a:lnTo>
                  <a:lnTo>
                    <a:pt x="945" y="85"/>
                  </a:lnTo>
                  <a:lnTo>
                    <a:pt x="932" y="83"/>
                  </a:lnTo>
                  <a:lnTo>
                    <a:pt x="932" y="83"/>
                  </a:lnTo>
                  <a:lnTo>
                    <a:pt x="919" y="81"/>
                  </a:lnTo>
                  <a:lnTo>
                    <a:pt x="919" y="3"/>
                  </a:lnTo>
                  <a:close/>
                  <a:moveTo>
                    <a:pt x="933" y="9"/>
                  </a:moveTo>
                  <a:lnTo>
                    <a:pt x="933" y="36"/>
                  </a:lnTo>
                  <a:lnTo>
                    <a:pt x="943" y="36"/>
                  </a:lnTo>
                  <a:lnTo>
                    <a:pt x="943" y="36"/>
                  </a:lnTo>
                  <a:lnTo>
                    <a:pt x="950" y="34"/>
                  </a:lnTo>
                  <a:lnTo>
                    <a:pt x="955" y="32"/>
                  </a:lnTo>
                  <a:lnTo>
                    <a:pt x="955" y="32"/>
                  </a:lnTo>
                  <a:lnTo>
                    <a:pt x="956" y="29"/>
                  </a:lnTo>
                  <a:lnTo>
                    <a:pt x="958" y="23"/>
                  </a:lnTo>
                  <a:lnTo>
                    <a:pt x="958" y="23"/>
                  </a:lnTo>
                  <a:lnTo>
                    <a:pt x="956" y="16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50" y="9"/>
                  </a:lnTo>
                  <a:lnTo>
                    <a:pt x="943" y="9"/>
                  </a:lnTo>
                  <a:lnTo>
                    <a:pt x="933" y="9"/>
                  </a:lnTo>
                  <a:close/>
                  <a:moveTo>
                    <a:pt x="945" y="75"/>
                  </a:moveTo>
                  <a:lnTo>
                    <a:pt x="945" y="75"/>
                  </a:lnTo>
                  <a:lnTo>
                    <a:pt x="951" y="73"/>
                  </a:lnTo>
                  <a:lnTo>
                    <a:pt x="956" y="72"/>
                  </a:lnTo>
                  <a:lnTo>
                    <a:pt x="956" y="72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961" y="60"/>
                  </a:lnTo>
                  <a:lnTo>
                    <a:pt x="960" y="52"/>
                  </a:lnTo>
                  <a:lnTo>
                    <a:pt x="956" y="49"/>
                  </a:lnTo>
                  <a:lnTo>
                    <a:pt x="956" y="49"/>
                  </a:lnTo>
                  <a:lnTo>
                    <a:pt x="951" y="45"/>
                  </a:lnTo>
                  <a:lnTo>
                    <a:pt x="945" y="45"/>
                  </a:lnTo>
                  <a:lnTo>
                    <a:pt x="933" y="45"/>
                  </a:lnTo>
                  <a:lnTo>
                    <a:pt x="933" y="75"/>
                  </a:lnTo>
                  <a:lnTo>
                    <a:pt x="945" y="75"/>
                  </a:lnTo>
                  <a:close/>
                  <a:moveTo>
                    <a:pt x="901" y="42"/>
                  </a:moveTo>
                  <a:lnTo>
                    <a:pt x="901" y="42"/>
                  </a:lnTo>
                  <a:lnTo>
                    <a:pt x="901" y="54"/>
                  </a:lnTo>
                  <a:lnTo>
                    <a:pt x="899" y="62"/>
                  </a:lnTo>
                  <a:lnTo>
                    <a:pt x="899" y="62"/>
                  </a:lnTo>
                  <a:lnTo>
                    <a:pt x="897" y="70"/>
                  </a:lnTo>
                  <a:lnTo>
                    <a:pt x="894" y="75"/>
                  </a:lnTo>
                  <a:lnTo>
                    <a:pt x="894" y="75"/>
                  </a:lnTo>
                  <a:lnTo>
                    <a:pt x="889" y="80"/>
                  </a:lnTo>
                  <a:lnTo>
                    <a:pt x="884" y="83"/>
                  </a:lnTo>
                  <a:lnTo>
                    <a:pt x="884" y="83"/>
                  </a:lnTo>
                  <a:lnTo>
                    <a:pt x="878" y="85"/>
                  </a:lnTo>
                  <a:lnTo>
                    <a:pt x="871" y="85"/>
                  </a:lnTo>
                  <a:lnTo>
                    <a:pt x="871" y="85"/>
                  </a:lnTo>
                  <a:lnTo>
                    <a:pt x="863" y="85"/>
                  </a:lnTo>
                  <a:lnTo>
                    <a:pt x="858" y="83"/>
                  </a:lnTo>
                  <a:lnTo>
                    <a:pt x="858" y="83"/>
                  </a:lnTo>
                  <a:lnTo>
                    <a:pt x="853" y="80"/>
                  </a:lnTo>
                  <a:lnTo>
                    <a:pt x="848" y="75"/>
                  </a:lnTo>
                  <a:lnTo>
                    <a:pt x="848" y="75"/>
                  </a:lnTo>
                  <a:lnTo>
                    <a:pt x="845" y="70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54"/>
                  </a:lnTo>
                  <a:lnTo>
                    <a:pt x="840" y="42"/>
                  </a:lnTo>
                  <a:lnTo>
                    <a:pt x="840" y="42"/>
                  </a:lnTo>
                  <a:lnTo>
                    <a:pt x="840" y="31"/>
                  </a:lnTo>
                  <a:lnTo>
                    <a:pt x="842" y="21"/>
                  </a:lnTo>
                  <a:lnTo>
                    <a:pt x="842" y="21"/>
                  </a:lnTo>
                  <a:lnTo>
                    <a:pt x="845" y="14"/>
                  </a:lnTo>
                  <a:lnTo>
                    <a:pt x="848" y="8"/>
                  </a:lnTo>
                  <a:lnTo>
                    <a:pt x="848" y="8"/>
                  </a:lnTo>
                  <a:lnTo>
                    <a:pt x="853" y="5"/>
                  </a:lnTo>
                  <a:lnTo>
                    <a:pt x="858" y="1"/>
                  </a:lnTo>
                  <a:lnTo>
                    <a:pt x="858" y="1"/>
                  </a:lnTo>
                  <a:lnTo>
                    <a:pt x="863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4" y="1"/>
                  </a:lnTo>
                  <a:lnTo>
                    <a:pt x="884" y="1"/>
                  </a:lnTo>
                  <a:lnTo>
                    <a:pt x="889" y="5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7" y="14"/>
                  </a:lnTo>
                  <a:lnTo>
                    <a:pt x="899" y="21"/>
                  </a:lnTo>
                  <a:lnTo>
                    <a:pt x="899" y="21"/>
                  </a:lnTo>
                  <a:lnTo>
                    <a:pt x="901" y="31"/>
                  </a:lnTo>
                  <a:lnTo>
                    <a:pt x="901" y="42"/>
                  </a:lnTo>
                  <a:lnTo>
                    <a:pt x="901" y="42"/>
                  </a:lnTo>
                  <a:close/>
                  <a:moveTo>
                    <a:pt x="886" y="42"/>
                  </a:moveTo>
                  <a:lnTo>
                    <a:pt x="886" y="42"/>
                  </a:lnTo>
                  <a:lnTo>
                    <a:pt x="884" y="26"/>
                  </a:lnTo>
                  <a:lnTo>
                    <a:pt x="884" y="26"/>
                  </a:lnTo>
                  <a:lnTo>
                    <a:pt x="881" y="14"/>
                  </a:lnTo>
                  <a:lnTo>
                    <a:pt x="881" y="14"/>
                  </a:lnTo>
                  <a:lnTo>
                    <a:pt x="879" y="11"/>
                  </a:lnTo>
                  <a:lnTo>
                    <a:pt x="876" y="9"/>
                  </a:lnTo>
                  <a:lnTo>
                    <a:pt x="876" y="9"/>
                  </a:lnTo>
                  <a:lnTo>
                    <a:pt x="871" y="8"/>
                  </a:lnTo>
                  <a:lnTo>
                    <a:pt x="871" y="8"/>
                  </a:lnTo>
                  <a:lnTo>
                    <a:pt x="865" y="9"/>
                  </a:lnTo>
                  <a:lnTo>
                    <a:pt x="865" y="9"/>
                  </a:lnTo>
                  <a:lnTo>
                    <a:pt x="861" y="11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57" y="26"/>
                  </a:lnTo>
                  <a:lnTo>
                    <a:pt x="857" y="26"/>
                  </a:lnTo>
                  <a:lnTo>
                    <a:pt x="855" y="42"/>
                  </a:lnTo>
                  <a:lnTo>
                    <a:pt x="855" y="42"/>
                  </a:lnTo>
                  <a:lnTo>
                    <a:pt x="857" y="58"/>
                  </a:lnTo>
                  <a:lnTo>
                    <a:pt x="857" y="58"/>
                  </a:lnTo>
                  <a:lnTo>
                    <a:pt x="860" y="68"/>
                  </a:lnTo>
                  <a:lnTo>
                    <a:pt x="860" y="68"/>
                  </a:lnTo>
                  <a:lnTo>
                    <a:pt x="861" y="72"/>
                  </a:lnTo>
                  <a:lnTo>
                    <a:pt x="865" y="73"/>
                  </a:lnTo>
                  <a:lnTo>
                    <a:pt x="865" y="73"/>
                  </a:lnTo>
                  <a:lnTo>
                    <a:pt x="871" y="75"/>
                  </a:lnTo>
                  <a:lnTo>
                    <a:pt x="871" y="75"/>
                  </a:lnTo>
                  <a:lnTo>
                    <a:pt x="876" y="73"/>
                  </a:lnTo>
                  <a:lnTo>
                    <a:pt x="876" y="73"/>
                  </a:lnTo>
                  <a:lnTo>
                    <a:pt x="879" y="72"/>
                  </a:lnTo>
                  <a:lnTo>
                    <a:pt x="881" y="68"/>
                  </a:lnTo>
                  <a:lnTo>
                    <a:pt x="881" y="68"/>
                  </a:lnTo>
                  <a:lnTo>
                    <a:pt x="884" y="58"/>
                  </a:lnTo>
                  <a:lnTo>
                    <a:pt x="884" y="58"/>
                  </a:lnTo>
                  <a:lnTo>
                    <a:pt x="886" y="42"/>
                  </a:lnTo>
                  <a:lnTo>
                    <a:pt x="886" y="42"/>
                  </a:lnTo>
                  <a:close/>
                  <a:moveTo>
                    <a:pt x="834" y="1"/>
                  </a:moveTo>
                  <a:lnTo>
                    <a:pt x="834" y="11"/>
                  </a:lnTo>
                  <a:lnTo>
                    <a:pt x="812" y="11"/>
                  </a:lnTo>
                  <a:lnTo>
                    <a:pt x="812" y="83"/>
                  </a:lnTo>
                  <a:lnTo>
                    <a:pt x="796" y="83"/>
                  </a:lnTo>
                  <a:lnTo>
                    <a:pt x="796" y="11"/>
                  </a:lnTo>
                  <a:lnTo>
                    <a:pt x="775" y="11"/>
                  </a:lnTo>
                  <a:lnTo>
                    <a:pt x="775" y="1"/>
                  </a:lnTo>
                  <a:lnTo>
                    <a:pt x="834" y="1"/>
                  </a:lnTo>
                  <a:close/>
                  <a:moveTo>
                    <a:pt x="768" y="42"/>
                  </a:moveTo>
                  <a:lnTo>
                    <a:pt x="768" y="42"/>
                  </a:lnTo>
                  <a:lnTo>
                    <a:pt x="768" y="54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63" y="70"/>
                  </a:lnTo>
                  <a:lnTo>
                    <a:pt x="760" y="75"/>
                  </a:lnTo>
                  <a:lnTo>
                    <a:pt x="760" y="75"/>
                  </a:lnTo>
                  <a:lnTo>
                    <a:pt x="755" y="80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44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1" y="85"/>
                  </a:lnTo>
                  <a:lnTo>
                    <a:pt x="724" y="83"/>
                  </a:lnTo>
                  <a:lnTo>
                    <a:pt x="724" y="83"/>
                  </a:lnTo>
                  <a:lnTo>
                    <a:pt x="719" y="80"/>
                  </a:lnTo>
                  <a:lnTo>
                    <a:pt x="714" y="75"/>
                  </a:lnTo>
                  <a:lnTo>
                    <a:pt x="714" y="75"/>
                  </a:lnTo>
                  <a:lnTo>
                    <a:pt x="711" y="70"/>
                  </a:lnTo>
                  <a:lnTo>
                    <a:pt x="709" y="62"/>
                  </a:lnTo>
                  <a:lnTo>
                    <a:pt x="709" y="62"/>
                  </a:lnTo>
                  <a:lnTo>
                    <a:pt x="708" y="54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31"/>
                  </a:lnTo>
                  <a:lnTo>
                    <a:pt x="709" y="21"/>
                  </a:lnTo>
                  <a:lnTo>
                    <a:pt x="709" y="21"/>
                  </a:lnTo>
                  <a:lnTo>
                    <a:pt x="711" y="14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9" y="5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1"/>
                  </a:lnTo>
                  <a:lnTo>
                    <a:pt x="750" y="1"/>
                  </a:lnTo>
                  <a:lnTo>
                    <a:pt x="755" y="5"/>
                  </a:lnTo>
                  <a:lnTo>
                    <a:pt x="760" y="8"/>
                  </a:lnTo>
                  <a:lnTo>
                    <a:pt x="760" y="8"/>
                  </a:lnTo>
                  <a:lnTo>
                    <a:pt x="763" y="14"/>
                  </a:lnTo>
                  <a:lnTo>
                    <a:pt x="767" y="21"/>
                  </a:lnTo>
                  <a:lnTo>
                    <a:pt x="767" y="21"/>
                  </a:lnTo>
                  <a:lnTo>
                    <a:pt x="768" y="31"/>
                  </a:lnTo>
                  <a:lnTo>
                    <a:pt x="768" y="42"/>
                  </a:lnTo>
                  <a:lnTo>
                    <a:pt x="768" y="42"/>
                  </a:lnTo>
                  <a:close/>
                  <a:moveTo>
                    <a:pt x="754" y="42"/>
                  </a:moveTo>
                  <a:lnTo>
                    <a:pt x="754" y="4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49" y="14"/>
                  </a:lnTo>
                  <a:lnTo>
                    <a:pt x="749" y="14"/>
                  </a:lnTo>
                  <a:lnTo>
                    <a:pt x="745" y="11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37" y="8"/>
                  </a:lnTo>
                  <a:lnTo>
                    <a:pt x="737" y="8"/>
                  </a:lnTo>
                  <a:lnTo>
                    <a:pt x="732" y="9"/>
                  </a:lnTo>
                  <a:lnTo>
                    <a:pt x="732" y="9"/>
                  </a:lnTo>
                  <a:lnTo>
                    <a:pt x="729" y="11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3" y="42"/>
                  </a:lnTo>
                  <a:lnTo>
                    <a:pt x="723" y="42"/>
                  </a:lnTo>
                  <a:lnTo>
                    <a:pt x="724" y="58"/>
                  </a:lnTo>
                  <a:lnTo>
                    <a:pt x="724" y="58"/>
                  </a:lnTo>
                  <a:lnTo>
                    <a:pt x="727" y="68"/>
                  </a:lnTo>
                  <a:lnTo>
                    <a:pt x="727" y="68"/>
                  </a:lnTo>
                  <a:lnTo>
                    <a:pt x="729" y="72"/>
                  </a:lnTo>
                  <a:lnTo>
                    <a:pt x="732" y="73"/>
                  </a:lnTo>
                  <a:lnTo>
                    <a:pt x="732" y="73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5" y="72"/>
                  </a:lnTo>
                  <a:lnTo>
                    <a:pt x="749" y="68"/>
                  </a:lnTo>
                  <a:lnTo>
                    <a:pt x="749" y="68"/>
                  </a:lnTo>
                  <a:lnTo>
                    <a:pt x="752" y="58"/>
                  </a:lnTo>
                  <a:lnTo>
                    <a:pt x="752" y="58"/>
                  </a:lnTo>
                  <a:lnTo>
                    <a:pt x="754" y="42"/>
                  </a:lnTo>
                  <a:lnTo>
                    <a:pt x="754" y="42"/>
                  </a:lnTo>
                  <a:close/>
                  <a:moveTo>
                    <a:pt x="700" y="1"/>
                  </a:moveTo>
                  <a:lnTo>
                    <a:pt x="700" y="11"/>
                  </a:lnTo>
                  <a:lnTo>
                    <a:pt x="667" y="11"/>
                  </a:lnTo>
                  <a:lnTo>
                    <a:pt x="667" y="83"/>
                  </a:lnTo>
                  <a:lnTo>
                    <a:pt x="652" y="83"/>
                  </a:lnTo>
                  <a:lnTo>
                    <a:pt x="652" y="1"/>
                  </a:lnTo>
                  <a:lnTo>
                    <a:pt x="700" y="1"/>
                  </a:lnTo>
                  <a:close/>
                  <a:moveTo>
                    <a:pt x="593" y="11"/>
                  </a:moveTo>
                  <a:lnTo>
                    <a:pt x="592" y="49"/>
                  </a:lnTo>
                  <a:lnTo>
                    <a:pt x="592" y="49"/>
                  </a:lnTo>
                  <a:lnTo>
                    <a:pt x="590" y="57"/>
                  </a:lnTo>
                  <a:lnTo>
                    <a:pt x="588" y="63"/>
                  </a:lnTo>
                  <a:lnTo>
                    <a:pt x="588" y="63"/>
                  </a:lnTo>
                  <a:lnTo>
                    <a:pt x="584" y="72"/>
                  </a:lnTo>
                  <a:lnTo>
                    <a:pt x="613" y="72"/>
                  </a:lnTo>
                  <a:lnTo>
                    <a:pt x="613" y="11"/>
                  </a:lnTo>
                  <a:lnTo>
                    <a:pt x="593" y="11"/>
                  </a:lnTo>
                  <a:close/>
                  <a:moveTo>
                    <a:pt x="638" y="72"/>
                  </a:moveTo>
                  <a:lnTo>
                    <a:pt x="638" y="106"/>
                  </a:lnTo>
                  <a:lnTo>
                    <a:pt x="628" y="106"/>
                  </a:lnTo>
                  <a:lnTo>
                    <a:pt x="628" y="10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3" y="83"/>
                  </a:lnTo>
                  <a:lnTo>
                    <a:pt x="575" y="83"/>
                  </a:lnTo>
                  <a:lnTo>
                    <a:pt x="575" y="83"/>
                  </a:lnTo>
                  <a:lnTo>
                    <a:pt x="574" y="96"/>
                  </a:lnTo>
                  <a:lnTo>
                    <a:pt x="574" y="96"/>
                  </a:lnTo>
                  <a:lnTo>
                    <a:pt x="570" y="106"/>
                  </a:lnTo>
                  <a:lnTo>
                    <a:pt x="562" y="106"/>
                  </a:lnTo>
                  <a:lnTo>
                    <a:pt x="562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5" y="57"/>
                  </a:lnTo>
                  <a:lnTo>
                    <a:pt x="577" y="49"/>
                  </a:lnTo>
                  <a:lnTo>
                    <a:pt x="579" y="1"/>
                  </a:lnTo>
                  <a:lnTo>
                    <a:pt x="628" y="1"/>
                  </a:lnTo>
                  <a:lnTo>
                    <a:pt x="628" y="72"/>
                  </a:lnTo>
                  <a:lnTo>
                    <a:pt x="638" y="72"/>
                  </a:lnTo>
                  <a:close/>
                  <a:moveTo>
                    <a:pt x="554" y="42"/>
                  </a:moveTo>
                  <a:lnTo>
                    <a:pt x="554" y="42"/>
                  </a:lnTo>
                  <a:lnTo>
                    <a:pt x="554" y="54"/>
                  </a:lnTo>
                  <a:lnTo>
                    <a:pt x="553" y="62"/>
                  </a:lnTo>
                  <a:lnTo>
                    <a:pt x="553" y="62"/>
                  </a:lnTo>
                  <a:lnTo>
                    <a:pt x="549" y="70"/>
                  </a:lnTo>
                  <a:lnTo>
                    <a:pt x="546" y="75"/>
                  </a:lnTo>
                  <a:lnTo>
                    <a:pt x="546" y="75"/>
                  </a:lnTo>
                  <a:lnTo>
                    <a:pt x="543" y="80"/>
                  </a:lnTo>
                  <a:lnTo>
                    <a:pt x="536" y="83"/>
                  </a:lnTo>
                  <a:lnTo>
                    <a:pt x="536" y="83"/>
                  </a:lnTo>
                  <a:lnTo>
                    <a:pt x="531" y="85"/>
                  </a:lnTo>
                  <a:lnTo>
                    <a:pt x="523" y="85"/>
                  </a:lnTo>
                  <a:lnTo>
                    <a:pt x="523" y="85"/>
                  </a:lnTo>
                  <a:lnTo>
                    <a:pt x="517" y="85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5" y="80"/>
                  </a:lnTo>
                  <a:lnTo>
                    <a:pt x="502" y="75"/>
                  </a:lnTo>
                  <a:lnTo>
                    <a:pt x="502" y="75"/>
                  </a:lnTo>
                  <a:lnTo>
                    <a:pt x="499" y="70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4" y="54"/>
                  </a:lnTo>
                  <a:lnTo>
                    <a:pt x="494" y="42"/>
                  </a:lnTo>
                  <a:lnTo>
                    <a:pt x="494" y="42"/>
                  </a:lnTo>
                  <a:lnTo>
                    <a:pt x="494" y="3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9" y="14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5" y="5"/>
                  </a:lnTo>
                  <a:lnTo>
                    <a:pt x="510" y="1"/>
                  </a:lnTo>
                  <a:lnTo>
                    <a:pt x="510" y="1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31" y="0"/>
                  </a:lnTo>
                  <a:lnTo>
                    <a:pt x="536" y="1"/>
                  </a:lnTo>
                  <a:lnTo>
                    <a:pt x="536" y="1"/>
                  </a:lnTo>
                  <a:lnTo>
                    <a:pt x="543" y="5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9" y="14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4" y="31"/>
                  </a:lnTo>
                  <a:lnTo>
                    <a:pt x="554" y="42"/>
                  </a:lnTo>
                  <a:lnTo>
                    <a:pt x="554" y="42"/>
                  </a:lnTo>
                  <a:close/>
                  <a:moveTo>
                    <a:pt x="539" y="42"/>
                  </a:moveTo>
                  <a:lnTo>
                    <a:pt x="539" y="42"/>
                  </a:lnTo>
                  <a:lnTo>
                    <a:pt x="538" y="26"/>
                  </a:lnTo>
                  <a:lnTo>
                    <a:pt x="538" y="26"/>
                  </a:lnTo>
                  <a:lnTo>
                    <a:pt x="535" y="14"/>
                  </a:lnTo>
                  <a:lnTo>
                    <a:pt x="535" y="14"/>
                  </a:lnTo>
                  <a:lnTo>
                    <a:pt x="533" y="11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18" y="9"/>
                  </a:lnTo>
                  <a:lnTo>
                    <a:pt x="518" y="9"/>
                  </a:lnTo>
                  <a:lnTo>
                    <a:pt x="515" y="11"/>
                  </a:lnTo>
                  <a:lnTo>
                    <a:pt x="513" y="14"/>
                  </a:lnTo>
                  <a:lnTo>
                    <a:pt x="513" y="14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08" y="42"/>
                  </a:lnTo>
                  <a:lnTo>
                    <a:pt x="508" y="4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5" y="72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3" y="75"/>
                  </a:lnTo>
                  <a:lnTo>
                    <a:pt x="523" y="75"/>
                  </a:lnTo>
                  <a:lnTo>
                    <a:pt x="530" y="73"/>
                  </a:lnTo>
                  <a:lnTo>
                    <a:pt x="530" y="73"/>
                  </a:lnTo>
                  <a:lnTo>
                    <a:pt x="533" y="7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9" y="42"/>
                  </a:lnTo>
                  <a:lnTo>
                    <a:pt x="539" y="42"/>
                  </a:lnTo>
                  <a:close/>
                  <a:moveTo>
                    <a:pt x="433" y="83"/>
                  </a:moveTo>
                  <a:lnTo>
                    <a:pt x="418" y="83"/>
                  </a:lnTo>
                  <a:lnTo>
                    <a:pt x="418" y="1"/>
                  </a:lnTo>
                  <a:lnTo>
                    <a:pt x="476" y="1"/>
                  </a:lnTo>
                  <a:lnTo>
                    <a:pt x="476" y="83"/>
                  </a:lnTo>
                  <a:lnTo>
                    <a:pt x="461" y="83"/>
                  </a:lnTo>
                  <a:lnTo>
                    <a:pt x="461" y="11"/>
                  </a:lnTo>
                  <a:lnTo>
                    <a:pt x="433" y="11"/>
                  </a:lnTo>
                  <a:lnTo>
                    <a:pt x="433" y="83"/>
                  </a:lnTo>
                  <a:close/>
                  <a:moveTo>
                    <a:pt x="386" y="37"/>
                  </a:moveTo>
                  <a:lnTo>
                    <a:pt x="386" y="37"/>
                  </a:lnTo>
                  <a:lnTo>
                    <a:pt x="384" y="23"/>
                  </a:lnTo>
                  <a:lnTo>
                    <a:pt x="384" y="2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66" y="9"/>
                  </a:lnTo>
                  <a:lnTo>
                    <a:pt x="366" y="9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0" y="23"/>
                  </a:lnTo>
                  <a:lnTo>
                    <a:pt x="360" y="23"/>
                  </a:lnTo>
                  <a:lnTo>
                    <a:pt x="358" y="37"/>
                  </a:lnTo>
                  <a:lnTo>
                    <a:pt x="386" y="37"/>
                  </a:lnTo>
                  <a:close/>
                  <a:moveTo>
                    <a:pt x="400" y="47"/>
                  </a:moveTo>
                  <a:lnTo>
                    <a:pt x="358" y="47"/>
                  </a:lnTo>
                  <a:lnTo>
                    <a:pt x="358" y="47"/>
                  </a:lnTo>
                  <a:lnTo>
                    <a:pt x="360" y="60"/>
                  </a:lnTo>
                  <a:lnTo>
                    <a:pt x="360" y="60"/>
                  </a:lnTo>
                  <a:lnTo>
                    <a:pt x="361" y="65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6" y="72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81" y="75"/>
                  </a:lnTo>
                  <a:lnTo>
                    <a:pt x="397" y="75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387" y="83"/>
                  </a:lnTo>
                  <a:lnTo>
                    <a:pt x="387" y="83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69" y="85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56" y="80"/>
                  </a:lnTo>
                  <a:lnTo>
                    <a:pt x="351" y="75"/>
                  </a:lnTo>
                  <a:lnTo>
                    <a:pt x="351" y="75"/>
                  </a:lnTo>
                  <a:lnTo>
                    <a:pt x="347" y="70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3" y="5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3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14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355" y="5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9" y="5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7" y="14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0" y="31"/>
                  </a:lnTo>
                  <a:lnTo>
                    <a:pt x="400" y="42"/>
                  </a:lnTo>
                  <a:lnTo>
                    <a:pt x="400" y="47"/>
                  </a:lnTo>
                  <a:close/>
                  <a:moveTo>
                    <a:pt x="284" y="72"/>
                  </a:moveTo>
                  <a:lnTo>
                    <a:pt x="284" y="72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06" y="72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12" y="58"/>
                  </a:lnTo>
                  <a:lnTo>
                    <a:pt x="312" y="58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06" y="13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296" y="9"/>
                  </a:lnTo>
                  <a:lnTo>
                    <a:pt x="296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4" y="13"/>
                  </a:lnTo>
                  <a:lnTo>
                    <a:pt x="284" y="72"/>
                  </a:lnTo>
                  <a:close/>
                  <a:moveTo>
                    <a:pt x="284" y="6"/>
                  </a:moveTo>
                  <a:lnTo>
                    <a:pt x="284" y="6"/>
                  </a:lnTo>
                  <a:lnTo>
                    <a:pt x="288" y="3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7" y="5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4" y="14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31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54"/>
                  </a:lnTo>
                  <a:lnTo>
                    <a:pt x="327" y="62"/>
                  </a:lnTo>
                  <a:lnTo>
                    <a:pt x="327" y="62"/>
                  </a:lnTo>
                  <a:lnTo>
                    <a:pt x="324" y="70"/>
                  </a:lnTo>
                  <a:lnTo>
                    <a:pt x="320" y="75"/>
                  </a:lnTo>
                  <a:lnTo>
                    <a:pt x="320" y="75"/>
                  </a:lnTo>
                  <a:lnTo>
                    <a:pt x="317" y="80"/>
                  </a:lnTo>
                  <a:lnTo>
                    <a:pt x="312" y="83"/>
                  </a:lnTo>
                  <a:lnTo>
                    <a:pt x="312" y="83"/>
                  </a:lnTo>
                  <a:lnTo>
                    <a:pt x="307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84" y="80"/>
                  </a:lnTo>
                  <a:lnTo>
                    <a:pt x="284" y="116"/>
                  </a:lnTo>
                  <a:lnTo>
                    <a:pt x="270" y="116"/>
                  </a:lnTo>
                  <a:lnTo>
                    <a:pt x="270" y="1"/>
                  </a:lnTo>
                  <a:lnTo>
                    <a:pt x="283" y="1"/>
                  </a:lnTo>
                  <a:lnTo>
                    <a:pt x="283" y="6"/>
                  </a:lnTo>
                  <a:lnTo>
                    <a:pt x="284" y="6"/>
                  </a:lnTo>
                  <a:close/>
                  <a:moveTo>
                    <a:pt x="237" y="37"/>
                  </a:moveTo>
                  <a:lnTo>
                    <a:pt x="237" y="37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09" y="37"/>
                  </a:lnTo>
                  <a:lnTo>
                    <a:pt x="237" y="37"/>
                  </a:lnTo>
                  <a:close/>
                  <a:moveTo>
                    <a:pt x="252" y="47"/>
                  </a:moveTo>
                  <a:lnTo>
                    <a:pt x="209" y="47"/>
                  </a:lnTo>
                  <a:lnTo>
                    <a:pt x="209" y="47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2" y="65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2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32" y="75"/>
                  </a:lnTo>
                  <a:lnTo>
                    <a:pt x="248" y="75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1" y="85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198" y="70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5" y="5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3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14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6" y="5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40" y="5"/>
                  </a:lnTo>
                  <a:lnTo>
                    <a:pt x="245" y="8"/>
                  </a:lnTo>
                  <a:lnTo>
                    <a:pt x="245" y="8"/>
                  </a:lnTo>
                  <a:lnTo>
                    <a:pt x="248" y="14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52" y="31"/>
                  </a:lnTo>
                  <a:lnTo>
                    <a:pt x="252" y="42"/>
                  </a:lnTo>
                  <a:lnTo>
                    <a:pt x="252" y="47"/>
                  </a:lnTo>
                  <a:close/>
                  <a:moveTo>
                    <a:pt x="134" y="83"/>
                  </a:moveTo>
                  <a:lnTo>
                    <a:pt x="119" y="83"/>
                  </a:lnTo>
                  <a:lnTo>
                    <a:pt x="119" y="1"/>
                  </a:lnTo>
                  <a:lnTo>
                    <a:pt x="177" y="1"/>
                  </a:lnTo>
                  <a:lnTo>
                    <a:pt x="177" y="83"/>
                  </a:lnTo>
                  <a:lnTo>
                    <a:pt x="162" y="83"/>
                  </a:lnTo>
                  <a:lnTo>
                    <a:pt x="162" y="11"/>
                  </a:lnTo>
                  <a:lnTo>
                    <a:pt x="134" y="11"/>
                  </a:lnTo>
                  <a:lnTo>
                    <a:pt x="134" y="83"/>
                  </a:lnTo>
                  <a:close/>
                  <a:moveTo>
                    <a:pt x="42" y="26"/>
                  </a:moveTo>
                  <a:lnTo>
                    <a:pt x="41" y="26"/>
                  </a:lnTo>
                  <a:lnTo>
                    <a:pt x="1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39" y="1"/>
                  </a:lnTo>
                  <a:lnTo>
                    <a:pt x="57" y="1"/>
                  </a:lnTo>
                  <a:lnTo>
                    <a:pt x="57" y="83"/>
                  </a:lnTo>
                  <a:lnTo>
                    <a:pt x="42" y="83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44"/>
            <p:cNvSpPr>
              <a:spLocks noEditPoints="1"/>
            </p:cNvSpPr>
            <p:nvPr/>
          </p:nvSpPr>
          <p:spPr bwMode="auto">
            <a:xfrm>
              <a:off x="4129088" y="520700"/>
              <a:ext cx="3368675" cy="2032000"/>
            </a:xfrm>
            <a:custGeom>
              <a:avLst/>
              <a:gdLst/>
              <a:ahLst/>
              <a:cxnLst>
                <a:cxn ang="0">
                  <a:pos x="572" y="507"/>
                </a:cxn>
                <a:cxn ang="0">
                  <a:pos x="135" y="544"/>
                </a:cxn>
                <a:cxn ang="0">
                  <a:pos x="78" y="566"/>
                </a:cxn>
                <a:cxn ang="0">
                  <a:pos x="26" y="605"/>
                </a:cxn>
                <a:cxn ang="0">
                  <a:pos x="148" y="987"/>
                </a:cxn>
                <a:cxn ang="0">
                  <a:pos x="196" y="1018"/>
                </a:cxn>
                <a:cxn ang="0">
                  <a:pos x="98" y="1028"/>
                </a:cxn>
                <a:cxn ang="0">
                  <a:pos x="148" y="987"/>
                </a:cxn>
                <a:cxn ang="0">
                  <a:pos x="320" y="995"/>
                </a:cxn>
                <a:cxn ang="0">
                  <a:pos x="238" y="1244"/>
                </a:cxn>
                <a:cxn ang="0">
                  <a:pos x="261" y="995"/>
                </a:cxn>
                <a:cxn ang="0">
                  <a:pos x="433" y="987"/>
                </a:cxn>
                <a:cxn ang="0">
                  <a:pos x="484" y="1028"/>
                </a:cxn>
                <a:cxn ang="0">
                  <a:pos x="386" y="1018"/>
                </a:cxn>
                <a:cxn ang="0">
                  <a:pos x="433" y="987"/>
                </a:cxn>
                <a:cxn ang="0">
                  <a:pos x="717" y="1002"/>
                </a:cxn>
                <a:cxn ang="0">
                  <a:pos x="629" y="1038"/>
                </a:cxn>
                <a:cxn ang="0">
                  <a:pos x="662" y="991"/>
                </a:cxn>
                <a:cxn ang="0">
                  <a:pos x="833" y="987"/>
                </a:cxn>
                <a:cxn ang="0">
                  <a:pos x="876" y="1038"/>
                </a:cxn>
                <a:cxn ang="0">
                  <a:pos x="781" y="1010"/>
                </a:cxn>
                <a:cxn ang="0">
                  <a:pos x="966" y="987"/>
                </a:cxn>
                <a:cxn ang="0">
                  <a:pos x="1008" y="1010"/>
                </a:cxn>
                <a:cxn ang="0">
                  <a:pos x="915" y="1038"/>
                </a:cxn>
                <a:cxn ang="0">
                  <a:pos x="956" y="987"/>
                </a:cxn>
                <a:cxn ang="0">
                  <a:pos x="1708" y="991"/>
                </a:cxn>
                <a:cxn ang="0">
                  <a:pos x="1741" y="1244"/>
                </a:cxn>
                <a:cxn ang="0">
                  <a:pos x="1652" y="1002"/>
                </a:cxn>
                <a:cxn ang="0">
                  <a:pos x="1831" y="987"/>
                </a:cxn>
                <a:cxn ang="0">
                  <a:pos x="1878" y="1018"/>
                </a:cxn>
                <a:cxn ang="0">
                  <a:pos x="1780" y="1028"/>
                </a:cxn>
                <a:cxn ang="0">
                  <a:pos x="1831" y="987"/>
                </a:cxn>
                <a:cxn ang="0">
                  <a:pos x="2002" y="995"/>
                </a:cxn>
                <a:cxn ang="0">
                  <a:pos x="1922" y="1244"/>
                </a:cxn>
                <a:cxn ang="0">
                  <a:pos x="1945" y="995"/>
                </a:cxn>
                <a:cxn ang="0">
                  <a:pos x="1638" y="899"/>
                </a:cxn>
                <a:cxn ang="0">
                  <a:pos x="1883" y="747"/>
                </a:cxn>
                <a:cxn ang="0">
                  <a:pos x="1319" y="706"/>
                </a:cxn>
                <a:cxn ang="0">
                  <a:pos x="1396" y="757"/>
                </a:cxn>
                <a:cxn ang="0">
                  <a:pos x="1236" y="773"/>
                </a:cxn>
                <a:cxn ang="0">
                  <a:pos x="1319" y="706"/>
                </a:cxn>
                <a:cxn ang="0">
                  <a:pos x="876" y="747"/>
                </a:cxn>
                <a:cxn ang="0">
                  <a:pos x="915" y="899"/>
                </a:cxn>
                <a:cxn ang="0">
                  <a:pos x="199" y="747"/>
                </a:cxn>
                <a:cxn ang="0">
                  <a:pos x="485" y="899"/>
                </a:cxn>
                <a:cxn ang="0">
                  <a:pos x="2100" y="1280"/>
                </a:cxn>
                <a:cxn ang="0">
                  <a:pos x="1531" y="1280"/>
                </a:cxn>
                <a:cxn ang="0">
                  <a:pos x="1443" y="1080"/>
                </a:cxn>
                <a:cxn ang="0">
                  <a:pos x="1383" y="1013"/>
                </a:cxn>
                <a:cxn ang="0">
                  <a:pos x="1319" y="997"/>
                </a:cxn>
                <a:cxn ang="0">
                  <a:pos x="1232" y="1028"/>
                </a:cxn>
                <a:cxn ang="0">
                  <a:pos x="1186" y="1105"/>
                </a:cxn>
                <a:cxn ang="0">
                  <a:pos x="1044" y="1280"/>
                </a:cxn>
                <a:cxn ang="0">
                  <a:pos x="21" y="698"/>
                </a:cxn>
                <a:cxn ang="0">
                  <a:pos x="1399" y="260"/>
                </a:cxn>
                <a:cxn ang="0">
                  <a:pos x="1523" y="350"/>
                </a:cxn>
                <a:cxn ang="0">
                  <a:pos x="1087" y="396"/>
                </a:cxn>
                <a:cxn ang="0">
                  <a:pos x="1170" y="297"/>
                </a:cxn>
                <a:cxn ang="0">
                  <a:pos x="1329" y="0"/>
                </a:cxn>
              </a:cxnLst>
              <a:rect l="0" t="0" r="r" b="b"/>
              <a:pathLst>
                <a:path w="2122" h="1280">
                  <a:moveTo>
                    <a:pt x="868" y="642"/>
                  </a:moveTo>
                  <a:lnTo>
                    <a:pt x="732" y="507"/>
                  </a:lnTo>
                  <a:lnTo>
                    <a:pt x="673" y="507"/>
                  </a:lnTo>
                  <a:lnTo>
                    <a:pt x="663" y="257"/>
                  </a:lnTo>
                  <a:lnTo>
                    <a:pt x="642" y="257"/>
                  </a:lnTo>
                  <a:lnTo>
                    <a:pt x="631" y="507"/>
                  </a:lnTo>
                  <a:lnTo>
                    <a:pt x="572" y="507"/>
                  </a:lnTo>
                  <a:lnTo>
                    <a:pt x="428" y="588"/>
                  </a:lnTo>
                  <a:lnTo>
                    <a:pt x="148" y="588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7" y="557"/>
                  </a:lnTo>
                  <a:lnTo>
                    <a:pt x="142" y="549"/>
                  </a:lnTo>
                  <a:lnTo>
                    <a:pt x="135" y="544"/>
                  </a:lnTo>
                  <a:lnTo>
                    <a:pt x="126" y="543"/>
                  </a:lnTo>
                  <a:lnTo>
                    <a:pt x="101" y="543"/>
                  </a:lnTo>
                  <a:lnTo>
                    <a:pt x="101" y="543"/>
                  </a:lnTo>
                  <a:lnTo>
                    <a:pt x="93" y="544"/>
                  </a:lnTo>
                  <a:lnTo>
                    <a:pt x="85" y="549"/>
                  </a:lnTo>
                  <a:lnTo>
                    <a:pt x="80" y="557"/>
                  </a:lnTo>
                  <a:lnTo>
                    <a:pt x="78" y="566"/>
                  </a:lnTo>
                  <a:lnTo>
                    <a:pt x="78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55" y="590"/>
                  </a:lnTo>
                  <a:lnTo>
                    <a:pt x="44" y="593"/>
                  </a:lnTo>
                  <a:lnTo>
                    <a:pt x="34" y="598"/>
                  </a:lnTo>
                  <a:lnTo>
                    <a:pt x="26" y="605"/>
                  </a:lnTo>
                  <a:lnTo>
                    <a:pt x="18" y="611"/>
                  </a:lnTo>
                  <a:lnTo>
                    <a:pt x="11" y="621"/>
                  </a:lnTo>
                  <a:lnTo>
                    <a:pt x="5" y="631"/>
                  </a:lnTo>
                  <a:lnTo>
                    <a:pt x="1" y="642"/>
                  </a:lnTo>
                  <a:lnTo>
                    <a:pt x="868" y="642"/>
                  </a:lnTo>
                  <a:close/>
                  <a:moveTo>
                    <a:pt x="148" y="987"/>
                  </a:moveTo>
                  <a:lnTo>
                    <a:pt x="148" y="987"/>
                  </a:lnTo>
                  <a:lnTo>
                    <a:pt x="148" y="987"/>
                  </a:lnTo>
                  <a:lnTo>
                    <a:pt x="158" y="987"/>
                  </a:lnTo>
                  <a:lnTo>
                    <a:pt x="168" y="991"/>
                  </a:lnTo>
                  <a:lnTo>
                    <a:pt x="176" y="995"/>
                  </a:lnTo>
                  <a:lnTo>
                    <a:pt x="184" y="1002"/>
                  </a:lnTo>
                  <a:lnTo>
                    <a:pt x="191" y="1010"/>
                  </a:lnTo>
                  <a:lnTo>
                    <a:pt x="196" y="1018"/>
                  </a:lnTo>
                  <a:lnTo>
                    <a:pt x="199" y="1028"/>
                  </a:lnTo>
                  <a:lnTo>
                    <a:pt x="199" y="1038"/>
                  </a:lnTo>
                  <a:lnTo>
                    <a:pt x="199" y="1244"/>
                  </a:lnTo>
                  <a:lnTo>
                    <a:pt x="96" y="1244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8" y="1028"/>
                  </a:lnTo>
                  <a:lnTo>
                    <a:pt x="101" y="1018"/>
                  </a:lnTo>
                  <a:lnTo>
                    <a:pt x="106" y="1010"/>
                  </a:lnTo>
                  <a:lnTo>
                    <a:pt x="113" y="1002"/>
                  </a:lnTo>
                  <a:lnTo>
                    <a:pt x="119" y="995"/>
                  </a:lnTo>
                  <a:lnTo>
                    <a:pt x="129" y="991"/>
                  </a:lnTo>
                  <a:lnTo>
                    <a:pt x="137" y="987"/>
                  </a:lnTo>
                  <a:lnTo>
                    <a:pt x="148" y="987"/>
                  </a:lnTo>
                  <a:lnTo>
                    <a:pt x="148" y="987"/>
                  </a:lnTo>
                  <a:close/>
                  <a:moveTo>
                    <a:pt x="291" y="987"/>
                  </a:moveTo>
                  <a:lnTo>
                    <a:pt x="291" y="987"/>
                  </a:lnTo>
                  <a:lnTo>
                    <a:pt x="291" y="987"/>
                  </a:lnTo>
                  <a:lnTo>
                    <a:pt x="301" y="987"/>
                  </a:lnTo>
                  <a:lnTo>
                    <a:pt x="310" y="991"/>
                  </a:lnTo>
                  <a:lnTo>
                    <a:pt x="320" y="995"/>
                  </a:lnTo>
                  <a:lnTo>
                    <a:pt x="327" y="1002"/>
                  </a:lnTo>
                  <a:lnTo>
                    <a:pt x="333" y="1010"/>
                  </a:lnTo>
                  <a:lnTo>
                    <a:pt x="338" y="1018"/>
                  </a:lnTo>
                  <a:lnTo>
                    <a:pt x="341" y="1028"/>
                  </a:lnTo>
                  <a:lnTo>
                    <a:pt x="343" y="1038"/>
                  </a:lnTo>
                  <a:lnTo>
                    <a:pt x="343" y="1244"/>
                  </a:lnTo>
                  <a:lnTo>
                    <a:pt x="238" y="1244"/>
                  </a:lnTo>
                  <a:lnTo>
                    <a:pt x="238" y="1038"/>
                  </a:lnTo>
                  <a:lnTo>
                    <a:pt x="238" y="1038"/>
                  </a:lnTo>
                  <a:lnTo>
                    <a:pt x="240" y="1028"/>
                  </a:lnTo>
                  <a:lnTo>
                    <a:pt x="243" y="1018"/>
                  </a:lnTo>
                  <a:lnTo>
                    <a:pt x="248" y="1010"/>
                  </a:lnTo>
                  <a:lnTo>
                    <a:pt x="255" y="1002"/>
                  </a:lnTo>
                  <a:lnTo>
                    <a:pt x="261" y="995"/>
                  </a:lnTo>
                  <a:lnTo>
                    <a:pt x="271" y="991"/>
                  </a:lnTo>
                  <a:lnTo>
                    <a:pt x="281" y="987"/>
                  </a:lnTo>
                  <a:lnTo>
                    <a:pt x="291" y="987"/>
                  </a:lnTo>
                  <a:lnTo>
                    <a:pt x="291" y="987"/>
                  </a:lnTo>
                  <a:close/>
                  <a:moveTo>
                    <a:pt x="433" y="987"/>
                  </a:moveTo>
                  <a:lnTo>
                    <a:pt x="433" y="987"/>
                  </a:lnTo>
                  <a:lnTo>
                    <a:pt x="433" y="987"/>
                  </a:lnTo>
                  <a:lnTo>
                    <a:pt x="444" y="987"/>
                  </a:lnTo>
                  <a:lnTo>
                    <a:pt x="453" y="991"/>
                  </a:lnTo>
                  <a:lnTo>
                    <a:pt x="462" y="995"/>
                  </a:lnTo>
                  <a:lnTo>
                    <a:pt x="471" y="1002"/>
                  </a:lnTo>
                  <a:lnTo>
                    <a:pt x="475" y="1010"/>
                  </a:lnTo>
                  <a:lnTo>
                    <a:pt x="480" y="1018"/>
                  </a:lnTo>
                  <a:lnTo>
                    <a:pt x="484" y="1028"/>
                  </a:lnTo>
                  <a:lnTo>
                    <a:pt x="485" y="1038"/>
                  </a:lnTo>
                  <a:lnTo>
                    <a:pt x="485" y="1244"/>
                  </a:lnTo>
                  <a:lnTo>
                    <a:pt x="382" y="1244"/>
                  </a:lnTo>
                  <a:lnTo>
                    <a:pt x="382" y="1038"/>
                  </a:lnTo>
                  <a:lnTo>
                    <a:pt x="382" y="1038"/>
                  </a:lnTo>
                  <a:lnTo>
                    <a:pt x="382" y="1028"/>
                  </a:lnTo>
                  <a:lnTo>
                    <a:pt x="386" y="1018"/>
                  </a:lnTo>
                  <a:lnTo>
                    <a:pt x="390" y="1010"/>
                  </a:lnTo>
                  <a:lnTo>
                    <a:pt x="397" y="1002"/>
                  </a:lnTo>
                  <a:lnTo>
                    <a:pt x="405" y="995"/>
                  </a:lnTo>
                  <a:lnTo>
                    <a:pt x="413" y="991"/>
                  </a:lnTo>
                  <a:lnTo>
                    <a:pt x="423" y="987"/>
                  </a:lnTo>
                  <a:lnTo>
                    <a:pt x="433" y="987"/>
                  </a:lnTo>
                  <a:lnTo>
                    <a:pt x="433" y="987"/>
                  </a:lnTo>
                  <a:close/>
                  <a:moveTo>
                    <a:pt x="681" y="987"/>
                  </a:moveTo>
                  <a:lnTo>
                    <a:pt x="681" y="987"/>
                  </a:lnTo>
                  <a:lnTo>
                    <a:pt x="681" y="987"/>
                  </a:lnTo>
                  <a:lnTo>
                    <a:pt x="691" y="987"/>
                  </a:lnTo>
                  <a:lnTo>
                    <a:pt x="701" y="991"/>
                  </a:lnTo>
                  <a:lnTo>
                    <a:pt x="709" y="995"/>
                  </a:lnTo>
                  <a:lnTo>
                    <a:pt x="717" y="1002"/>
                  </a:lnTo>
                  <a:lnTo>
                    <a:pt x="724" y="1010"/>
                  </a:lnTo>
                  <a:lnTo>
                    <a:pt x="729" y="1018"/>
                  </a:lnTo>
                  <a:lnTo>
                    <a:pt x="732" y="1028"/>
                  </a:lnTo>
                  <a:lnTo>
                    <a:pt x="732" y="1038"/>
                  </a:lnTo>
                  <a:lnTo>
                    <a:pt x="732" y="1244"/>
                  </a:lnTo>
                  <a:lnTo>
                    <a:pt x="629" y="1244"/>
                  </a:lnTo>
                  <a:lnTo>
                    <a:pt x="629" y="1038"/>
                  </a:lnTo>
                  <a:lnTo>
                    <a:pt x="629" y="1038"/>
                  </a:lnTo>
                  <a:lnTo>
                    <a:pt x="631" y="1028"/>
                  </a:lnTo>
                  <a:lnTo>
                    <a:pt x="634" y="1018"/>
                  </a:lnTo>
                  <a:lnTo>
                    <a:pt x="639" y="1010"/>
                  </a:lnTo>
                  <a:lnTo>
                    <a:pt x="645" y="1002"/>
                  </a:lnTo>
                  <a:lnTo>
                    <a:pt x="652" y="995"/>
                  </a:lnTo>
                  <a:lnTo>
                    <a:pt x="662" y="991"/>
                  </a:lnTo>
                  <a:lnTo>
                    <a:pt x="670" y="987"/>
                  </a:lnTo>
                  <a:lnTo>
                    <a:pt x="681" y="987"/>
                  </a:lnTo>
                  <a:lnTo>
                    <a:pt x="681" y="987"/>
                  </a:lnTo>
                  <a:close/>
                  <a:moveTo>
                    <a:pt x="824" y="987"/>
                  </a:moveTo>
                  <a:lnTo>
                    <a:pt x="824" y="987"/>
                  </a:lnTo>
                  <a:lnTo>
                    <a:pt x="824" y="987"/>
                  </a:lnTo>
                  <a:lnTo>
                    <a:pt x="833" y="987"/>
                  </a:lnTo>
                  <a:lnTo>
                    <a:pt x="843" y="991"/>
                  </a:lnTo>
                  <a:lnTo>
                    <a:pt x="853" y="995"/>
                  </a:lnTo>
                  <a:lnTo>
                    <a:pt x="860" y="1002"/>
                  </a:lnTo>
                  <a:lnTo>
                    <a:pt x="866" y="1010"/>
                  </a:lnTo>
                  <a:lnTo>
                    <a:pt x="871" y="1018"/>
                  </a:lnTo>
                  <a:lnTo>
                    <a:pt x="874" y="1028"/>
                  </a:lnTo>
                  <a:lnTo>
                    <a:pt x="876" y="1038"/>
                  </a:lnTo>
                  <a:lnTo>
                    <a:pt x="876" y="1244"/>
                  </a:lnTo>
                  <a:lnTo>
                    <a:pt x="771" y="1244"/>
                  </a:lnTo>
                  <a:lnTo>
                    <a:pt x="771" y="1038"/>
                  </a:lnTo>
                  <a:lnTo>
                    <a:pt x="771" y="1038"/>
                  </a:lnTo>
                  <a:lnTo>
                    <a:pt x="773" y="1028"/>
                  </a:lnTo>
                  <a:lnTo>
                    <a:pt x="776" y="1018"/>
                  </a:lnTo>
                  <a:lnTo>
                    <a:pt x="781" y="1010"/>
                  </a:lnTo>
                  <a:lnTo>
                    <a:pt x="788" y="1002"/>
                  </a:lnTo>
                  <a:lnTo>
                    <a:pt x="794" y="995"/>
                  </a:lnTo>
                  <a:lnTo>
                    <a:pt x="804" y="991"/>
                  </a:lnTo>
                  <a:lnTo>
                    <a:pt x="814" y="987"/>
                  </a:lnTo>
                  <a:lnTo>
                    <a:pt x="824" y="987"/>
                  </a:lnTo>
                  <a:lnTo>
                    <a:pt x="824" y="987"/>
                  </a:lnTo>
                  <a:close/>
                  <a:moveTo>
                    <a:pt x="966" y="987"/>
                  </a:moveTo>
                  <a:lnTo>
                    <a:pt x="966" y="987"/>
                  </a:lnTo>
                  <a:lnTo>
                    <a:pt x="966" y="987"/>
                  </a:lnTo>
                  <a:lnTo>
                    <a:pt x="977" y="987"/>
                  </a:lnTo>
                  <a:lnTo>
                    <a:pt x="985" y="991"/>
                  </a:lnTo>
                  <a:lnTo>
                    <a:pt x="995" y="995"/>
                  </a:lnTo>
                  <a:lnTo>
                    <a:pt x="1002" y="1002"/>
                  </a:lnTo>
                  <a:lnTo>
                    <a:pt x="1008" y="1010"/>
                  </a:lnTo>
                  <a:lnTo>
                    <a:pt x="1013" y="1018"/>
                  </a:lnTo>
                  <a:lnTo>
                    <a:pt x="1016" y="1028"/>
                  </a:lnTo>
                  <a:lnTo>
                    <a:pt x="1018" y="1038"/>
                  </a:lnTo>
                  <a:lnTo>
                    <a:pt x="1018" y="1244"/>
                  </a:lnTo>
                  <a:lnTo>
                    <a:pt x="915" y="1244"/>
                  </a:lnTo>
                  <a:lnTo>
                    <a:pt x="915" y="1038"/>
                  </a:lnTo>
                  <a:lnTo>
                    <a:pt x="915" y="1038"/>
                  </a:lnTo>
                  <a:lnTo>
                    <a:pt x="915" y="1028"/>
                  </a:lnTo>
                  <a:lnTo>
                    <a:pt x="918" y="1018"/>
                  </a:lnTo>
                  <a:lnTo>
                    <a:pt x="923" y="1010"/>
                  </a:lnTo>
                  <a:lnTo>
                    <a:pt x="930" y="1002"/>
                  </a:lnTo>
                  <a:lnTo>
                    <a:pt x="938" y="995"/>
                  </a:lnTo>
                  <a:lnTo>
                    <a:pt x="946" y="991"/>
                  </a:lnTo>
                  <a:lnTo>
                    <a:pt x="956" y="987"/>
                  </a:lnTo>
                  <a:lnTo>
                    <a:pt x="966" y="987"/>
                  </a:lnTo>
                  <a:lnTo>
                    <a:pt x="966" y="987"/>
                  </a:lnTo>
                  <a:close/>
                  <a:moveTo>
                    <a:pt x="1688" y="987"/>
                  </a:moveTo>
                  <a:lnTo>
                    <a:pt x="1688" y="987"/>
                  </a:lnTo>
                  <a:lnTo>
                    <a:pt x="1688" y="987"/>
                  </a:lnTo>
                  <a:lnTo>
                    <a:pt x="1698" y="987"/>
                  </a:lnTo>
                  <a:lnTo>
                    <a:pt x="1708" y="991"/>
                  </a:lnTo>
                  <a:lnTo>
                    <a:pt x="1718" y="995"/>
                  </a:lnTo>
                  <a:lnTo>
                    <a:pt x="1724" y="1002"/>
                  </a:lnTo>
                  <a:lnTo>
                    <a:pt x="1731" y="1010"/>
                  </a:lnTo>
                  <a:lnTo>
                    <a:pt x="1736" y="1018"/>
                  </a:lnTo>
                  <a:lnTo>
                    <a:pt x="1739" y="1028"/>
                  </a:lnTo>
                  <a:lnTo>
                    <a:pt x="1741" y="1038"/>
                  </a:lnTo>
                  <a:lnTo>
                    <a:pt x="1741" y="1244"/>
                  </a:lnTo>
                  <a:lnTo>
                    <a:pt x="1638" y="1244"/>
                  </a:lnTo>
                  <a:lnTo>
                    <a:pt x="1638" y="1038"/>
                  </a:lnTo>
                  <a:lnTo>
                    <a:pt x="1638" y="1038"/>
                  </a:lnTo>
                  <a:lnTo>
                    <a:pt x="1638" y="1028"/>
                  </a:lnTo>
                  <a:lnTo>
                    <a:pt x="1641" y="1018"/>
                  </a:lnTo>
                  <a:lnTo>
                    <a:pt x="1646" y="1010"/>
                  </a:lnTo>
                  <a:lnTo>
                    <a:pt x="1652" y="1002"/>
                  </a:lnTo>
                  <a:lnTo>
                    <a:pt x="1661" y="995"/>
                  </a:lnTo>
                  <a:lnTo>
                    <a:pt x="1669" y="991"/>
                  </a:lnTo>
                  <a:lnTo>
                    <a:pt x="1679" y="987"/>
                  </a:lnTo>
                  <a:lnTo>
                    <a:pt x="1688" y="987"/>
                  </a:lnTo>
                  <a:lnTo>
                    <a:pt x="1688" y="987"/>
                  </a:lnTo>
                  <a:close/>
                  <a:moveTo>
                    <a:pt x="1831" y="987"/>
                  </a:moveTo>
                  <a:lnTo>
                    <a:pt x="1831" y="987"/>
                  </a:lnTo>
                  <a:lnTo>
                    <a:pt x="1831" y="987"/>
                  </a:lnTo>
                  <a:lnTo>
                    <a:pt x="1842" y="987"/>
                  </a:lnTo>
                  <a:lnTo>
                    <a:pt x="1852" y="991"/>
                  </a:lnTo>
                  <a:lnTo>
                    <a:pt x="1860" y="995"/>
                  </a:lnTo>
                  <a:lnTo>
                    <a:pt x="1868" y="1002"/>
                  </a:lnTo>
                  <a:lnTo>
                    <a:pt x="1875" y="1010"/>
                  </a:lnTo>
                  <a:lnTo>
                    <a:pt x="1878" y="1018"/>
                  </a:lnTo>
                  <a:lnTo>
                    <a:pt x="1881" y="1028"/>
                  </a:lnTo>
                  <a:lnTo>
                    <a:pt x="1883" y="1038"/>
                  </a:lnTo>
                  <a:lnTo>
                    <a:pt x="1883" y="1244"/>
                  </a:lnTo>
                  <a:lnTo>
                    <a:pt x="1780" y="1244"/>
                  </a:lnTo>
                  <a:lnTo>
                    <a:pt x="1780" y="1038"/>
                  </a:lnTo>
                  <a:lnTo>
                    <a:pt x="1780" y="1038"/>
                  </a:lnTo>
                  <a:lnTo>
                    <a:pt x="1780" y="1028"/>
                  </a:lnTo>
                  <a:lnTo>
                    <a:pt x="1783" y="1018"/>
                  </a:lnTo>
                  <a:lnTo>
                    <a:pt x="1788" y="1010"/>
                  </a:lnTo>
                  <a:lnTo>
                    <a:pt x="1795" y="1002"/>
                  </a:lnTo>
                  <a:lnTo>
                    <a:pt x="1803" y="995"/>
                  </a:lnTo>
                  <a:lnTo>
                    <a:pt x="1811" y="991"/>
                  </a:lnTo>
                  <a:lnTo>
                    <a:pt x="1821" y="987"/>
                  </a:lnTo>
                  <a:lnTo>
                    <a:pt x="1831" y="987"/>
                  </a:lnTo>
                  <a:lnTo>
                    <a:pt x="1831" y="987"/>
                  </a:lnTo>
                  <a:close/>
                  <a:moveTo>
                    <a:pt x="1974" y="987"/>
                  </a:moveTo>
                  <a:lnTo>
                    <a:pt x="1974" y="987"/>
                  </a:lnTo>
                  <a:lnTo>
                    <a:pt x="1974" y="987"/>
                  </a:lnTo>
                  <a:lnTo>
                    <a:pt x="1984" y="987"/>
                  </a:lnTo>
                  <a:lnTo>
                    <a:pt x="1994" y="991"/>
                  </a:lnTo>
                  <a:lnTo>
                    <a:pt x="2002" y="995"/>
                  </a:lnTo>
                  <a:lnTo>
                    <a:pt x="2010" y="1002"/>
                  </a:lnTo>
                  <a:lnTo>
                    <a:pt x="2017" y="1010"/>
                  </a:lnTo>
                  <a:lnTo>
                    <a:pt x="2022" y="1018"/>
                  </a:lnTo>
                  <a:lnTo>
                    <a:pt x="2023" y="1028"/>
                  </a:lnTo>
                  <a:lnTo>
                    <a:pt x="2025" y="1038"/>
                  </a:lnTo>
                  <a:lnTo>
                    <a:pt x="2025" y="1244"/>
                  </a:lnTo>
                  <a:lnTo>
                    <a:pt x="1922" y="1244"/>
                  </a:lnTo>
                  <a:lnTo>
                    <a:pt x="1922" y="1038"/>
                  </a:lnTo>
                  <a:lnTo>
                    <a:pt x="1922" y="1038"/>
                  </a:lnTo>
                  <a:lnTo>
                    <a:pt x="1924" y="1028"/>
                  </a:lnTo>
                  <a:lnTo>
                    <a:pt x="1927" y="1018"/>
                  </a:lnTo>
                  <a:lnTo>
                    <a:pt x="1930" y="1010"/>
                  </a:lnTo>
                  <a:lnTo>
                    <a:pt x="1937" y="1002"/>
                  </a:lnTo>
                  <a:lnTo>
                    <a:pt x="1945" y="995"/>
                  </a:lnTo>
                  <a:lnTo>
                    <a:pt x="1953" y="991"/>
                  </a:lnTo>
                  <a:lnTo>
                    <a:pt x="1963" y="987"/>
                  </a:lnTo>
                  <a:lnTo>
                    <a:pt x="1974" y="987"/>
                  </a:lnTo>
                  <a:lnTo>
                    <a:pt x="1974" y="987"/>
                  </a:lnTo>
                  <a:close/>
                  <a:moveTo>
                    <a:pt x="1741" y="747"/>
                  </a:moveTo>
                  <a:lnTo>
                    <a:pt x="1741" y="899"/>
                  </a:lnTo>
                  <a:lnTo>
                    <a:pt x="1638" y="899"/>
                  </a:lnTo>
                  <a:lnTo>
                    <a:pt x="1638" y="747"/>
                  </a:lnTo>
                  <a:lnTo>
                    <a:pt x="1741" y="747"/>
                  </a:lnTo>
                  <a:close/>
                  <a:moveTo>
                    <a:pt x="1883" y="747"/>
                  </a:moveTo>
                  <a:lnTo>
                    <a:pt x="1883" y="899"/>
                  </a:lnTo>
                  <a:lnTo>
                    <a:pt x="1780" y="899"/>
                  </a:lnTo>
                  <a:lnTo>
                    <a:pt x="1780" y="747"/>
                  </a:lnTo>
                  <a:lnTo>
                    <a:pt x="1883" y="747"/>
                  </a:lnTo>
                  <a:close/>
                  <a:moveTo>
                    <a:pt x="2025" y="747"/>
                  </a:moveTo>
                  <a:lnTo>
                    <a:pt x="2025" y="899"/>
                  </a:lnTo>
                  <a:lnTo>
                    <a:pt x="1922" y="899"/>
                  </a:lnTo>
                  <a:lnTo>
                    <a:pt x="1922" y="747"/>
                  </a:lnTo>
                  <a:lnTo>
                    <a:pt x="2025" y="747"/>
                  </a:lnTo>
                  <a:close/>
                  <a:moveTo>
                    <a:pt x="1319" y="706"/>
                  </a:moveTo>
                  <a:lnTo>
                    <a:pt x="1319" y="706"/>
                  </a:lnTo>
                  <a:lnTo>
                    <a:pt x="1319" y="706"/>
                  </a:lnTo>
                  <a:lnTo>
                    <a:pt x="1335" y="708"/>
                  </a:lnTo>
                  <a:lnTo>
                    <a:pt x="1350" y="713"/>
                  </a:lnTo>
                  <a:lnTo>
                    <a:pt x="1365" y="719"/>
                  </a:lnTo>
                  <a:lnTo>
                    <a:pt x="1378" y="731"/>
                  </a:lnTo>
                  <a:lnTo>
                    <a:pt x="1388" y="742"/>
                  </a:lnTo>
                  <a:lnTo>
                    <a:pt x="1396" y="757"/>
                  </a:lnTo>
                  <a:lnTo>
                    <a:pt x="1401" y="773"/>
                  </a:lnTo>
                  <a:lnTo>
                    <a:pt x="1402" y="789"/>
                  </a:lnTo>
                  <a:lnTo>
                    <a:pt x="1402" y="963"/>
                  </a:lnTo>
                  <a:lnTo>
                    <a:pt x="1234" y="963"/>
                  </a:lnTo>
                  <a:lnTo>
                    <a:pt x="1234" y="789"/>
                  </a:lnTo>
                  <a:lnTo>
                    <a:pt x="1234" y="789"/>
                  </a:lnTo>
                  <a:lnTo>
                    <a:pt x="1236" y="773"/>
                  </a:lnTo>
                  <a:lnTo>
                    <a:pt x="1240" y="757"/>
                  </a:lnTo>
                  <a:lnTo>
                    <a:pt x="1249" y="742"/>
                  </a:lnTo>
                  <a:lnTo>
                    <a:pt x="1258" y="731"/>
                  </a:lnTo>
                  <a:lnTo>
                    <a:pt x="1271" y="719"/>
                  </a:lnTo>
                  <a:lnTo>
                    <a:pt x="1286" y="713"/>
                  </a:lnTo>
                  <a:lnTo>
                    <a:pt x="1301" y="708"/>
                  </a:lnTo>
                  <a:lnTo>
                    <a:pt x="1319" y="706"/>
                  </a:lnTo>
                  <a:lnTo>
                    <a:pt x="1319" y="706"/>
                  </a:lnTo>
                  <a:close/>
                  <a:moveTo>
                    <a:pt x="732" y="747"/>
                  </a:moveTo>
                  <a:lnTo>
                    <a:pt x="732" y="899"/>
                  </a:lnTo>
                  <a:lnTo>
                    <a:pt x="629" y="899"/>
                  </a:lnTo>
                  <a:lnTo>
                    <a:pt x="629" y="747"/>
                  </a:lnTo>
                  <a:lnTo>
                    <a:pt x="732" y="747"/>
                  </a:lnTo>
                  <a:close/>
                  <a:moveTo>
                    <a:pt x="876" y="747"/>
                  </a:moveTo>
                  <a:lnTo>
                    <a:pt x="876" y="899"/>
                  </a:lnTo>
                  <a:lnTo>
                    <a:pt x="771" y="899"/>
                  </a:lnTo>
                  <a:lnTo>
                    <a:pt x="771" y="747"/>
                  </a:lnTo>
                  <a:lnTo>
                    <a:pt x="876" y="747"/>
                  </a:lnTo>
                  <a:close/>
                  <a:moveTo>
                    <a:pt x="1018" y="747"/>
                  </a:moveTo>
                  <a:lnTo>
                    <a:pt x="1018" y="899"/>
                  </a:lnTo>
                  <a:lnTo>
                    <a:pt x="915" y="899"/>
                  </a:lnTo>
                  <a:lnTo>
                    <a:pt x="915" y="747"/>
                  </a:lnTo>
                  <a:lnTo>
                    <a:pt x="1018" y="747"/>
                  </a:lnTo>
                  <a:close/>
                  <a:moveTo>
                    <a:pt x="199" y="747"/>
                  </a:moveTo>
                  <a:lnTo>
                    <a:pt x="199" y="899"/>
                  </a:lnTo>
                  <a:lnTo>
                    <a:pt x="96" y="899"/>
                  </a:lnTo>
                  <a:lnTo>
                    <a:pt x="96" y="747"/>
                  </a:lnTo>
                  <a:lnTo>
                    <a:pt x="199" y="747"/>
                  </a:lnTo>
                  <a:close/>
                  <a:moveTo>
                    <a:pt x="343" y="747"/>
                  </a:moveTo>
                  <a:lnTo>
                    <a:pt x="343" y="899"/>
                  </a:lnTo>
                  <a:lnTo>
                    <a:pt x="238" y="899"/>
                  </a:lnTo>
                  <a:lnTo>
                    <a:pt x="238" y="747"/>
                  </a:lnTo>
                  <a:lnTo>
                    <a:pt x="343" y="747"/>
                  </a:lnTo>
                  <a:close/>
                  <a:moveTo>
                    <a:pt x="485" y="747"/>
                  </a:moveTo>
                  <a:lnTo>
                    <a:pt x="485" y="899"/>
                  </a:lnTo>
                  <a:lnTo>
                    <a:pt x="382" y="899"/>
                  </a:lnTo>
                  <a:lnTo>
                    <a:pt x="382" y="747"/>
                  </a:lnTo>
                  <a:lnTo>
                    <a:pt x="485" y="747"/>
                  </a:lnTo>
                  <a:close/>
                  <a:moveTo>
                    <a:pt x="0" y="662"/>
                  </a:moveTo>
                  <a:lnTo>
                    <a:pt x="2122" y="662"/>
                  </a:lnTo>
                  <a:lnTo>
                    <a:pt x="2122" y="1280"/>
                  </a:lnTo>
                  <a:lnTo>
                    <a:pt x="2100" y="1280"/>
                  </a:lnTo>
                  <a:lnTo>
                    <a:pt x="2100" y="698"/>
                  </a:lnTo>
                  <a:lnTo>
                    <a:pt x="2071" y="698"/>
                  </a:lnTo>
                  <a:lnTo>
                    <a:pt x="2071" y="1280"/>
                  </a:lnTo>
                  <a:lnTo>
                    <a:pt x="1590" y="1280"/>
                  </a:lnTo>
                  <a:lnTo>
                    <a:pt x="1590" y="698"/>
                  </a:lnTo>
                  <a:lnTo>
                    <a:pt x="1531" y="698"/>
                  </a:lnTo>
                  <a:lnTo>
                    <a:pt x="1531" y="1280"/>
                  </a:lnTo>
                  <a:lnTo>
                    <a:pt x="1453" y="1280"/>
                  </a:lnTo>
                  <a:lnTo>
                    <a:pt x="1453" y="1133"/>
                  </a:lnTo>
                  <a:lnTo>
                    <a:pt x="1453" y="1133"/>
                  </a:lnTo>
                  <a:lnTo>
                    <a:pt x="1453" y="1120"/>
                  </a:lnTo>
                  <a:lnTo>
                    <a:pt x="1450" y="1105"/>
                  </a:lnTo>
                  <a:lnTo>
                    <a:pt x="1446" y="1093"/>
                  </a:lnTo>
                  <a:lnTo>
                    <a:pt x="1443" y="1080"/>
                  </a:lnTo>
                  <a:lnTo>
                    <a:pt x="1437" y="1069"/>
                  </a:lnTo>
                  <a:lnTo>
                    <a:pt x="1430" y="1058"/>
                  </a:lnTo>
                  <a:lnTo>
                    <a:pt x="1422" y="1048"/>
                  </a:lnTo>
                  <a:lnTo>
                    <a:pt x="1414" y="1038"/>
                  </a:lnTo>
                  <a:lnTo>
                    <a:pt x="1404" y="1028"/>
                  </a:lnTo>
                  <a:lnTo>
                    <a:pt x="1394" y="1022"/>
                  </a:lnTo>
                  <a:lnTo>
                    <a:pt x="1383" y="1013"/>
                  </a:lnTo>
                  <a:lnTo>
                    <a:pt x="1371" y="1008"/>
                  </a:lnTo>
                  <a:lnTo>
                    <a:pt x="1358" y="1004"/>
                  </a:lnTo>
                  <a:lnTo>
                    <a:pt x="1345" y="1000"/>
                  </a:lnTo>
                  <a:lnTo>
                    <a:pt x="1332" y="999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19" y="997"/>
                  </a:lnTo>
                  <a:lnTo>
                    <a:pt x="1304" y="999"/>
                  </a:lnTo>
                  <a:lnTo>
                    <a:pt x="1291" y="1000"/>
                  </a:lnTo>
                  <a:lnTo>
                    <a:pt x="1278" y="1004"/>
                  </a:lnTo>
                  <a:lnTo>
                    <a:pt x="1265" y="1008"/>
                  </a:lnTo>
                  <a:lnTo>
                    <a:pt x="1254" y="1013"/>
                  </a:lnTo>
                  <a:lnTo>
                    <a:pt x="1242" y="1022"/>
                  </a:lnTo>
                  <a:lnTo>
                    <a:pt x="1232" y="1028"/>
                  </a:lnTo>
                  <a:lnTo>
                    <a:pt x="1222" y="1038"/>
                  </a:lnTo>
                  <a:lnTo>
                    <a:pt x="1214" y="1048"/>
                  </a:lnTo>
                  <a:lnTo>
                    <a:pt x="1206" y="1058"/>
                  </a:lnTo>
                  <a:lnTo>
                    <a:pt x="1200" y="1069"/>
                  </a:lnTo>
                  <a:lnTo>
                    <a:pt x="1195" y="1080"/>
                  </a:lnTo>
                  <a:lnTo>
                    <a:pt x="1190" y="1093"/>
                  </a:lnTo>
                  <a:lnTo>
                    <a:pt x="1186" y="1105"/>
                  </a:lnTo>
                  <a:lnTo>
                    <a:pt x="1183" y="1120"/>
                  </a:lnTo>
                  <a:lnTo>
                    <a:pt x="1183" y="1133"/>
                  </a:lnTo>
                  <a:lnTo>
                    <a:pt x="1183" y="1280"/>
                  </a:lnTo>
                  <a:lnTo>
                    <a:pt x="1103" y="1280"/>
                  </a:lnTo>
                  <a:lnTo>
                    <a:pt x="1103" y="698"/>
                  </a:lnTo>
                  <a:lnTo>
                    <a:pt x="1044" y="698"/>
                  </a:lnTo>
                  <a:lnTo>
                    <a:pt x="1044" y="1280"/>
                  </a:lnTo>
                  <a:lnTo>
                    <a:pt x="590" y="1280"/>
                  </a:lnTo>
                  <a:lnTo>
                    <a:pt x="590" y="698"/>
                  </a:lnTo>
                  <a:lnTo>
                    <a:pt x="531" y="698"/>
                  </a:lnTo>
                  <a:lnTo>
                    <a:pt x="531" y="1280"/>
                  </a:lnTo>
                  <a:lnTo>
                    <a:pt x="50" y="1280"/>
                  </a:lnTo>
                  <a:lnTo>
                    <a:pt x="50" y="698"/>
                  </a:lnTo>
                  <a:lnTo>
                    <a:pt x="21" y="698"/>
                  </a:lnTo>
                  <a:lnTo>
                    <a:pt x="21" y="1280"/>
                  </a:lnTo>
                  <a:lnTo>
                    <a:pt x="0" y="1280"/>
                  </a:lnTo>
                  <a:lnTo>
                    <a:pt x="0" y="662"/>
                  </a:lnTo>
                  <a:close/>
                  <a:moveTo>
                    <a:pt x="1339" y="240"/>
                  </a:moveTo>
                  <a:lnTo>
                    <a:pt x="1339" y="240"/>
                  </a:lnTo>
                  <a:lnTo>
                    <a:pt x="1366" y="248"/>
                  </a:lnTo>
                  <a:lnTo>
                    <a:pt x="1399" y="260"/>
                  </a:lnTo>
                  <a:lnTo>
                    <a:pt x="1433" y="278"/>
                  </a:lnTo>
                  <a:lnTo>
                    <a:pt x="1450" y="288"/>
                  </a:lnTo>
                  <a:lnTo>
                    <a:pt x="1466" y="297"/>
                  </a:lnTo>
                  <a:lnTo>
                    <a:pt x="1482" y="311"/>
                  </a:lnTo>
                  <a:lnTo>
                    <a:pt x="1497" y="322"/>
                  </a:lnTo>
                  <a:lnTo>
                    <a:pt x="1510" y="335"/>
                  </a:lnTo>
                  <a:lnTo>
                    <a:pt x="1523" y="350"/>
                  </a:lnTo>
                  <a:lnTo>
                    <a:pt x="1535" y="364"/>
                  </a:lnTo>
                  <a:lnTo>
                    <a:pt x="1543" y="379"/>
                  </a:lnTo>
                  <a:lnTo>
                    <a:pt x="1549" y="396"/>
                  </a:lnTo>
                  <a:lnTo>
                    <a:pt x="1553" y="412"/>
                  </a:lnTo>
                  <a:lnTo>
                    <a:pt x="1084" y="412"/>
                  </a:lnTo>
                  <a:lnTo>
                    <a:pt x="1084" y="412"/>
                  </a:lnTo>
                  <a:lnTo>
                    <a:pt x="1087" y="396"/>
                  </a:lnTo>
                  <a:lnTo>
                    <a:pt x="1093" y="379"/>
                  </a:lnTo>
                  <a:lnTo>
                    <a:pt x="1103" y="364"/>
                  </a:lnTo>
                  <a:lnTo>
                    <a:pt x="1113" y="350"/>
                  </a:lnTo>
                  <a:lnTo>
                    <a:pt x="1126" y="335"/>
                  </a:lnTo>
                  <a:lnTo>
                    <a:pt x="1139" y="322"/>
                  </a:lnTo>
                  <a:lnTo>
                    <a:pt x="1154" y="311"/>
                  </a:lnTo>
                  <a:lnTo>
                    <a:pt x="1170" y="297"/>
                  </a:lnTo>
                  <a:lnTo>
                    <a:pt x="1186" y="288"/>
                  </a:lnTo>
                  <a:lnTo>
                    <a:pt x="1203" y="278"/>
                  </a:lnTo>
                  <a:lnTo>
                    <a:pt x="1237" y="260"/>
                  </a:lnTo>
                  <a:lnTo>
                    <a:pt x="1270" y="248"/>
                  </a:lnTo>
                  <a:lnTo>
                    <a:pt x="1298" y="240"/>
                  </a:lnTo>
                  <a:lnTo>
                    <a:pt x="1307" y="0"/>
                  </a:lnTo>
                  <a:lnTo>
                    <a:pt x="1329" y="0"/>
                  </a:lnTo>
                  <a:lnTo>
                    <a:pt x="133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4129088" y="1206500"/>
              <a:ext cx="3368675" cy="1682750"/>
            </a:xfrm>
            <a:custGeom>
              <a:avLst/>
              <a:gdLst/>
              <a:ahLst/>
              <a:cxnLst>
                <a:cxn ang="0">
                  <a:pos x="2122" y="869"/>
                </a:cxn>
                <a:cxn ang="0">
                  <a:pos x="2122" y="1060"/>
                </a:cxn>
                <a:cxn ang="0">
                  <a:pos x="0" y="1060"/>
                </a:cxn>
                <a:cxn ang="0">
                  <a:pos x="0" y="869"/>
                </a:cxn>
                <a:cxn ang="0">
                  <a:pos x="1183" y="869"/>
                </a:cxn>
                <a:cxn ang="0">
                  <a:pos x="1183" y="1029"/>
                </a:cxn>
                <a:cxn ang="0">
                  <a:pos x="1453" y="1029"/>
                </a:cxn>
                <a:cxn ang="0">
                  <a:pos x="1453" y="869"/>
                </a:cxn>
                <a:cxn ang="0">
                  <a:pos x="2122" y="869"/>
                </a:cxn>
                <a:cxn ang="0">
                  <a:pos x="2043" y="156"/>
                </a:cxn>
                <a:cxn ang="0">
                  <a:pos x="2043" y="134"/>
                </a:cxn>
                <a:cxn ang="0">
                  <a:pos x="2043" y="134"/>
                </a:cxn>
                <a:cxn ang="0">
                  <a:pos x="2041" y="125"/>
                </a:cxn>
                <a:cxn ang="0">
                  <a:pos x="2037" y="117"/>
                </a:cxn>
                <a:cxn ang="0">
                  <a:pos x="2030" y="112"/>
                </a:cxn>
                <a:cxn ang="0">
                  <a:pos x="2020" y="111"/>
                </a:cxn>
                <a:cxn ang="0">
                  <a:pos x="1996" y="111"/>
                </a:cxn>
                <a:cxn ang="0">
                  <a:pos x="1996" y="111"/>
                </a:cxn>
                <a:cxn ang="0">
                  <a:pos x="1987" y="112"/>
                </a:cxn>
                <a:cxn ang="0">
                  <a:pos x="1979" y="117"/>
                </a:cxn>
                <a:cxn ang="0">
                  <a:pos x="1974" y="125"/>
                </a:cxn>
                <a:cxn ang="0">
                  <a:pos x="1973" y="134"/>
                </a:cxn>
                <a:cxn ang="0">
                  <a:pos x="1973" y="156"/>
                </a:cxn>
                <a:cxn ang="0">
                  <a:pos x="1556" y="156"/>
                </a:cxn>
                <a:cxn ang="0">
                  <a:pos x="1556" y="0"/>
                </a:cxn>
                <a:cxn ang="0">
                  <a:pos x="1080" y="0"/>
                </a:cxn>
                <a:cxn ang="0">
                  <a:pos x="1080" y="210"/>
                </a:cxn>
                <a:cxn ang="0">
                  <a:pos x="1254" y="210"/>
                </a:cxn>
                <a:cxn ang="0">
                  <a:pos x="2120" y="210"/>
                </a:cxn>
                <a:cxn ang="0">
                  <a:pos x="2120" y="210"/>
                </a:cxn>
                <a:cxn ang="0">
                  <a:pos x="2117" y="199"/>
                </a:cxn>
                <a:cxn ang="0">
                  <a:pos x="2112" y="189"/>
                </a:cxn>
                <a:cxn ang="0">
                  <a:pos x="2105" y="179"/>
                </a:cxn>
                <a:cxn ang="0">
                  <a:pos x="2097" y="173"/>
                </a:cxn>
                <a:cxn ang="0">
                  <a:pos x="2087" y="166"/>
                </a:cxn>
                <a:cxn ang="0">
                  <a:pos x="2077" y="161"/>
                </a:cxn>
                <a:cxn ang="0">
                  <a:pos x="2066" y="158"/>
                </a:cxn>
                <a:cxn ang="0">
                  <a:pos x="2055" y="156"/>
                </a:cxn>
                <a:cxn ang="0">
                  <a:pos x="2043" y="156"/>
                </a:cxn>
              </a:cxnLst>
              <a:rect l="0" t="0" r="r" b="b"/>
              <a:pathLst>
                <a:path w="2122" h="1060">
                  <a:moveTo>
                    <a:pt x="2122" y="869"/>
                  </a:moveTo>
                  <a:lnTo>
                    <a:pt x="2122" y="1060"/>
                  </a:lnTo>
                  <a:lnTo>
                    <a:pt x="0" y="1060"/>
                  </a:lnTo>
                  <a:lnTo>
                    <a:pt x="0" y="869"/>
                  </a:lnTo>
                  <a:lnTo>
                    <a:pt x="1183" y="869"/>
                  </a:lnTo>
                  <a:lnTo>
                    <a:pt x="1183" y="1029"/>
                  </a:lnTo>
                  <a:lnTo>
                    <a:pt x="1453" y="1029"/>
                  </a:lnTo>
                  <a:lnTo>
                    <a:pt x="1453" y="869"/>
                  </a:lnTo>
                  <a:lnTo>
                    <a:pt x="2122" y="869"/>
                  </a:lnTo>
                  <a:close/>
                  <a:moveTo>
                    <a:pt x="2043" y="156"/>
                  </a:moveTo>
                  <a:lnTo>
                    <a:pt x="2043" y="134"/>
                  </a:lnTo>
                  <a:lnTo>
                    <a:pt x="2043" y="134"/>
                  </a:lnTo>
                  <a:lnTo>
                    <a:pt x="2041" y="125"/>
                  </a:lnTo>
                  <a:lnTo>
                    <a:pt x="2037" y="117"/>
                  </a:lnTo>
                  <a:lnTo>
                    <a:pt x="2030" y="112"/>
                  </a:lnTo>
                  <a:lnTo>
                    <a:pt x="2020" y="111"/>
                  </a:lnTo>
                  <a:lnTo>
                    <a:pt x="1996" y="111"/>
                  </a:lnTo>
                  <a:lnTo>
                    <a:pt x="1996" y="111"/>
                  </a:lnTo>
                  <a:lnTo>
                    <a:pt x="1987" y="112"/>
                  </a:lnTo>
                  <a:lnTo>
                    <a:pt x="1979" y="117"/>
                  </a:lnTo>
                  <a:lnTo>
                    <a:pt x="1974" y="125"/>
                  </a:lnTo>
                  <a:lnTo>
                    <a:pt x="1973" y="134"/>
                  </a:lnTo>
                  <a:lnTo>
                    <a:pt x="1973" y="156"/>
                  </a:lnTo>
                  <a:lnTo>
                    <a:pt x="1556" y="156"/>
                  </a:lnTo>
                  <a:lnTo>
                    <a:pt x="1556" y="0"/>
                  </a:lnTo>
                  <a:lnTo>
                    <a:pt x="1080" y="0"/>
                  </a:lnTo>
                  <a:lnTo>
                    <a:pt x="1080" y="210"/>
                  </a:lnTo>
                  <a:lnTo>
                    <a:pt x="1254" y="210"/>
                  </a:lnTo>
                  <a:lnTo>
                    <a:pt x="2120" y="210"/>
                  </a:lnTo>
                  <a:lnTo>
                    <a:pt x="2120" y="210"/>
                  </a:lnTo>
                  <a:lnTo>
                    <a:pt x="2117" y="199"/>
                  </a:lnTo>
                  <a:lnTo>
                    <a:pt x="2112" y="189"/>
                  </a:lnTo>
                  <a:lnTo>
                    <a:pt x="2105" y="179"/>
                  </a:lnTo>
                  <a:lnTo>
                    <a:pt x="2097" y="173"/>
                  </a:lnTo>
                  <a:lnTo>
                    <a:pt x="2087" y="166"/>
                  </a:lnTo>
                  <a:lnTo>
                    <a:pt x="2077" y="161"/>
                  </a:lnTo>
                  <a:lnTo>
                    <a:pt x="2066" y="158"/>
                  </a:lnTo>
                  <a:lnTo>
                    <a:pt x="2055" y="156"/>
                  </a:lnTo>
                  <a:lnTo>
                    <a:pt x="2043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93"/>
            <p:cNvSpPr>
              <a:spLocks noEditPoints="1"/>
            </p:cNvSpPr>
            <p:nvPr/>
          </p:nvSpPr>
          <p:spPr bwMode="auto">
            <a:xfrm>
              <a:off x="3516313" y="4067175"/>
              <a:ext cx="1979613" cy="433388"/>
            </a:xfrm>
            <a:custGeom>
              <a:avLst/>
              <a:gdLst/>
              <a:ahLst/>
              <a:cxnLst>
                <a:cxn ang="0">
                  <a:pos x="1208" y="18"/>
                </a:cxn>
                <a:cxn ang="0">
                  <a:pos x="1210" y="46"/>
                </a:cxn>
                <a:cxn ang="0">
                  <a:pos x="1169" y="54"/>
                </a:cxn>
                <a:cxn ang="0">
                  <a:pos x="1126" y="28"/>
                </a:cxn>
                <a:cxn ang="0">
                  <a:pos x="1167" y="27"/>
                </a:cxn>
                <a:cxn ang="0">
                  <a:pos x="1112" y="77"/>
                </a:cxn>
                <a:cxn ang="0">
                  <a:pos x="1247" y="268"/>
                </a:cxn>
                <a:cxn ang="0">
                  <a:pos x="924" y="268"/>
                </a:cxn>
                <a:cxn ang="0">
                  <a:pos x="1058" y="77"/>
                </a:cxn>
                <a:cxn ang="0">
                  <a:pos x="835" y="172"/>
                </a:cxn>
                <a:cxn ang="0">
                  <a:pos x="866" y="241"/>
                </a:cxn>
                <a:cxn ang="0">
                  <a:pos x="889" y="254"/>
                </a:cxn>
                <a:cxn ang="0">
                  <a:pos x="870" y="273"/>
                </a:cxn>
                <a:cxn ang="0">
                  <a:pos x="843" y="265"/>
                </a:cxn>
                <a:cxn ang="0">
                  <a:pos x="817" y="193"/>
                </a:cxn>
                <a:cxn ang="0">
                  <a:pos x="749" y="268"/>
                </a:cxn>
                <a:cxn ang="0">
                  <a:pos x="801" y="156"/>
                </a:cxn>
                <a:cxn ang="0">
                  <a:pos x="827" y="107"/>
                </a:cxn>
                <a:cxn ang="0">
                  <a:pos x="858" y="74"/>
                </a:cxn>
                <a:cxn ang="0">
                  <a:pos x="879" y="76"/>
                </a:cxn>
                <a:cxn ang="0">
                  <a:pos x="870" y="97"/>
                </a:cxn>
                <a:cxn ang="0">
                  <a:pos x="842" y="157"/>
                </a:cxn>
                <a:cxn ang="0">
                  <a:pos x="670" y="97"/>
                </a:cxn>
                <a:cxn ang="0">
                  <a:pos x="637" y="112"/>
                </a:cxn>
                <a:cxn ang="0">
                  <a:pos x="626" y="174"/>
                </a:cxn>
                <a:cxn ang="0">
                  <a:pos x="637" y="236"/>
                </a:cxn>
                <a:cxn ang="0">
                  <a:pos x="713" y="250"/>
                </a:cxn>
                <a:cxn ang="0">
                  <a:pos x="667" y="273"/>
                </a:cxn>
                <a:cxn ang="0">
                  <a:pos x="619" y="262"/>
                </a:cxn>
                <a:cxn ang="0">
                  <a:pos x="597" y="221"/>
                </a:cxn>
                <a:cxn ang="0">
                  <a:pos x="597" y="126"/>
                </a:cxn>
                <a:cxn ang="0">
                  <a:pos x="619" y="85"/>
                </a:cxn>
                <a:cxn ang="0">
                  <a:pos x="664" y="74"/>
                </a:cxn>
                <a:cxn ang="0">
                  <a:pos x="670" y="97"/>
                </a:cxn>
                <a:cxn ang="0">
                  <a:pos x="507" y="133"/>
                </a:cxn>
                <a:cxn ang="0">
                  <a:pos x="382" y="268"/>
                </a:cxn>
                <a:cxn ang="0">
                  <a:pos x="306" y="174"/>
                </a:cxn>
                <a:cxn ang="0">
                  <a:pos x="288" y="252"/>
                </a:cxn>
                <a:cxn ang="0">
                  <a:pos x="252" y="272"/>
                </a:cxn>
                <a:cxn ang="0">
                  <a:pos x="198" y="265"/>
                </a:cxn>
                <a:cxn ang="0">
                  <a:pos x="168" y="221"/>
                </a:cxn>
                <a:cxn ang="0">
                  <a:pos x="168" y="126"/>
                </a:cxn>
                <a:cxn ang="0">
                  <a:pos x="204" y="79"/>
                </a:cxn>
                <a:cxn ang="0">
                  <a:pos x="266" y="79"/>
                </a:cxn>
                <a:cxn ang="0">
                  <a:pos x="302" y="126"/>
                </a:cxn>
                <a:cxn ang="0">
                  <a:pos x="271" y="174"/>
                </a:cxn>
                <a:cxn ang="0">
                  <a:pos x="261" y="112"/>
                </a:cxn>
                <a:cxn ang="0">
                  <a:pos x="235" y="95"/>
                </a:cxn>
                <a:cxn ang="0">
                  <a:pos x="211" y="112"/>
                </a:cxn>
                <a:cxn ang="0">
                  <a:pos x="199" y="174"/>
                </a:cxn>
                <a:cxn ang="0">
                  <a:pos x="211" y="236"/>
                </a:cxn>
                <a:cxn ang="0">
                  <a:pos x="235" y="252"/>
                </a:cxn>
                <a:cxn ang="0">
                  <a:pos x="261" y="236"/>
                </a:cxn>
                <a:cxn ang="0">
                  <a:pos x="271" y="174"/>
                </a:cxn>
                <a:cxn ang="0">
                  <a:pos x="62" y="268"/>
                </a:cxn>
              </a:cxnLst>
              <a:rect l="0" t="0" r="r" b="b"/>
              <a:pathLst>
                <a:path w="1247" h="273">
                  <a:moveTo>
                    <a:pt x="1177" y="28"/>
                  </a:moveTo>
                  <a:lnTo>
                    <a:pt x="1177" y="28"/>
                  </a:lnTo>
                  <a:lnTo>
                    <a:pt x="1188" y="27"/>
                  </a:lnTo>
                  <a:lnTo>
                    <a:pt x="1198" y="23"/>
                  </a:lnTo>
                  <a:lnTo>
                    <a:pt x="1198" y="23"/>
                  </a:lnTo>
                  <a:lnTo>
                    <a:pt x="1208" y="18"/>
                  </a:lnTo>
                  <a:lnTo>
                    <a:pt x="1215" y="12"/>
                  </a:lnTo>
                  <a:lnTo>
                    <a:pt x="1229" y="28"/>
                  </a:lnTo>
                  <a:lnTo>
                    <a:pt x="1229" y="28"/>
                  </a:lnTo>
                  <a:lnTo>
                    <a:pt x="1221" y="38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03" y="51"/>
                  </a:lnTo>
                  <a:lnTo>
                    <a:pt x="1195" y="53"/>
                  </a:lnTo>
                  <a:lnTo>
                    <a:pt x="1187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69" y="54"/>
                  </a:lnTo>
                  <a:lnTo>
                    <a:pt x="1161" y="53"/>
                  </a:lnTo>
                  <a:lnTo>
                    <a:pt x="1152" y="51"/>
                  </a:lnTo>
                  <a:lnTo>
                    <a:pt x="1146" y="46"/>
                  </a:lnTo>
                  <a:lnTo>
                    <a:pt x="1146" y="46"/>
                  </a:lnTo>
                  <a:lnTo>
                    <a:pt x="1134" y="38"/>
                  </a:lnTo>
                  <a:lnTo>
                    <a:pt x="1126" y="28"/>
                  </a:lnTo>
                  <a:lnTo>
                    <a:pt x="1141" y="12"/>
                  </a:lnTo>
                  <a:lnTo>
                    <a:pt x="1141" y="12"/>
                  </a:lnTo>
                  <a:lnTo>
                    <a:pt x="1147" y="18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67" y="27"/>
                  </a:lnTo>
                  <a:lnTo>
                    <a:pt x="1177" y="28"/>
                  </a:lnTo>
                  <a:close/>
                  <a:moveTo>
                    <a:pt x="1211" y="134"/>
                  </a:moveTo>
                  <a:lnTo>
                    <a:pt x="1210" y="134"/>
                  </a:lnTo>
                  <a:lnTo>
                    <a:pt x="1149" y="268"/>
                  </a:lnTo>
                  <a:lnTo>
                    <a:pt x="1112" y="268"/>
                  </a:lnTo>
                  <a:lnTo>
                    <a:pt x="1112" y="77"/>
                  </a:lnTo>
                  <a:lnTo>
                    <a:pt x="1147" y="77"/>
                  </a:lnTo>
                  <a:lnTo>
                    <a:pt x="1147" y="208"/>
                  </a:lnTo>
                  <a:lnTo>
                    <a:pt x="1149" y="208"/>
                  </a:lnTo>
                  <a:lnTo>
                    <a:pt x="1206" y="77"/>
                  </a:lnTo>
                  <a:lnTo>
                    <a:pt x="1247" y="77"/>
                  </a:lnTo>
                  <a:lnTo>
                    <a:pt x="1247" y="268"/>
                  </a:lnTo>
                  <a:lnTo>
                    <a:pt x="1211" y="268"/>
                  </a:lnTo>
                  <a:lnTo>
                    <a:pt x="1211" y="134"/>
                  </a:lnTo>
                  <a:close/>
                  <a:moveTo>
                    <a:pt x="1023" y="134"/>
                  </a:moveTo>
                  <a:lnTo>
                    <a:pt x="1022" y="134"/>
                  </a:lnTo>
                  <a:lnTo>
                    <a:pt x="959" y="268"/>
                  </a:lnTo>
                  <a:lnTo>
                    <a:pt x="924" y="268"/>
                  </a:lnTo>
                  <a:lnTo>
                    <a:pt x="924" y="77"/>
                  </a:lnTo>
                  <a:lnTo>
                    <a:pt x="958" y="77"/>
                  </a:lnTo>
                  <a:lnTo>
                    <a:pt x="958" y="208"/>
                  </a:lnTo>
                  <a:lnTo>
                    <a:pt x="959" y="208"/>
                  </a:lnTo>
                  <a:lnTo>
                    <a:pt x="1017" y="77"/>
                  </a:lnTo>
                  <a:lnTo>
                    <a:pt x="1058" y="77"/>
                  </a:lnTo>
                  <a:lnTo>
                    <a:pt x="1058" y="268"/>
                  </a:lnTo>
                  <a:lnTo>
                    <a:pt x="1023" y="268"/>
                  </a:lnTo>
                  <a:lnTo>
                    <a:pt x="1023" y="134"/>
                  </a:lnTo>
                  <a:close/>
                  <a:moveTo>
                    <a:pt x="827" y="169"/>
                  </a:moveTo>
                  <a:lnTo>
                    <a:pt x="827" y="169"/>
                  </a:lnTo>
                  <a:lnTo>
                    <a:pt x="835" y="172"/>
                  </a:lnTo>
                  <a:lnTo>
                    <a:pt x="845" y="179"/>
                  </a:lnTo>
                  <a:lnTo>
                    <a:pt x="845" y="179"/>
                  </a:lnTo>
                  <a:lnTo>
                    <a:pt x="848" y="182"/>
                  </a:lnTo>
                  <a:lnTo>
                    <a:pt x="852" y="188"/>
                  </a:lnTo>
                  <a:lnTo>
                    <a:pt x="858" y="205"/>
                  </a:lnTo>
                  <a:lnTo>
                    <a:pt x="866" y="241"/>
                  </a:lnTo>
                  <a:lnTo>
                    <a:pt x="866" y="241"/>
                  </a:lnTo>
                  <a:lnTo>
                    <a:pt x="870" y="246"/>
                  </a:lnTo>
                  <a:lnTo>
                    <a:pt x="873" y="250"/>
                  </a:lnTo>
                  <a:lnTo>
                    <a:pt x="873" y="250"/>
                  </a:lnTo>
                  <a:lnTo>
                    <a:pt x="879" y="254"/>
                  </a:lnTo>
                  <a:lnTo>
                    <a:pt x="889" y="254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4" y="272"/>
                  </a:lnTo>
                  <a:lnTo>
                    <a:pt x="884" y="272"/>
                  </a:lnTo>
                  <a:lnTo>
                    <a:pt x="876" y="273"/>
                  </a:lnTo>
                  <a:lnTo>
                    <a:pt x="870" y="273"/>
                  </a:lnTo>
                  <a:lnTo>
                    <a:pt x="870" y="273"/>
                  </a:lnTo>
                  <a:lnTo>
                    <a:pt x="861" y="273"/>
                  </a:lnTo>
                  <a:lnTo>
                    <a:pt x="855" y="272"/>
                  </a:lnTo>
                  <a:lnTo>
                    <a:pt x="848" y="268"/>
                  </a:lnTo>
                  <a:lnTo>
                    <a:pt x="843" y="265"/>
                  </a:lnTo>
                  <a:lnTo>
                    <a:pt x="843" y="265"/>
                  </a:lnTo>
                  <a:lnTo>
                    <a:pt x="840" y="260"/>
                  </a:lnTo>
                  <a:lnTo>
                    <a:pt x="835" y="255"/>
                  </a:lnTo>
                  <a:lnTo>
                    <a:pt x="830" y="24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17" y="193"/>
                  </a:lnTo>
                  <a:lnTo>
                    <a:pt x="811" y="187"/>
                  </a:lnTo>
                  <a:lnTo>
                    <a:pt x="804" y="182"/>
                  </a:lnTo>
                  <a:lnTo>
                    <a:pt x="796" y="182"/>
                  </a:lnTo>
                  <a:lnTo>
                    <a:pt x="783" y="182"/>
                  </a:lnTo>
                  <a:lnTo>
                    <a:pt x="783" y="268"/>
                  </a:lnTo>
                  <a:lnTo>
                    <a:pt x="749" y="268"/>
                  </a:lnTo>
                  <a:lnTo>
                    <a:pt x="749" y="77"/>
                  </a:lnTo>
                  <a:lnTo>
                    <a:pt x="783" y="77"/>
                  </a:lnTo>
                  <a:lnTo>
                    <a:pt x="783" y="156"/>
                  </a:lnTo>
                  <a:lnTo>
                    <a:pt x="796" y="156"/>
                  </a:lnTo>
                  <a:lnTo>
                    <a:pt x="796" y="156"/>
                  </a:lnTo>
                  <a:lnTo>
                    <a:pt x="801" y="156"/>
                  </a:lnTo>
                  <a:lnTo>
                    <a:pt x="807" y="151"/>
                  </a:lnTo>
                  <a:lnTo>
                    <a:pt x="807" y="151"/>
                  </a:lnTo>
                  <a:lnTo>
                    <a:pt x="812" y="144"/>
                  </a:lnTo>
                  <a:lnTo>
                    <a:pt x="817" y="133"/>
                  </a:lnTo>
                  <a:lnTo>
                    <a:pt x="827" y="107"/>
                  </a:lnTo>
                  <a:lnTo>
                    <a:pt x="827" y="107"/>
                  </a:lnTo>
                  <a:lnTo>
                    <a:pt x="834" y="92"/>
                  </a:lnTo>
                  <a:lnTo>
                    <a:pt x="840" y="82"/>
                  </a:lnTo>
                  <a:lnTo>
                    <a:pt x="840" y="82"/>
                  </a:lnTo>
                  <a:lnTo>
                    <a:pt x="845" y="79"/>
                  </a:lnTo>
                  <a:lnTo>
                    <a:pt x="852" y="76"/>
                  </a:lnTo>
                  <a:lnTo>
                    <a:pt x="858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73" y="74"/>
                  </a:lnTo>
                  <a:lnTo>
                    <a:pt x="873" y="74"/>
                  </a:lnTo>
                  <a:lnTo>
                    <a:pt x="879" y="76"/>
                  </a:lnTo>
                  <a:lnTo>
                    <a:pt x="879" y="76"/>
                  </a:lnTo>
                  <a:lnTo>
                    <a:pt x="886" y="77"/>
                  </a:lnTo>
                  <a:lnTo>
                    <a:pt x="886" y="94"/>
                  </a:lnTo>
                  <a:lnTo>
                    <a:pt x="886" y="94"/>
                  </a:lnTo>
                  <a:lnTo>
                    <a:pt x="876" y="94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66" y="102"/>
                  </a:lnTo>
                  <a:lnTo>
                    <a:pt x="863" y="107"/>
                  </a:lnTo>
                  <a:lnTo>
                    <a:pt x="853" y="133"/>
                  </a:lnTo>
                  <a:lnTo>
                    <a:pt x="853" y="133"/>
                  </a:lnTo>
                  <a:lnTo>
                    <a:pt x="847" y="147"/>
                  </a:lnTo>
                  <a:lnTo>
                    <a:pt x="842" y="157"/>
                  </a:lnTo>
                  <a:lnTo>
                    <a:pt x="842" y="157"/>
                  </a:lnTo>
                  <a:lnTo>
                    <a:pt x="834" y="164"/>
                  </a:lnTo>
                  <a:lnTo>
                    <a:pt x="827" y="167"/>
                  </a:lnTo>
                  <a:lnTo>
                    <a:pt x="827" y="169"/>
                  </a:lnTo>
                  <a:close/>
                  <a:moveTo>
                    <a:pt x="670" y="97"/>
                  </a:moveTo>
                  <a:lnTo>
                    <a:pt x="670" y="97"/>
                  </a:lnTo>
                  <a:lnTo>
                    <a:pt x="660" y="97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44" y="105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33" y="123"/>
                  </a:lnTo>
                  <a:lnTo>
                    <a:pt x="629" y="136"/>
                  </a:lnTo>
                  <a:lnTo>
                    <a:pt x="629" y="136"/>
                  </a:lnTo>
                  <a:lnTo>
                    <a:pt x="628" y="152"/>
                  </a:lnTo>
                  <a:lnTo>
                    <a:pt x="626" y="174"/>
                  </a:lnTo>
                  <a:lnTo>
                    <a:pt x="626" y="174"/>
                  </a:lnTo>
                  <a:lnTo>
                    <a:pt x="628" y="195"/>
                  </a:lnTo>
                  <a:lnTo>
                    <a:pt x="629" y="211"/>
                  </a:lnTo>
                  <a:lnTo>
                    <a:pt x="629" y="211"/>
                  </a:lnTo>
                  <a:lnTo>
                    <a:pt x="633" y="224"/>
                  </a:lnTo>
                  <a:lnTo>
                    <a:pt x="637" y="236"/>
                  </a:lnTo>
                  <a:lnTo>
                    <a:pt x="637" y="236"/>
                  </a:lnTo>
                  <a:lnTo>
                    <a:pt x="644" y="242"/>
                  </a:lnTo>
                  <a:lnTo>
                    <a:pt x="654" y="247"/>
                  </a:lnTo>
                  <a:lnTo>
                    <a:pt x="654" y="247"/>
                  </a:lnTo>
                  <a:lnTo>
                    <a:pt x="664" y="249"/>
                  </a:lnTo>
                  <a:lnTo>
                    <a:pt x="675" y="250"/>
                  </a:lnTo>
                  <a:lnTo>
                    <a:pt x="713" y="250"/>
                  </a:lnTo>
                  <a:lnTo>
                    <a:pt x="713" y="265"/>
                  </a:lnTo>
                  <a:lnTo>
                    <a:pt x="713" y="265"/>
                  </a:lnTo>
                  <a:lnTo>
                    <a:pt x="691" y="270"/>
                  </a:lnTo>
                  <a:lnTo>
                    <a:pt x="691" y="270"/>
                  </a:lnTo>
                  <a:lnTo>
                    <a:pt x="678" y="272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49" y="272"/>
                  </a:lnTo>
                  <a:lnTo>
                    <a:pt x="633" y="268"/>
                  </a:lnTo>
                  <a:lnTo>
                    <a:pt x="633" y="268"/>
                  </a:lnTo>
                  <a:lnTo>
                    <a:pt x="626" y="265"/>
                  </a:lnTo>
                  <a:lnTo>
                    <a:pt x="619" y="262"/>
                  </a:lnTo>
                  <a:lnTo>
                    <a:pt x="615" y="257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06" y="246"/>
                  </a:lnTo>
                  <a:lnTo>
                    <a:pt x="602" y="239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3" y="200"/>
                  </a:lnTo>
                  <a:lnTo>
                    <a:pt x="592" y="174"/>
                  </a:lnTo>
                  <a:lnTo>
                    <a:pt x="592" y="174"/>
                  </a:lnTo>
                  <a:lnTo>
                    <a:pt x="593" y="147"/>
                  </a:lnTo>
                  <a:lnTo>
                    <a:pt x="597" y="126"/>
                  </a:lnTo>
                  <a:lnTo>
                    <a:pt x="597" y="126"/>
                  </a:lnTo>
                  <a:lnTo>
                    <a:pt x="602" y="108"/>
                  </a:lnTo>
                  <a:lnTo>
                    <a:pt x="605" y="102"/>
                  </a:lnTo>
                  <a:lnTo>
                    <a:pt x="610" y="95"/>
                  </a:lnTo>
                  <a:lnTo>
                    <a:pt x="610" y="95"/>
                  </a:lnTo>
                  <a:lnTo>
                    <a:pt x="619" y="85"/>
                  </a:lnTo>
                  <a:lnTo>
                    <a:pt x="626" y="82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46" y="76"/>
                  </a:lnTo>
                  <a:lnTo>
                    <a:pt x="664" y="74"/>
                  </a:lnTo>
                  <a:lnTo>
                    <a:pt x="664" y="74"/>
                  </a:lnTo>
                  <a:lnTo>
                    <a:pt x="675" y="74"/>
                  </a:lnTo>
                  <a:lnTo>
                    <a:pt x="687" y="76"/>
                  </a:lnTo>
                  <a:lnTo>
                    <a:pt x="687" y="76"/>
                  </a:lnTo>
                  <a:lnTo>
                    <a:pt x="709" y="82"/>
                  </a:lnTo>
                  <a:lnTo>
                    <a:pt x="709" y="97"/>
                  </a:lnTo>
                  <a:lnTo>
                    <a:pt x="670" y="97"/>
                  </a:lnTo>
                  <a:close/>
                  <a:moveTo>
                    <a:pt x="449" y="198"/>
                  </a:moveTo>
                  <a:lnTo>
                    <a:pt x="495" y="77"/>
                  </a:lnTo>
                  <a:lnTo>
                    <a:pt x="536" y="77"/>
                  </a:lnTo>
                  <a:lnTo>
                    <a:pt x="549" y="268"/>
                  </a:lnTo>
                  <a:lnTo>
                    <a:pt x="516" y="268"/>
                  </a:lnTo>
                  <a:lnTo>
                    <a:pt x="507" y="133"/>
                  </a:lnTo>
                  <a:lnTo>
                    <a:pt x="505" y="133"/>
                  </a:lnTo>
                  <a:lnTo>
                    <a:pt x="464" y="241"/>
                  </a:lnTo>
                  <a:lnTo>
                    <a:pt x="433" y="241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82" y="268"/>
                  </a:lnTo>
                  <a:lnTo>
                    <a:pt x="350" y="268"/>
                  </a:lnTo>
                  <a:lnTo>
                    <a:pt x="363" y="77"/>
                  </a:lnTo>
                  <a:lnTo>
                    <a:pt x="404" y="77"/>
                  </a:lnTo>
                  <a:lnTo>
                    <a:pt x="448" y="198"/>
                  </a:lnTo>
                  <a:lnTo>
                    <a:pt x="449" y="198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06" y="200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296" y="23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78" y="262"/>
                  </a:lnTo>
                  <a:lnTo>
                    <a:pt x="273" y="265"/>
                  </a:lnTo>
                  <a:lnTo>
                    <a:pt x="266" y="268"/>
                  </a:lnTo>
                  <a:lnTo>
                    <a:pt x="266" y="268"/>
                  </a:lnTo>
                  <a:lnTo>
                    <a:pt x="252" y="272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19" y="272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198" y="265"/>
                  </a:lnTo>
                  <a:lnTo>
                    <a:pt x="193" y="26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75" y="237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5" y="200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47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5" y="108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93" y="85"/>
                  </a:lnTo>
                  <a:lnTo>
                    <a:pt x="198" y="82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19" y="76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52" y="76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78" y="85"/>
                  </a:lnTo>
                  <a:lnTo>
                    <a:pt x="288" y="95"/>
                  </a:lnTo>
                  <a:lnTo>
                    <a:pt x="288" y="95"/>
                  </a:lnTo>
                  <a:lnTo>
                    <a:pt x="296" y="108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6" y="147"/>
                  </a:lnTo>
                  <a:lnTo>
                    <a:pt x="306" y="174"/>
                  </a:lnTo>
                  <a:lnTo>
                    <a:pt x="306" y="174"/>
                  </a:lnTo>
                  <a:close/>
                  <a:moveTo>
                    <a:pt x="271" y="174"/>
                  </a:moveTo>
                  <a:lnTo>
                    <a:pt x="271" y="174"/>
                  </a:lnTo>
                  <a:lnTo>
                    <a:pt x="271" y="152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5" y="121"/>
                  </a:lnTo>
                  <a:lnTo>
                    <a:pt x="261" y="112"/>
                  </a:lnTo>
                  <a:lnTo>
                    <a:pt x="261" y="112"/>
                  </a:lnTo>
                  <a:lnTo>
                    <a:pt x="255" y="103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6" y="10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06" y="121"/>
                  </a:lnTo>
                  <a:lnTo>
                    <a:pt x="203" y="136"/>
                  </a:lnTo>
                  <a:lnTo>
                    <a:pt x="203" y="136"/>
                  </a:lnTo>
                  <a:lnTo>
                    <a:pt x="199" y="152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95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6" y="226"/>
                  </a:lnTo>
                  <a:lnTo>
                    <a:pt x="211" y="236"/>
                  </a:lnTo>
                  <a:lnTo>
                    <a:pt x="211" y="236"/>
                  </a:lnTo>
                  <a:lnTo>
                    <a:pt x="216" y="244"/>
                  </a:lnTo>
                  <a:lnTo>
                    <a:pt x="222" y="249"/>
                  </a:lnTo>
                  <a:lnTo>
                    <a:pt x="222" y="249"/>
                  </a:lnTo>
                  <a:lnTo>
                    <a:pt x="229" y="250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42" y="250"/>
                  </a:lnTo>
                  <a:lnTo>
                    <a:pt x="248" y="249"/>
                  </a:lnTo>
                  <a:lnTo>
                    <a:pt x="248" y="249"/>
                  </a:lnTo>
                  <a:lnTo>
                    <a:pt x="255" y="244"/>
                  </a:lnTo>
                  <a:lnTo>
                    <a:pt x="261" y="236"/>
                  </a:lnTo>
                  <a:lnTo>
                    <a:pt x="261" y="236"/>
                  </a:lnTo>
                  <a:lnTo>
                    <a:pt x="265" y="226"/>
                  </a:lnTo>
                  <a:lnTo>
                    <a:pt x="268" y="211"/>
                  </a:lnTo>
                  <a:lnTo>
                    <a:pt x="268" y="211"/>
                  </a:lnTo>
                  <a:lnTo>
                    <a:pt x="271" y="195"/>
                  </a:lnTo>
                  <a:lnTo>
                    <a:pt x="271" y="174"/>
                  </a:lnTo>
                  <a:lnTo>
                    <a:pt x="271" y="174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159" y="28"/>
                  </a:lnTo>
                  <a:lnTo>
                    <a:pt x="96" y="28"/>
                  </a:lnTo>
                  <a:lnTo>
                    <a:pt x="96" y="268"/>
                  </a:lnTo>
                  <a:lnTo>
                    <a:pt x="62" y="268"/>
                  </a:lnTo>
                  <a:lnTo>
                    <a:pt x="6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03"/>
            <p:cNvSpPr>
              <a:spLocks noEditPoints="1"/>
            </p:cNvSpPr>
            <p:nvPr/>
          </p:nvSpPr>
          <p:spPr bwMode="auto">
            <a:xfrm>
              <a:off x="5727701" y="4062413"/>
              <a:ext cx="2422525" cy="438150"/>
            </a:xfrm>
            <a:custGeom>
              <a:avLst/>
              <a:gdLst/>
              <a:ahLst/>
              <a:cxnLst>
                <a:cxn ang="0">
                  <a:pos x="1502" y="41"/>
                </a:cxn>
                <a:cxn ang="0">
                  <a:pos x="1433" y="54"/>
                </a:cxn>
                <a:cxn ang="0">
                  <a:pos x="1448" y="30"/>
                </a:cxn>
                <a:cxn ang="0">
                  <a:pos x="1487" y="80"/>
                </a:cxn>
                <a:cxn ang="0">
                  <a:pos x="1335" y="240"/>
                </a:cxn>
                <a:cxn ang="0">
                  <a:pos x="1258" y="275"/>
                </a:cxn>
                <a:cxn ang="0">
                  <a:pos x="1206" y="203"/>
                </a:cxn>
                <a:cxn ang="0">
                  <a:pos x="1245" y="82"/>
                </a:cxn>
                <a:cxn ang="0">
                  <a:pos x="1324" y="93"/>
                </a:cxn>
                <a:cxn ang="0">
                  <a:pos x="1312" y="177"/>
                </a:cxn>
                <a:cxn ang="0">
                  <a:pos x="1283" y="98"/>
                </a:cxn>
                <a:cxn ang="0">
                  <a:pos x="1242" y="139"/>
                </a:cxn>
                <a:cxn ang="0">
                  <a:pos x="1250" y="239"/>
                </a:cxn>
                <a:cxn ang="0">
                  <a:pos x="1296" y="247"/>
                </a:cxn>
                <a:cxn ang="0">
                  <a:pos x="1025" y="271"/>
                </a:cxn>
                <a:cxn ang="0">
                  <a:pos x="1059" y="188"/>
                </a:cxn>
                <a:cxn ang="0">
                  <a:pos x="992" y="80"/>
                </a:cxn>
                <a:cxn ang="0">
                  <a:pos x="760" y="139"/>
                </a:cxn>
                <a:cxn ang="0">
                  <a:pos x="768" y="239"/>
                </a:cxn>
                <a:cxn ang="0">
                  <a:pos x="822" y="273"/>
                </a:cxn>
                <a:cxn ang="0">
                  <a:pos x="740" y="255"/>
                </a:cxn>
                <a:cxn ang="0">
                  <a:pos x="727" y="129"/>
                </a:cxn>
                <a:cxn ang="0">
                  <a:pos x="776" y="79"/>
                </a:cxn>
                <a:cxn ang="0">
                  <a:pos x="603" y="276"/>
                </a:cxn>
                <a:cxn ang="0">
                  <a:pos x="546" y="232"/>
                </a:cxn>
                <a:cxn ang="0">
                  <a:pos x="578" y="157"/>
                </a:cxn>
                <a:cxn ang="0">
                  <a:pos x="640" y="129"/>
                </a:cxn>
                <a:cxn ang="0">
                  <a:pos x="560" y="100"/>
                </a:cxn>
                <a:cxn ang="0">
                  <a:pos x="636" y="80"/>
                </a:cxn>
                <a:cxn ang="0">
                  <a:pos x="647" y="271"/>
                </a:cxn>
                <a:cxn ang="0">
                  <a:pos x="640" y="178"/>
                </a:cxn>
                <a:cxn ang="0">
                  <a:pos x="580" y="204"/>
                </a:cxn>
                <a:cxn ang="0">
                  <a:pos x="600" y="252"/>
                </a:cxn>
                <a:cxn ang="0">
                  <a:pos x="498" y="80"/>
                </a:cxn>
                <a:cxn ang="0">
                  <a:pos x="394" y="260"/>
                </a:cxn>
                <a:cxn ang="0">
                  <a:pos x="343" y="271"/>
                </a:cxn>
                <a:cxn ang="0">
                  <a:pos x="372" y="222"/>
                </a:cxn>
                <a:cxn ang="0">
                  <a:pos x="229" y="240"/>
                </a:cxn>
                <a:cxn ang="0">
                  <a:pos x="269" y="252"/>
                </a:cxn>
                <a:cxn ang="0">
                  <a:pos x="291" y="164"/>
                </a:cxn>
                <a:cxn ang="0">
                  <a:pos x="248" y="111"/>
                </a:cxn>
                <a:cxn ang="0">
                  <a:pos x="237" y="92"/>
                </a:cxn>
                <a:cxn ang="0">
                  <a:pos x="309" y="108"/>
                </a:cxn>
                <a:cxn ang="0">
                  <a:pos x="317" y="244"/>
                </a:cxn>
                <a:cxn ang="0">
                  <a:pos x="224" y="271"/>
                </a:cxn>
                <a:cxn ang="0">
                  <a:pos x="184" y="119"/>
                </a:cxn>
                <a:cxn ang="0">
                  <a:pos x="212" y="23"/>
                </a:cxn>
                <a:cxn ang="0">
                  <a:pos x="302" y="23"/>
                </a:cxn>
                <a:cxn ang="0">
                  <a:pos x="232" y="48"/>
                </a:cxn>
                <a:cxn ang="0">
                  <a:pos x="137" y="224"/>
                </a:cxn>
                <a:cxn ang="0">
                  <a:pos x="70" y="276"/>
                </a:cxn>
                <a:cxn ang="0">
                  <a:pos x="5" y="224"/>
                </a:cxn>
                <a:cxn ang="0">
                  <a:pos x="27" y="88"/>
                </a:cxn>
                <a:cxn ang="0">
                  <a:pos x="112" y="88"/>
                </a:cxn>
                <a:cxn ang="0">
                  <a:pos x="106" y="177"/>
                </a:cxn>
                <a:cxn ang="0">
                  <a:pos x="77" y="98"/>
                </a:cxn>
                <a:cxn ang="0">
                  <a:pos x="37" y="139"/>
                </a:cxn>
                <a:cxn ang="0">
                  <a:pos x="45" y="239"/>
                </a:cxn>
                <a:cxn ang="0">
                  <a:pos x="90" y="247"/>
                </a:cxn>
              </a:cxnLst>
              <a:rect l="0" t="0" r="r" b="b"/>
              <a:pathLst>
                <a:path w="1526" h="276">
                  <a:moveTo>
                    <a:pt x="1458" y="31"/>
                  </a:moveTo>
                  <a:lnTo>
                    <a:pt x="1458" y="31"/>
                  </a:lnTo>
                  <a:lnTo>
                    <a:pt x="1469" y="30"/>
                  </a:lnTo>
                  <a:lnTo>
                    <a:pt x="1479" y="26"/>
                  </a:lnTo>
                  <a:lnTo>
                    <a:pt x="1479" y="26"/>
                  </a:lnTo>
                  <a:lnTo>
                    <a:pt x="1487" y="21"/>
                  </a:lnTo>
                  <a:lnTo>
                    <a:pt x="1495" y="15"/>
                  </a:lnTo>
                  <a:lnTo>
                    <a:pt x="1510" y="31"/>
                  </a:lnTo>
                  <a:lnTo>
                    <a:pt x="1510" y="31"/>
                  </a:lnTo>
                  <a:lnTo>
                    <a:pt x="1502" y="41"/>
                  </a:lnTo>
                  <a:lnTo>
                    <a:pt x="1490" y="49"/>
                  </a:lnTo>
                  <a:lnTo>
                    <a:pt x="1490" y="49"/>
                  </a:lnTo>
                  <a:lnTo>
                    <a:pt x="1482" y="54"/>
                  </a:lnTo>
                  <a:lnTo>
                    <a:pt x="1476" y="56"/>
                  </a:lnTo>
                  <a:lnTo>
                    <a:pt x="1468" y="57"/>
                  </a:lnTo>
                  <a:lnTo>
                    <a:pt x="1458" y="57"/>
                  </a:lnTo>
                  <a:lnTo>
                    <a:pt x="1458" y="57"/>
                  </a:lnTo>
                  <a:lnTo>
                    <a:pt x="1450" y="57"/>
                  </a:lnTo>
                  <a:lnTo>
                    <a:pt x="1441" y="56"/>
                  </a:lnTo>
                  <a:lnTo>
                    <a:pt x="1433" y="54"/>
                  </a:lnTo>
                  <a:lnTo>
                    <a:pt x="1427" y="49"/>
                  </a:lnTo>
                  <a:lnTo>
                    <a:pt x="1427" y="49"/>
                  </a:lnTo>
                  <a:lnTo>
                    <a:pt x="1415" y="41"/>
                  </a:lnTo>
                  <a:lnTo>
                    <a:pt x="1407" y="31"/>
                  </a:lnTo>
                  <a:lnTo>
                    <a:pt x="1422" y="15"/>
                  </a:lnTo>
                  <a:lnTo>
                    <a:pt x="1422" y="15"/>
                  </a:lnTo>
                  <a:lnTo>
                    <a:pt x="1428" y="21"/>
                  </a:lnTo>
                  <a:lnTo>
                    <a:pt x="1437" y="26"/>
                  </a:lnTo>
                  <a:lnTo>
                    <a:pt x="1437" y="26"/>
                  </a:lnTo>
                  <a:lnTo>
                    <a:pt x="1448" y="30"/>
                  </a:lnTo>
                  <a:lnTo>
                    <a:pt x="1458" y="31"/>
                  </a:lnTo>
                  <a:close/>
                  <a:moveTo>
                    <a:pt x="1492" y="137"/>
                  </a:moveTo>
                  <a:lnTo>
                    <a:pt x="1490" y="137"/>
                  </a:lnTo>
                  <a:lnTo>
                    <a:pt x="1430" y="271"/>
                  </a:lnTo>
                  <a:lnTo>
                    <a:pt x="1392" y="271"/>
                  </a:lnTo>
                  <a:lnTo>
                    <a:pt x="1392" y="80"/>
                  </a:lnTo>
                  <a:lnTo>
                    <a:pt x="1428" y="80"/>
                  </a:lnTo>
                  <a:lnTo>
                    <a:pt x="1428" y="211"/>
                  </a:lnTo>
                  <a:lnTo>
                    <a:pt x="1430" y="211"/>
                  </a:lnTo>
                  <a:lnTo>
                    <a:pt x="1487" y="80"/>
                  </a:lnTo>
                  <a:lnTo>
                    <a:pt x="1526" y="80"/>
                  </a:lnTo>
                  <a:lnTo>
                    <a:pt x="1526" y="271"/>
                  </a:lnTo>
                  <a:lnTo>
                    <a:pt x="1492" y="271"/>
                  </a:lnTo>
                  <a:lnTo>
                    <a:pt x="1492" y="137"/>
                  </a:lnTo>
                  <a:close/>
                  <a:moveTo>
                    <a:pt x="1347" y="177"/>
                  </a:moveTo>
                  <a:lnTo>
                    <a:pt x="1347" y="177"/>
                  </a:lnTo>
                  <a:lnTo>
                    <a:pt x="1345" y="203"/>
                  </a:lnTo>
                  <a:lnTo>
                    <a:pt x="1342" y="224"/>
                  </a:lnTo>
                  <a:lnTo>
                    <a:pt x="1342" y="224"/>
                  </a:lnTo>
                  <a:lnTo>
                    <a:pt x="1335" y="240"/>
                  </a:lnTo>
                  <a:lnTo>
                    <a:pt x="1329" y="255"/>
                  </a:lnTo>
                  <a:lnTo>
                    <a:pt x="1329" y="255"/>
                  </a:lnTo>
                  <a:lnTo>
                    <a:pt x="1317" y="265"/>
                  </a:lnTo>
                  <a:lnTo>
                    <a:pt x="1312" y="268"/>
                  </a:lnTo>
                  <a:lnTo>
                    <a:pt x="1306" y="271"/>
                  </a:lnTo>
                  <a:lnTo>
                    <a:pt x="1306" y="271"/>
                  </a:lnTo>
                  <a:lnTo>
                    <a:pt x="1291" y="275"/>
                  </a:lnTo>
                  <a:lnTo>
                    <a:pt x="1275" y="276"/>
                  </a:lnTo>
                  <a:lnTo>
                    <a:pt x="1275" y="276"/>
                  </a:lnTo>
                  <a:lnTo>
                    <a:pt x="1258" y="275"/>
                  </a:lnTo>
                  <a:lnTo>
                    <a:pt x="1245" y="271"/>
                  </a:lnTo>
                  <a:lnTo>
                    <a:pt x="1245" y="271"/>
                  </a:lnTo>
                  <a:lnTo>
                    <a:pt x="1239" y="268"/>
                  </a:lnTo>
                  <a:lnTo>
                    <a:pt x="1232" y="265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14" y="240"/>
                  </a:lnTo>
                  <a:lnTo>
                    <a:pt x="1209" y="224"/>
                  </a:lnTo>
                  <a:lnTo>
                    <a:pt x="1209" y="224"/>
                  </a:lnTo>
                  <a:lnTo>
                    <a:pt x="1206" y="203"/>
                  </a:lnTo>
                  <a:lnTo>
                    <a:pt x="1204" y="177"/>
                  </a:lnTo>
                  <a:lnTo>
                    <a:pt x="1204" y="177"/>
                  </a:lnTo>
                  <a:lnTo>
                    <a:pt x="1206" y="150"/>
                  </a:lnTo>
                  <a:lnTo>
                    <a:pt x="1209" y="129"/>
                  </a:lnTo>
                  <a:lnTo>
                    <a:pt x="1209" y="129"/>
                  </a:lnTo>
                  <a:lnTo>
                    <a:pt x="1214" y="111"/>
                  </a:lnTo>
                  <a:lnTo>
                    <a:pt x="1222" y="98"/>
                  </a:lnTo>
                  <a:lnTo>
                    <a:pt x="1222" y="98"/>
                  </a:lnTo>
                  <a:lnTo>
                    <a:pt x="1232" y="88"/>
                  </a:lnTo>
                  <a:lnTo>
                    <a:pt x="1245" y="82"/>
                  </a:lnTo>
                  <a:lnTo>
                    <a:pt x="1245" y="82"/>
                  </a:lnTo>
                  <a:lnTo>
                    <a:pt x="1258" y="79"/>
                  </a:lnTo>
                  <a:lnTo>
                    <a:pt x="1275" y="77"/>
                  </a:lnTo>
                  <a:lnTo>
                    <a:pt x="1275" y="77"/>
                  </a:lnTo>
                  <a:lnTo>
                    <a:pt x="1291" y="79"/>
                  </a:lnTo>
                  <a:lnTo>
                    <a:pt x="1306" y="82"/>
                  </a:lnTo>
                  <a:lnTo>
                    <a:pt x="1306" y="82"/>
                  </a:lnTo>
                  <a:lnTo>
                    <a:pt x="1312" y="85"/>
                  </a:lnTo>
                  <a:lnTo>
                    <a:pt x="1317" y="88"/>
                  </a:lnTo>
                  <a:lnTo>
                    <a:pt x="1324" y="93"/>
                  </a:lnTo>
                  <a:lnTo>
                    <a:pt x="1329" y="98"/>
                  </a:lnTo>
                  <a:lnTo>
                    <a:pt x="1329" y="98"/>
                  </a:lnTo>
                  <a:lnTo>
                    <a:pt x="1335" y="11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5" y="150"/>
                  </a:lnTo>
                  <a:lnTo>
                    <a:pt x="1347" y="177"/>
                  </a:lnTo>
                  <a:lnTo>
                    <a:pt x="1347" y="177"/>
                  </a:lnTo>
                  <a:close/>
                  <a:moveTo>
                    <a:pt x="1312" y="177"/>
                  </a:moveTo>
                  <a:lnTo>
                    <a:pt x="1312" y="177"/>
                  </a:lnTo>
                  <a:lnTo>
                    <a:pt x="1311" y="155"/>
                  </a:lnTo>
                  <a:lnTo>
                    <a:pt x="1309" y="139"/>
                  </a:lnTo>
                  <a:lnTo>
                    <a:pt x="1309" y="139"/>
                  </a:lnTo>
                  <a:lnTo>
                    <a:pt x="1306" y="124"/>
                  </a:lnTo>
                  <a:lnTo>
                    <a:pt x="1301" y="115"/>
                  </a:lnTo>
                  <a:lnTo>
                    <a:pt x="1301" y="115"/>
                  </a:lnTo>
                  <a:lnTo>
                    <a:pt x="1296" y="106"/>
                  </a:lnTo>
                  <a:lnTo>
                    <a:pt x="1289" y="101"/>
                  </a:lnTo>
                  <a:lnTo>
                    <a:pt x="1289" y="101"/>
                  </a:lnTo>
                  <a:lnTo>
                    <a:pt x="1283" y="98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68" y="98"/>
                  </a:lnTo>
                  <a:lnTo>
                    <a:pt x="1262" y="101"/>
                  </a:lnTo>
                  <a:lnTo>
                    <a:pt x="1262" y="101"/>
                  </a:lnTo>
                  <a:lnTo>
                    <a:pt x="1255" y="106"/>
                  </a:lnTo>
                  <a:lnTo>
                    <a:pt x="1250" y="115"/>
                  </a:lnTo>
                  <a:lnTo>
                    <a:pt x="1250" y="115"/>
                  </a:lnTo>
                  <a:lnTo>
                    <a:pt x="1245" y="124"/>
                  </a:lnTo>
                  <a:lnTo>
                    <a:pt x="1242" y="139"/>
                  </a:lnTo>
                  <a:lnTo>
                    <a:pt x="1242" y="139"/>
                  </a:lnTo>
                  <a:lnTo>
                    <a:pt x="1239" y="155"/>
                  </a:lnTo>
                  <a:lnTo>
                    <a:pt x="1239" y="177"/>
                  </a:lnTo>
                  <a:lnTo>
                    <a:pt x="1239" y="177"/>
                  </a:lnTo>
                  <a:lnTo>
                    <a:pt x="1239" y="198"/>
                  </a:lnTo>
                  <a:lnTo>
                    <a:pt x="1242" y="214"/>
                  </a:lnTo>
                  <a:lnTo>
                    <a:pt x="1242" y="214"/>
                  </a:lnTo>
                  <a:lnTo>
                    <a:pt x="1245" y="229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5" y="247"/>
                  </a:lnTo>
                  <a:lnTo>
                    <a:pt x="1262" y="252"/>
                  </a:lnTo>
                  <a:lnTo>
                    <a:pt x="1262" y="252"/>
                  </a:lnTo>
                  <a:lnTo>
                    <a:pt x="1268" y="253"/>
                  </a:lnTo>
                  <a:lnTo>
                    <a:pt x="1275" y="255"/>
                  </a:lnTo>
                  <a:lnTo>
                    <a:pt x="1275" y="255"/>
                  </a:lnTo>
                  <a:lnTo>
                    <a:pt x="1283" y="253"/>
                  </a:lnTo>
                  <a:lnTo>
                    <a:pt x="1289" y="252"/>
                  </a:lnTo>
                  <a:lnTo>
                    <a:pt x="1289" y="252"/>
                  </a:lnTo>
                  <a:lnTo>
                    <a:pt x="1296" y="247"/>
                  </a:lnTo>
                  <a:lnTo>
                    <a:pt x="1301" y="239"/>
                  </a:lnTo>
                  <a:lnTo>
                    <a:pt x="1301" y="239"/>
                  </a:lnTo>
                  <a:lnTo>
                    <a:pt x="1306" y="229"/>
                  </a:lnTo>
                  <a:lnTo>
                    <a:pt x="1309" y="214"/>
                  </a:lnTo>
                  <a:lnTo>
                    <a:pt x="1309" y="214"/>
                  </a:lnTo>
                  <a:lnTo>
                    <a:pt x="1311" y="198"/>
                  </a:lnTo>
                  <a:lnTo>
                    <a:pt x="1312" y="177"/>
                  </a:lnTo>
                  <a:lnTo>
                    <a:pt x="1312" y="177"/>
                  </a:lnTo>
                  <a:close/>
                  <a:moveTo>
                    <a:pt x="1059" y="271"/>
                  </a:moveTo>
                  <a:lnTo>
                    <a:pt x="1025" y="271"/>
                  </a:lnTo>
                  <a:lnTo>
                    <a:pt x="1025" y="80"/>
                  </a:lnTo>
                  <a:lnTo>
                    <a:pt x="1059" y="80"/>
                  </a:lnTo>
                  <a:lnTo>
                    <a:pt x="1059" y="164"/>
                  </a:lnTo>
                  <a:lnTo>
                    <a:pt x="1123" y="164"/>
                  </a:lnTo>
                  <a:lnTo>
                    <a:pt x="1123" y="80"/>
                  </a:lnTo>
                  <a:lnTo>
                    <a:pt x="1157" y="80"/>
                  </a:lnTo>
                  <a:lnTo>
                    <a:pt x="1157" y="271"/>
                  </a:lnTo>
                  <a:lnTo>
                    <a:pt x="1123" y="271"/>
                  </a:lnTo>
                  <a:lnTo>
                    <a:pt x="1123" y="188"/>
                  </a:lnTo>
                  <a:lnTo>
                    <a:pt x="1059" y="188"/>
                  </a:lnTo>
                  <a:lnTo>
                    <a:pt x="1059" y="271"/>
                  </a:lnTo>
                  <a:close/>
                  <a:moveTo>
                    <a:pt x="992" y="80"/>
                  </a:moveTo>
                  <a:lnTo>
                    <a:pt x="992" y="105"/>
                  </a:lnTo>
                  <a:lnTo>
                    <a:pt x="941" y="105"/>
                  </a:lnTo>
                  <a:lnTo>
                    <a:pt x="941" y="271"/>
                  </a:lnTo>
                  <a:lnTo>
                    <a:pt x="907" y="271"/>
                  </a:lnTo>
                  <a:lnTo>
                    <a:pt x="907" y="105"/>
                  </a:lnTo>
                  <a:lnTo>
                    <a:pt x="858" y="105"/>
                  </a:lnTo>
                  <a:lnTo>
                    <a:pt x="858" y="80"/>
                  </a:lnTo>
                  <a:lnTo>
                    <a:pt x="992" y="80"/>
                  </a:lnTo>
                  <a:close/>
                  <a:moveTo>
                    <a:pt x="801" y="100"/>
                  </a:moveTo>
                  <a:lnTo>
                    <a:pt x="801" y="100"/>
                  </a:lnTo>
                  <a:lnTo>
                    <a:pt x="791" y="100"/>
                  </a:lnTo>
                  <a:lnTo>
                    <a:pt x="781" y="103"/>
                  </a:lnTo>
                  <a:lnTo>
                    <a:pt x="781" y="103"/>
                  </a:lnTo>
                  <a:lnTo>
                    <a:pt x="775" y="108"/>
                  </a:lnTo>
                  <a:lnTo>
                    <a:pt x="768" y="115"/>
                  </a:lnTo>
                  <a:lnTo>
                    <a:pt x="768" y="115"/>
                  </a:lnTo>
                  <a:lnTo>
                    <a:pt x="763" y="126"/>
                  </a:lnTo>
                  <a:lnTo>
                    <a:pt x="760" y="139"/>
                  </a:lnTo>
                  <a:lnTo>
                    <a:pt x="760" y="139"/>
                  </a:lnTo>
                  <a:lnTo>
                    <a:pt x="758" y="155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8" y="198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763" y="227"/>
                  </a:lnTo>
                  <a:lnTo>
                    <a:pt x="768" y="239"/>
                  </a:lnTo>
                  <a:lnTo>
                    <a:pt x="768" y="239"/>
                  </a:lnTo>
                  <a:lnTo>
                    <a:pt x="775" y="245"/>
                  </a:lnTo>
                  <a:lnTo>
                    <a:pt x="783" y="250"/>
                  </a:lnTo>
                  <a:lnTo>
                    <a:pt x="783" y="250"/>
                  </a:lnTo>
                  <a:lnTo>
                    <a:pt x="792" y="252"/>
                  </a:lnTo>
                  <a:lnTo>
                    <a:pt x="804" y="253"/>
                  </a:lnTo>
                  <a:lnTo>
                    <a:pt x="843" y="253"/>
                  </a:lnTo>
                  <a:lnTo>
                    <a:pt x="843" y="268"/>
                  </a:lnTo>
                  <a:lnTo>
                    <a:pt x="843" y="268"/>
                  </a:lnTo>
                  <a:lnTo>
                    <a:pt x="822" y="273"/>
                  </a:lnTo>
                  <a:lnTo>
                    <a:pt x="822" y="273"/>
                  </a:lnTo>
                  <a:lnTo>
                    <a:pt x="809" y="275"/>
                  </a:lnTo>
                  <a:lnTo>
                    <a:pt x="797" y="276"/>
                  </a:lnTo>
                  <a:lnTo>
                    <a:pt x="797" y="276"/>
                  </a:lnTo>
                  <a:lnTo>
                    <a:pt x="779" y="275"/>
                  </a:lnTo>
                  <a:lnTo>
                    <a:pt x="763" y="271"/>
                  </a:lnTo>
                  <a:lnTo>
                    <a:pt x="763" y="271"/>
                  </a:lnTo>
                  <a:lnTo>
                    <a:pt x="757" y="268"/>
                  </a:lnTo>
                  <a:lnTo>
                    <a:pt x="750" y="265"/>
                  </a:lnTo>
                  <a:lnTo>
                    <a:pt x="745" y="260"/>
                  </a:lnTo>
                  <a:lnTo>
                    <a:pt x="740" y="255"/>
                  </a:lnTo>
                  <a:lnTo>
                    <a:pt x="740" y="255"/>
                  </a:lnTo>
                  <a:lnTo>
                    <a:pt x="735" y="249"/>
                  </a:lnTo>
                  <a:lnTo>
                    <a:pt x="732" y="242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03"/>
                  </a:lnTo>
                  <a:lnTo>
                    <a:pt x="722" y="177"/>
                  </a:lnTo>
                  <a:lnTo>
                    <a:pt x="722" y="177"/>
                  </a:lnTo>
                  <a:lnTo>
                    <a:pt x="724" y="150"/>
                  </a:lnTo>
                  <a:lnTo>
                    <a:pt x="727" y="129"/>
                  </a:lnTo>
                  <a:lnTo>
                    <a:pt x="727" y="129"/>
                  </a:lnTo>
                  <a:lnTo>
                    <a:pt x="732" y="111"/>
                  </a:lnTo>
                  <a:lnTo>
                    <a:pt x="740" y="98"/>
                  </a:lnTo>
                  <a:lnTo>
                    <a:pt x="740" y="98"/>
                  </a:lnTo>
                  <a:lnTo>
                    <a:pt x="745" y="93"/>
                  </a:lnTo>
                  <a:lnTo>
                    <a:pt x="750" y="88"/>
                  </a:lnTo>
                  <a:lnTo>
                    <a:pt x="755" y="85"/>
                  </a:lnTo>
                  <a:lnTo>
                    <a:pt x="761" y="82"/>
                  </a:lnTo>
                  <a:lnTo>
                    <a:pt x="761" y="82"/>
                  </a:lnTo>
                  <a:lnTo>
                    <a:pt x="776" y="79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806" y="77"/>
                  </a:lnTo>
                  <a:lnTo>
                    <a:pt x="817" y="79"/>
                  </a:lnTo>
                  <a:lnTo>
                    <a:pt x="817" y="79"/>
                  </a:lnTo>
                  <a:lnTo>
                    <a:pt x="840" y="85"/>
                  </a:lnTo>
                  <a:lnTo>
                    <a:pt x="840" y="100"/>
                  </a:lnTo>
                  <a:lnTo>
                    <a:pt x="801" y="100"/>
                  </a:lnTo>
                  <a:close/>
                  <a:moveTo>
                    <a:pt x="603" y="276"/>
                  </a:moveTo>
                  <a:lnTo>
                    <a:pt x="603" y="276"/>
                  </a:lnTo>
                  <a:lnTo>
                    <a:pt x="590" y="275"/>
                  </a:lnTo>
                  <a:lnTo>
                    <a:pt x="578" y="273"/>
                  </a:lnTo>
                  <a:lnTo>
                    <a:pt x="578" y="273"/>
                  </a:lnTo>
                  <a:lnTo>
                    <a:pt x="569" y="270"/>
                  </a:lnTo>
                  <a:lnTo>
                    <a:pt x="560" y="265"/>
                  </a:lnTo>
                  <a:lnTo>
                    <a:pt x="560" y="265"/>
                  </a:lnTo>
                  <a:lnTo>
                    <a:pt x="554" y="257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6" y="232"/>
                  </a:lnTo>
                  <a:lnTo>
                    <a:pt x="546" y="214"/>
                  </a:lnTo>
                  <a:lnTo>
                    <a:pt x="546" y="214"/>
                  </a:lnTo>
                  <a:lnTo>
                    <a:pt x="546" y="198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54" y="175"/>
                  </a:lnTo>
                  <a:lnTo>
                    <a:pt x="560" y="167"/>
                  </a:lnTo>
                  <a:lnTo>
                    <a:pt x="560" y="167"/>
                  </a:lnTo>
                  <a:lnTo>
                    <a:pt x="569" y="162"/>
                  </a:lnTo>
                  <a:lnTo>
                    <a:pt x="578" y="157"/>
                  </a:lnTo>
                  <a:lnTo>
                    <a:pt x="578" y="157"/>
                  </a:lnTo>
                  <a:lnTo>
                    <a:pt x="590" y="155"/>
                  </a:lnTo>
                  <a:lnTo>
                    <a:pt x="603" y="155"/>
                  </a:lnTo>
                  <a:lnTo>
                    <a:pt x="603" y="155"/>
                  </a:lnTo>
                  <a:lnTo>
                    <a:pt x="621" y="157"/>
                  </a:lnTo>
                  <a:lnTo>
                    <a:pt x="621" y="157"/>
                  </a:lnTo>
                  <a:lnTo>
                    <a:pt x="640" y="159"/>
                  </a:lnTo>
                  <a:lnTo>
                    <a:pt x="640" y="142"/>
                  </a:lnTo>
                  <a:lnTo>
                    <a:pt x="640" y="142"/>
                  </a:lnTo>
                  <a:lnTo>
                    <a:pt x="640" y="129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13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4" y="105"/>
                  </a:lnTo>
                  <a:lnTo>
                    <a:pt x="616" y="101"/>
                  </a:lnTo>
                  <a:lnTo>
                    <a:pt x="616" y="101"/>
                  </a:lnTo>
                  <a:lnTo>
                    <a:pt x="598" y="100"/>
                  </a:lnTo>
                  <a:lnTo>
                    <a:pt x="560" y="100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82" y="79"/>
                  </a:lnTo>
                  <a:lnTo>
                    <a:pt x="582" y="79"/>
                  </a:lnTo>
                  <a:lnTo>
                    <a:pt x="595" y="77"/>
                  </a:lnTo>
                  <a:lnTo>
                    <a:pt x="606" y="77"/>
                  </a:lnTo>
                  <a:lnTo>
                    <a:pt x="606" y="77"/>
                  </a:lnTo>
                  <a:lnTo>
                    <a:pt x="622" y="77"/>
                  </a:lnTo>
                  <a:lnTo>
                    <a:pt x="636" y="80"/>
                  </a:lnTo>
                  <a:lnTo>
                    <a:pt x="636" y="80"/>
                  </a:lnTo>
                  <a:lnTo>
                    <a:pt x="649" y="83"/>
                  </a:lnTo>
                  <a:lnTo>
                    <a:pt x="658" y="88"/>
                  </a:lnTo>
                  <a:lnTo>
                    <a:pt x="658" y="88"/>
                  </a:lnTo>
                  <a:lnTo>
                    <a:pt x="665" y="98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5" y="124"/>
                  </a:lnTo>
                  <a:lnTo>
                    <a:pt x="675" y="142"/>
                  </a:lnTo>
                  <a:lnTo>
                    <a:pt x="675" y="271"/>
                  </a:lnTo>
                  <a:lnTo>
                    <a:pt x="647" y="271"/>
                  </a:lnTo>
                  <a:lnTo>
                    <a:pt x="645" y="260"/>
                  </a:lnTo>
                  <a:lnTo>
                    <a:pt x="642" y="260"/>
                  </a:lnTo>
                  <a:lnTo>
                    <a:pt x="642" y="260"/>
                  </a:lnTo>
                  <a:lnTo>
                    <a:pt x="634" y="267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614" y="275"/>
                  </a:lnTo>
                  <a:lnTo>
                    <a:pt x="603" y="276"/>
                  </a:lnTo>
                  <a:lnTo>
                    <a:pt x="603" y="276"/>
                  </a:lnTo>
                  <a:close/>
                  <a:moveTo>
                    <a:pt x="640" y="178"/>
                  </a:moveTo>
                  <a:lnTo>
                    <a:pt x="614" y="178"/>
                  </a:lnTo>
                  <a:lnTo>
                    <a:pt x="614" y="178"/>
                  </a:lnTo>
                  <a:lnTo>
                    <a:pt x="606" y="178"/>
                  </a:lnTo>
                  <a:lnTo>
                    <a:pt x="601" y="180"/>
                  </a:lnTo>
                  <a:lnTo>
                    <a:pt x="595" y="183"/>
                  </a:lnTo>
                  <a:lnTo>
                    <a:pt x="590" y="186"/>
                  </a:lnTo>
                  <a:lnTo>
                    <a:pt x="590" y="186"/>
                  </a:lnTo>
                  <a:lnTo>
                    <a:pt x="585" y="190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14"/>
                  </a:lnTo>
                  <a:lnTo>
                    <a:pt x="580" y="214"/>
                  </a:lnTo>
                  <a:lnTo>
                    <a:pt x="580" y="226"/>
                  </a:lnTo>
                  <a:lnTo>
                    <a:pt x="582" y="234"/>
                  </a:lnTo>
                  <a:lnTo>
                    <a:pt x="582" y="234"/>
                  </a:lnTo>
                  <a:lnTo>
                    <a:pt x="585" y="240"/>
                  </a:lnTo>
                  <a:lnTo>
                    <a:pt x="590" y="245"/>
                  </a:lnTo>
                  <a:lnTo>
                    <a:pt x="590" y="245"/>
                  </a:lnTo>
                  <a:lnTo>
                    <a:pt x="595" y="249"/>
                  </a:lnTo>
                  <a:lnTo>
                    <a:pt x="600" y="252"/>
                  </a:lnTo>
                  <a:lnTo>
                    <a:pt x="600" y="252"/>
                  </a:lnTo>
                  <a:lnTo>
                    <a:pt x="614" y="253"/>
                  </a:lnTo>
                  <a:lnTo>
                    <a:pt x="614" y="253"/>
                  </a:lnTo>
                  <a:lnTo>
                    <a:pt x="621" y="252"/>
                  </a:lnTo>
                  <a:lnTo>
                    <a:pt x="629" y="250"/>
                  </a:lnTo>
                  <a:lnTo>
                    <a:pt x="629" y="250"/>
                  </a:lnTo>
                  <a:lnTo>
                    <a:pt x="636" y="249"/>
                  </a:lnTo>
                  <a:lnTo>
                    <a:pt x="640" y="245"/>
                  </a:lnTo>
                  <a:lnTo>
                    <a:pt x="640" y="178"/>
                  </a:lnTo>
                  <a:close/>
                  <a:moveTo>
                    <a:pt x="498" y="80"/>
                  </a:moveTo>
                  <a:lnTo>
                    <a:pt x="498" y="271"/>
                  </a:lnTo>
                  <a:lnTo>
                    <a:pt x="464" y="271"/>
                  </a:lnTo>
                  <a:lnTo>
                    <a:pt x="464" y="105"/>
                  </a:lnTo>
                  <a:lnTo>
                    <a:pt x="413" y="105"/>
                  </a:lnTo>
                  <a:lnTo>
                    <a:pt x="407" y="211"/>
                  </a:lnTo>
                  <a:lnTo>
                    <a:pt x="407" y="211"/>
                  </a:lnTo>
                  <a:lnTo>
                    <a:pt x="405" y="227"/>
                  </a:lnTo>
                  <a:lnTo>
                    <a:pt x="403" y="240"/>
                  </a:lnTo>
                  <a:lnTo>
                    <a:pt x="399" y="252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87" y="268"/>
                  </a:lnTo>
                  <a:lnTo>
                    <a:pt x="379" y="271"/>
                  </a:lnTo>
                  <a:lnTo>
                    <a:pt x="372" y="275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56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3" y="271"/>
                  </a:lnTo>
                  <a:lnTo>
                    <a:pt x="343" y="257"/>
                  </a:lnTo>
                  <a:lnTo>
                    <a:pt x="343" y="257"/>
                  </a:lnTo>
                  <a:lnTo>
                    <a:pt x="348" y="257"/>
                  </a:lnTo>
                  <a:lnTo>
                    <a:pt x="353" y="253"/>
                  </a:lnTo>
                  <a:lnTo>
                    <a:pt x="358" y="250"/>
                  </a:lnTo>
                  <a:lnTo>
                    <a:pt x="363" y="247"/>
                  </a:lnTo>
                  <a:lnTo>
                    <a:pt x="363" y="247"/>
                  </a:lnTo>
                  <a:lnTo>
                    <a:pt x="366" y="240"/>
                  </a:lnTo>
                  <a:lnTo>
                    <a:pt x="369" y="232"/>
                  </a:lnTo>
                  <a:lnTo>
                    <a:pt x="372" y="222"/>
                  </a:lnTo>
                  <a:lnTo>
                    <a:pt x="372" y="211"/>
                  </a:lnTo>
                  <a:lnTo>
                    <a:pt x="381" y="80"/>
                  </a:lnTo>
                  <a:lnTo>
                    <a:pt x="498" y="80"/>
                  </a:lnTo>
                  <a:close/>
                  <a:moveTo>
                    <a:pt x="219" y="182"/>
                  </a:moveTo>
                  <a:lnTo>
                    <a:pt x="219" y="182"/>
                  </a:lnTo>
                  <a:lnTo>
                    <a:pt x="219" y="201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5" y="231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5" y="247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48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63" y="253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6" y="247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6" y="231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91" y="201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1" y="164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36"/>
                  </a:lnTo>
                  <a:lnTo>
                    <a:pt x="281" y="126"/>
                  </a:lnTo>
                  <a:lnTo>
                    <a:pt x="281" y="126"/>
                  </a:lnTo>
                  <a:lnTo>
                    <a:pt x="274" y="119"/>
                  </a:lnTo>
                  <a:lnTo>
                    <a:pt x="266" y="115"/>
                  </a:lnTo>
                  <a:lnTo>
                    <a:pt x="266" y="115"/>
                  </a:lnTo>
                  <a:lnTo>
                    <a:pt x="25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3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24" y="116"/>
                  </a:lnTo>
                  <a:lnTo>
                    <a:pt x="219" y="119"/>
                  </a:lnTo>
                  <a:lnTo>
                    <a:pt x="219" y="182"/>
                  </a:lnTo>
                  <a:close/>
                  <a:moveTo>
                    <a:pt x="219" y="98"/>
                  </a:moveTo>
                  <a:lnTo>
                    <a:pt x="219" y="98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47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74" y="90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300" y="100"/>
                  </a:lnTo>
                  <a:lnTo>
                    <a:pt x="309" y="108"/>
                  </a:lnTo>
                  <a:lnTo>
                    <a:pt x="309" y="108"/>
                  </a:lnTo>
                  <a:lnTo>
                    <a:pt x="317" y="121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5" y="157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5" y="206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17" y="244"/>
                  </a:lnTo>
                  <a:lnTo>
                    <a:pt x="309" y="255"/>
                  </a:lnTo>
                  <a:lnTo>
                    <a:pt x="309" y="255"/>
                  </a:lnTo>
                  <a:lnTo>
                    <a:pt x="299" y="265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3" y="275"/>
                  </a:lnTo>
                  <a:lnTo>
                    <a:pt x="255" y="276"/>
                  </a:lnTo>
                  <a:lnTo>
                    <a:pt x="255" y="276"/>
                  </a:lnTo>
                  <a:lnTo>
                    <a:pt x="238" y="275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12" y="26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94" y="244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6" y="206"/>
                  </a:lnTo>
                  <a:lnTo>
                    <a:pt x="184" y="182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6" y="8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3" y="54"/>
                  </a:lnTo>
                  <a:lnTo>
                    <a:pt x="196" y="44"/>
                  </a:lnTo>
                  <a:lnTo>
                    <a:pt x="201" y="36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12" y="23"/>
                  </a:lnTo>
                  <a:lnTo>
                    <a:pt x="219" y="16"/>
                  </a:lnTo>
                  <a:lnTo>
                    <a:pt x="227" y="13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56" y="5"/>
                  </a:lnTo>
                  <a:lnTo>
                    <a:pt x="281" y="2"/>
                  </a:lnTo>
                  <a:lnTo>
                    <a:pt x="322" y="0"/>
                  </a:lnTo>
                  <a:lnTo>
                    <a:pt x="323" y="15"/>
                  </a:lnTo>
                  <a:lnTo>
                    <a:pt x="323" y="1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289" y="26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61" y="31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0" y="3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0" y="82"/>
                  </a:lnTo>
                  <a:lnTo>
                    <a:pt x="219" y="98"/>
                  </a:lnTo>
                  <a:lnTo>
                    <a:pt x="219" y="98"/>
                  </a:lnTo>
                  <a:close/>
                  <a:moveTo>
                    <a:pt x="142" y="177"/>
                  </a:moveTo>
                  <a:lnTo>
                    <a:pt x="142" y="177"/>
                  </a:lnTo>
                  <a:lnTo>
                    <a:pt x="140" y="20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0" y="240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112" y="265"/>
                  </a:lnTo>
                  <a:lnTo>
                    <a:pt x="101" y="271"/>
                  </a:lnTo>
                  <a:lnTo>
                    <a:pt x="101" y="271"/>
                  </a:lnTo>
                  <a:lnTo>
                    <a:pt x="86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54" y="275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4" y="268"/>
                  </a:lnTo>
                  <a:lnTo>
                    <a:pt x="27" y="265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9" y="240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9" y="111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7" y="88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54" y="79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86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12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30" y="111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40" y="150"/>
                  </a:lnTo>
                  <a:lnTo>
                    <a:pt x="142" y="177"/>
                  </a:lnTo>
                  <a:lnTo>
                    <a:pt x="142" y="177"/>
                  </a:lnTo>
                  <a:close/>
                  <a:moveTo>
                    <a:pt x="106" y="177"/>
                  </a:moveTo>
                  <a:lnTo>
                    <a:pt x="106" y="177"/>
                  </a:lnTo>
                  <a:lnTo>
                    <a:pt x="106" y="155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9" y="12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0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0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1" y="12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4" y="15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4" y="198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41" y="22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0" y="247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3" y="253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7" y="253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90" y="247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99" y="229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6" y="198"/>
                  </a:lnTo>
                  <a:lnTo>
                    <a:pt x="106" y="177"/>
                  </a:lnTo>
                  <a:lnTo>
                    <a:pt x="106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5173663" y="5346700"/>
              <a:ext cx="2979738" cy="527050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28" y="254"/>
                </a:cxn>
                <a:cxn ang="0">
                  <a:pos x="28" y="123"/>
                </a:cxn>
                <a:cxn ang="0">
                  <a:pos x="46" y="160"/>
                </a:cxn>
                <a:cxn ang="0">
                  <a:pos x="72" y="244"/>
                </a:cxn>
                <a:cxn ang="0">
                  <a:pos x="100" y="160"/>
                </a:cxn>
                <a:cxn ang="0">
                  <a:pos x="1761" y="172"/>
                </a:cxn>
                <a:cxn ang="0">
                  <a:pos x="1771" y="79"/>
                </a:cxn>
                <a:cxn ang="0">
                  <a:pos x="1826" y="190"/>
                </a:cxn>
                <a:cxn ang="0">
                  <a:pos x="1748" y="262"/>
                </a:cxn>
                <a:cxn ang="0">
                  <a:pos x="1772" y="188"/>
                </a:cxn>
                <a:cxn ang="0">
                  <a:pos x="1784" y="131"/>
                </a:cxn>
                <a:cxn ang="0">
                  <a:pos x="1665" y="144"/>
                </a:cxn>
                <a:cxn ang="0">
                  <a:pos x="1385" y="77"/>
                </a:cxn>
                <a:cxn ang="0">
                  <a:pos x="1236" y="260"/>
                </a:cxn>
                <a:cxn ang="0">
                  <a:pos x="1220" y="157"/>
                </a:cxn>
                <a:cxn ang="0">
                  <a:pos x="1284" y="106"/>
                </a:cxn>
                <a:cxn ang="0">
                  <a:pos x="1295" y="75"/>
                </a:cxn>
                <a:cxn ang="0">
                  <a:pos x="1292" y="254"/>
                </a:cxn>
                <a:cxn ang="0">
                  <a:pos x="1248" y="188"/>
                </a:cxn>
                <a:cxn ang="0">
                  <a:pos x="1274" y="237"/>
                </a:cxn>
                <a:cxn ang="0">
                  <a:pos x="1127" y="75"/>
                </a:cxn>
                <a:cxn ang="0">
                  <a:pos x="1158" y="151"/>
                </a:cxn>
                <a:cxn ang="0">
                  <a:pos x="1176" y="208"/>
                </a:cxn>
                <a:cxn ang="0">
                  <a:pos x="1061" y="262"/>
                </a:cxn>
                <a:cxn ang="0">
                  <a:pos x="1120" y="137"/>
                </a:cxn>
                <a:cxn ang="0">
                  <a:pos x="1076" y="98"/>
                </a:cxn>
                <a:cxn ang="0">
                  <a:pos x="1127" y="193"/>
                </a:cxn>
                <a:cxn ang="0">
                  <a:pos x="976" y="95"/>
                </a:cxn>
                <a:cxn ang="0">
                  <a:pos x="954" y="257"/>
                </a:cxn>
                <a:cxn ang="0">
                  <a:pos x="849" y="169"/>
                </a:cxn>
                <a:cxn ang="0">
                  <a:pos x="922" y="97"/>
                </a:cxn>
                <a:cxn ang="0">
                  <a:pos x="895" y="203"/>
                </a:cxn>
                <a:cxn ang="0">
                  <a:pos x="942" y="224"/>
                </a:cxn>
                <a:cxn ang="0">
                  <a:pos x="934" y="100"/>
                </a:cxn>
                <a:cxn ang="0">
                  <a:pos x="761" y="262"/>
                </a:cxn>
                <a:cxn ang="0">
                  <a:pos x="774" y="221"/>
                </a:cxn>
                <a:cxn ang="0">
                  <a:pos x="754" y="151"/>
                </a:cxn>
                <a:cxn ang="0">
                  <a:pos x="697" y="98"/>
                </a:cxn>
                <a:cxn ang="0">
                  <a:pos x="813" y="98"/>
                </a:cxn>
                <a:cxn ang="0">
                  <a:pos x="785" y="164"/>
                </a:cxn>
                <a:cxn ang="0">
                  <a:pos x="574" y="262"/>
                </a:cxn>
                <a:cxn ang="0">
                  <a:pos x="538" y="165"/>
                </a:cxn>
                <a:cxn ang="0">
                  <a:pos x="617" y="116"/>
                </a:cxn>
                <a:cxn ang="0">
                  <a:pos x="589" y="74"/>
                </a:cxn>
                <a:cxn ang="0">
                  <a:pos x="625" y="249"/>
                </a:cxn>
                <a:cxn ang="0">
                  <a:pos x="582" y="178"/>
                </a:cxn>
                <a:cxn ang="0">
                  <a:pos x="591" y="236"/>
                </a:cxn>
                <a:cxn ang="0">
                  <a:pos x="483" y="95"/>
                </a:cxn>
                <a:cxn ang="0">
                  <a:pos x="461" y="257"/>
                </a:cxn>
                <a:cxn ang="0">
                  <a:pos x="398" y="88"/>
                </a:cxn>
                <a:cxn ang="0">
                  <a:pos x="437" y="234"/>
                </a:cxn>
                <a:cxn ang="0">
                  <a:pos x="447" y="113"/>
                </a:cxn>
                <a:cxn ang="0">
                  <a:pos x="218" y="191"/>
                </a:cxn>
                <a:cxn ang="0">
                  <a:pos x="262" y="232"/>
                </a:cxn>
                <a:cxn ang="0">
                  <a:pos x="260" y="116"/>
                </a:cxn>
                <a:cxn ang="0">
                  <a:pos x="231" y="87"/>
                </a:cxn>
                <a:cxn ang="0">
                  <a:pos x="314" y="214"/>
                </a:cxn>
                <a:cxn ang="0">
                  <a:pos x="179" y="214"/>
                </a:cxn>
                <a:cxn ang="0">
                  <a:pos x="216" y="13"/>
                </a:cxn>
                <a:cxn ang="0">
                  <a:pos x="244" y="36"/>
                </a:cxn>
              </a:cxnLst>
              <a:rect l="0" t="0" r="r" b="b"/>
              <a:pathLst>
                <a:path w="1877" h="332">
                  <a:moveTo>
                    <a:pt x="72" y="113"/>
                  </a:moveTo>
                  <a:lnTo>
                    <a:pt x="72" y="113"/>
                  </a:lnTo>
                  <a:lnTo>
                    <a:pt x="89" y="115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17" y="123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35" y="141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4" y="169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4" y="208"/>
                  </a:lnTo>
                  <a:lnTo>
                    <a:pt x="141" y="222"/>
                  </a:lnTo>
                  <a:lnTo>
                    <a:pt x="141" y="222"/>
                  </a:lnTo>
                  <a:lnTo>
                    <a:pt x="135" y="236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17" y="254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89" y="262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56" y="26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28" y="254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10" y="236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0" y="14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8" y="123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56" y="115"/>
                  </a:lnTo>
                  <a:lnTo>
                    <a:pt x="72" y="113"/>
                  </a:lnTo>
                  <a:close/>
                  <a:moveTo>
                    <a:pt x="72" y="133"/>
                  </a:moveTo>
                  <a:lnTo>
                    <a:pt x="72" y="133"/>
                  </a:lnTo>
                  <a:lnTo>
                    <a:pt x="68" y="133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56" y="137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5" y="173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5" y="203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6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6" y="239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9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9" y="239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7" y="22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2" y="203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73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7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7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1787" y="180"/>
                  </a:moveTo>
                  <a:lnTo>
                    <a:pt x="1787" y="180"/>
                  </a:lnTo>
                  <a:lnTo>
                    <a:pt x="1777" y="178"/>
                  </a:lnTo>
                  <a:lnTo>
                    <a:pt x="1769" y="177"/>
                  </a:lnTo>
                  <a:lnTo>
                    <a:pt x="1769" y="177"/>
                  </a:lnTo>
                  <a:lnTo>
                    <a:pt x="1761" y="172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0" y="160"/>
                  </a:lnTo>
                  <a:lnTo>
                    <a:pt x="1745" y="152"/>
                  </a:lnTo>
                  <a:lnTo>
                    <a:pt x="1745" y="152"/>
                  </a:lnTo>
                  <a:lnTo>
                    <a:pt x="1741" y="142"/>
                  </a:lnTo>
                  <a:lnTo>
                    <a:pt x="1741" y="131"/>
                  </a:lnTo>
                  <a:lnTo>
                    <a:pt x="1741" y="131"/>
                  </a:lnTo>
                  <a:lnTo>
                    <a:pt x="1743" y="116"/>
                  </a:lnTo>
                  <a:lnTo>
                    <a:pt x="1746" y="103"/>
                  </a:lnTo>
                  <a:lnTo>
                    <a:pt x="1746" y="103"/>
                  </a:lnTo>
                  <a:lnTo>
                    <a:pt x="1753" y="92"/>
                  </a:lnTo>
                  <a:lnTo>
                    <a:pt x="1761" y="85"/>
                  </a:lnTo>
                  <a:lnTo>
                    <a:pt x="1761" y="85"/>
                  </a:lnTo>
                  <a:lnTo>
                    <a:pt x="1771" y="79"/>
                  </a:lnTo>
                  <a:lnTo>
                    <a:pt x="1784" y="75"/>
                  </a:lnTo>
                  <a:lnTo>
                    <a:pt x="1784" y="75"/>
                  </a:lnTo>
                  <a:lnTo>
                    <a:pt x="1799" y="74"/>
                  </a:lnTo>
                  <a:lnTo>
                    <a:pt x="1813" y="74"/>
                  </a:lnTo>
                  <a:lnTo>
                    <a:pt x="1813" y="74"/>
                  </a:lnTo>
                  <a:lnTo>
                    <a:pt x="1833" y="74"/>
                  </a:lnTo>
                  <a:lnTo>
                    <a:pt x="1849" y="75"/>
                  </a:lnTo>
                  <a:lnTo>
                    <a:pt x="1849" y="75"/>
                  </a:lnTo>
                  <a:lnTo>
                    <a:pt x="1864" y="77"/>
                  </a:lnTo>
                  <a:lnTo>
                    <a:pt x="1877" y="80"/>
                  </a:lnTo>
                  <a:lnTo>
                    <a:pt x="1877" y="258"/>
                  </a:lnTo>
                  <a:lnTo>
                    <a:pt x="1835" y="258"/>
                  </a:lnTo>
                  <a:lnTo>
                    <a:pt x="1835" y="190"/>
                  </a:lnTo>
                  <a:lnTo>
                    <a:pt x="1826" y="190"/>
                  </a:lnTo>
                  <a:lnTo>
                    <a:pt x="1826" y="190"/>
                  </a:lnTo>
                  <a:lnTo>
                    <a:pt x="1820" y="191"/>
                  </a:lnTo>
                  <a:lnTo>
                    <a:pt x="1815" y="195"/>
                  </a:lnTo>
                  <a:lnTo>
                    <a:pt x="1810" y="200"/>
                  </a:lnTo>
                  <a:lnTo>
                    <a:pt x="1807" y="206"/>
                  </a:lnTo>
                  <a:lnTo>
                    <a:pt x="1795" y="234"/>
                  </a:lnTo>
                  <a:lnTo>
                    <a:pt x="1795" y="234"/>
                  </a:lnTo>
                  <a:lnTo>
                    <a:pt x="1789" y="245"/>
                  </a:lnTo>
                  <a:lnTo>
                    <a:pt x="1781" y="255"/>
                  </a:lnTo>
                  <a:lnTo>
                    <a:pt x="1781" y="255"/>
                  </a:lnTo>
                  <a:lnTo>
                    <a:pt x="1777" y="258"/>
                  </a:lnTo>
                  <a:lnTo>
                    <a:pt x="1771" y="260"/>
                  </a:lnTo>
                  <a:lnTo>
                    <a:pt x="1764" y="262"/>
                  </a:lnTo>
                  <a:lnTo>
                    <a:pt x="1758" y="263"/>
                  </a:lnTo>
                  <a:lnTo>
                    <a:pt x="1758" y="263"/>
                  </a:lnTo>
                  <a:lnTo>
                    <a:pt x="1748" y="262"/>
                  </a:lnTo>
                  <a:lnTo>
                    <a:pt x="1740" y="260"/>
                  </a:lnTo>
                  <a:lnTo>
                    <a:pt x="1740" y="260"/>
                  </a:lnTo>
                  <a:lnTo>
                    <a:pt x="1733" y="258"/>
                  </a:lnTo>
                  <a:lnTo>
                    <a:pt x="1733" y="240"/>
                  </a:lnTo>
                  <a:lnTo>
                    <a:pt x="1733" y="240"/>
                  </a:lnTo>
                  <a:lnTo>
                    <a:pt x="1741" y="240"/>
                  </a:lnTo>
                  <a:lnTo>
                    <a:pt x="1748" y="237"/>
                  </a:lnTo>
                  <a:lnTo>
                    <a:pt x="1748" y="237"/>
                  </a:lnTo>
                  <a:lnTo>
                    <a:pt x="1751" y="234"/>
                  </a:lnTo>
                  <a:lnTo>
                    <a:pt x="1754" y="231"/>
                  </a:lnTo>
                  <a:lnTo>
                    <a:pt x="1763" y="206"/>
                  </a:lnTo>
                  <a:lnTo>
                    <a:pt x="1763" y="206"/>
                  </a:lnTo>
                  <a:lnTo>
                    <a:pt x="1768" y="196"/>
                  </a:lnTo>
                  <a:lnTo>
                    <a:pt x="1772" y="188"/>
                  </a:lnTo>
                  <a:lnTo>
                    <a:pt x="1772" y="188"/>
                  </a:lnTo>
                  <a:lnTo>
                    <a:pt x="1779" y="185"/>
                  </a:lnTo>
                  <a:lnTo>
                    <a:pt x="1787" y="182"/>
                  </a:lnTo>
                  <a:lnTo>
                    <a:pt x="1787" y="180"/>
                  </a:lnTo>
                  <a:close/>
                  <a:moveTo>
                    <a:pt x="1813" y="98"/>
                  </a:moveTo>
                  <a:lnTo>
                    <a:pt x="1813" y="98"/>
                  </a:lnTo>
                  <a:lnTo>
                    <a:pt x="1804" y="100"/>
                  </a:lnTo>
                  <a:lnTo>
                    <a:pt x="1804" y="100"/>
                  </a:lnTo>
                  <a:lnTo>
                    <a:pt x="1799" y="103"/>
                  </a:lnTo>
                  <a:lnTo>
                    <a:pt x="1794" y="106"/>
                  </a:lnTo>
                  <a:lnTo>
                    <a:pt x="1794" y="106"/>
                  </a:lnTo>
                  <a:lnTo>
                    <a:pt x="1790" y="110"/>
                  </a:lnTo>
                  <a:lnTo>
                    <a:pt x="1787" y="116"/>
                  </a:lnTo>
                  <a:lnTo>
                    <a:pt x="1787" y="116"/>
                  </a:lnTo>
                  <a:lnTo>
                    <a:pt x="1786" y="123"/>
                  </a:lnTo>
                  <a:lnTo>
                    <a:pt x="1784" y="131"/>
                  </a:lnTo>
                  <a:lnTo>
                    <a:pt x="1784" y="131"/>
                  </a:lnTo>
                  <a:lnTo>
                    <a:pt x="1786" y="139"/>
                  </a:lnTo>
                  <a:lnTo>
                    <a:pt x="1787" y="146"/>
                  </a:lnTo>
                  <a:lnTo>
                    <a:pt x="1787" y="146"/>
                  </a:lnTo>
                  <a:lnTo>
                    <a:pt x="1790" y="152"/>
                  </a:lnTo>
                  <a:lnTo>
                    <a:pt x="1794" y="155"/>
                  </a:lnTo>
                  <a:lnTo>
                    <a:pt x="1794" y="155"/>
                  </a:lnTo>
                  <a:lnTo>
                    <a:pt x="1799" y="159"/>
                  </a:lnTo>
                  <a:lnTo>
                    <a:pt x="1804" y="160"/>
                  </a:lnTo>
                  <a:lnTo>
                    <a:pt x="1804" y="160"/>
                  </a:lnTo>
                  <a:lnTo>
                    <a:pt x="1813" y="162"/>
                  </a:lnTo>
                  <a:lnTo>
                    <a:pt x="1835" y="162"/>
                  </a:lnTo>
                  <a:lnTo>
                    <a:pt x="1835" y="98"/>
                  </a:lnTo>
                  <a:lnTo>
                    <a:pt x="1813" y="98"/>
                  </a:lnTo>
                  <a:close/>
                  <a:moveTo>
                    <a:pt x="1665" y="144"/>
                  </a:moveTo>
                  <a:lnTo>
                    <a:pt x="1663" y="144"/>
                  </a:lnTo>
                  <a:lnTo>
                    <a:pt x="1612" y="258"/>
                  </a:lnTo>
                  <a:lnTo>
                    <a:pt x="1568" y="258"/>
                  </a:lnTo>
                  <a:lnTo>
                    <a:pt x="1568" y="77"/>
                  </a:lnTo>
                  <a:lnTo>
                    <a:pt x="1611" y="77"/>
                  </a:lnTo>
                  <a:lnTo>
                    <a:pt x="1611" y="188"/>
                  </a:lnTo>
                  <a:lnTo>
                    <a:pt x="1612" y="188"/>
                  </a:lnTo>
                  <a:lnTo>
                    <a:pt x="1660" y="77"/>
                  </a:lnTo>
                  <a:lnTo>
                    <a:pt x="1707" y="77"/>
                  </a:lnTo>
                  <a:lnTo>
                    <a:pt x="1707" y="258"/>
                  </a:lnTo>
                  <a:lnTo>
                    <a:pt x="1665" y="258"/>
                  </a:lnTo>
                  <a:lnTo>
                    <a:pt x="1665" y="144"/>
                  </a:lnTo>
                  <a:close/>
                  <a:moveTo>
                    <a:pt x="1428" y="258"/>
                  </a:moveTo>
                  <a:lnTo>
                    <a:pt x="1385" y="258"/>
                  </a:lnTo>
                  <a:lnTo>
                    <a:pt x="1385" y="77"/>
                  </a:lnTo>
                  <a:lnTo>
                    <a:pt x="1428" y="77"/>
                  </a:lnTo>
                  <a:lnTo>
                    <a:pt x="1428" y="154"/>
                  </a:lnTo>
                  <a:lnTo>
                    <a:pt x="1477" y="154"/>
                  </a:lnTo>
                  <a:lnTo>
                    <a:pt x="1477" y="77"/>
                  </a:lnTo>
                  <a:lnTo>
                    <a:pt x="1521" y="77"/>
                  </a:lnTo>
                  <a:lnTo>
                    <a:pt x="1521" y="258"/>
                  </a:lnTo>
                  <a:lnTo>
                    <a:pt x="1477" y="258"/>
                  </a:lnTo>
                  <a:lnTo>
                    <a:pt x="1477" y="180"/>
                  </a:lnTo>
                  <a:lnTo>
                    <a:pt x="1428" y="180"/>
                  </a:lnTo>
                  <a:lnTo>
                    <a:pt x="1428" y="258"/>
                  </a:lnTo>
                  <a:close/>
                  <a:moveTo>
                    <a:pt x="1259" y="263"/>
                  </a:moveTo>
                  <a:lnTo>
                    <a:pt x="1259" y="263"/>
                  </a:lnTo>
                  <a:lnTo>
                    <a:pt x="1248" y="262"/>
                  </a:lnTo>
                  <a:lnTo>
                    <a:pt x="1236" y="260"/>
                  </a:lnTo>
                  <a:lnTo>
                    <a:pt x="1236" y="260"/>
                  </a:lnTo>
                  <a:lnTo>
                    <a:pt x="1228" y="257"/>
                  </a:lnTo>
                  <a:lnTo>
                    <a:pt x="1218" y="252"/>
                  </a:lnTo>
                  <a:lnTo>
                    <a:pt x="1218" y="252"/>
                  </a:lnTo>
                  <a:lnTo>
                    <a:pt x="1212" y="244"/>
                  </a:lnTo>
                  <a:lnTo>
                    <a:pt x="1207" y="234"/>
                  </a:lnTo>
                  <a:lnTo>
                    <a:pt x="1207" y="234"/>
                  </a:lnTo>
                  <a:lnTo>
                    <a:pt x="1204" y="221"/>
                  </a:lnTo>
                  <a:lnTo>
                    <a:pt x="1202" y="205"/>
                  </a:lnTo>
                  <a:lnTo>
                    <a:pt x="1202" y="205"/>
                  </a:lnTo>
                  <a:lnTo>
                    <a:pt x="1204" y="188"/>
                  </a:lnTo>
                  <a:lnTo>
                    <a:pt x="1207" y="175"/>
                  </a:lnTo>
                  <a:lnTo>
                    <a:pt x="1207" y="175"/>
                  </a:lnTo>
                  <a:lnTo>
                    <a:pt x="1212" y="165"/>
                  </a:lnTo>
                  <a:lnTo>
                    <a:pt x="1220" y="157"/>
                  </a:lnTo>
                  <a:lnTo>
                    <a:pt x="1220" y="157"/>
                  </a:lnTo>
                  <a:lnTo>
                    <a:pt x="1228" y="152"/>
                  </a:lnTo>
                  <a:lnTo>
                    <a:pt x="1238" y="149"/>
                  </a:lnTo>
                  <a:lnTo>
                    <a:pt x="1238" y="149"/>
                  </a:lnTo>
                  <a:lnTo>
                    <a:pt x="1249" y="147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79" y="147"/>
                  </a:lnTo>
                  <a:lnTo>
                    <a:pt x="1279" y="147"/>
                  </a:lnTo>
                  <a:lnTo>
                    <a:pt x="1294" y="151"/>
                  </a:lnTo>
                  <a:lnTo>
                    <a:pt x="1294" y="136"/>
                  </a:lnTo>
                  <a:lnTo>
                    <a:pt x="1294" y="136"/>
                  </a:lnTo>
                  <a:lnTo>
                    <a:pt x="1292" y="126"/>
                  </a:lnTo>
                  <a:lnTo>
                    <a:pt x="1290" y="116"/>
                  </a:lnTo>
                  <a:lnTo>
                    <a:pt x="1287" y="111"/>
                  </a:lnTo>
                  <a:lnTo>
                    <a:pt x="1284" y="106"/>
                  </a:lnTo>
                  <a:lnTo>
                    <a:pt x="1284" y="106"/>
                  </a:lnTo>
                  <a:lnTo>
                    <a:pt x="1277" y="103"/>
                  </a:lnTo>
                  <a:lnTo>
                    <a:pt x="1271" y="100"/>
                  </a:lnTo>
                  <a:lnTo>
                    <a:pt x="1264" y="100"/>
                  </a:lnTo>
                  <a:lnTo>
                    <a:pt x="1256" y="98"/>
                  </a:lnTo>
                  <a:lnTo>
                    <a:pt x="1218" y="98"/>
                  </a:lnTo>
                  <a:lnTo>
                    <a:pt x="1218" y="80"/>
                  </a:lnTo>
                  <a:lnTo>
                    <a:pt x="1218" y="80"/>
                  </a:lnTo>
                  <a:lnTo>
                    <a:pt x="1240" y="75"/>
                  </a:lnTo>
                  <a:lnTo>
                    <a:pt x="1240" y="75"/>
                  </a:lnTo>
                  <a:lnTo>
                    <a:pt x="1251" y="74"/>
                  </a:lnTo>
                  <a:lnTo>
                    <a:pt x="1262" y="74"/>
                  </a:lnTo>
                  <a:lnTo>
                    <a:pt x="1262" y="74"/>
                  </a:lnTo>
                  <a:lnTo>
                    <a:pt x="1280" y="74"/>
                  </a:lnTo>
                  <a:lnTo>
                    <a:pt x="1295" y="75"/>
                  </a:lnTo>
                  <a:lnTo>
                    <a:pt x="1295" y="75"/>
                  </a:lnTo>
                  <a:lnTo>
                    <a:pt x="1308" y="80"/>
                  </a:lnTo>
                  <a:lnTo>
                    <a:pt x="1318" y="85"/>
                  </a:lnTo>
                  <a:lnTo>
                    <a:pt x="1318" y="85"/>
                  </a:lnTo>
                  <a:lnTo>
                    <a:pt x="1326" y="93"/>
                  </a:lnTo>
                  <a:lnTo>
                    <a:pt x="1333" y="105"/>
                  </a:lnTo>
                  <a:lnTo>
                    <a:pt x="1333" y="105"/>
                  </a:lnTo>
                  <a:lnTo>
                    <a:pt x="1336" y="118"/>
                  </a:lnTo>
                  <a:lnTo>
                    <a:pt x="1338" y="136"/>
                  </a:lnTo>
                  <a:lnTo>
                    <a:pt x="1338" y="258"/>
                  </a:lnTo>
                  <a:lnTo>
                    <a:pt x="1307" y="258"/>
                  </a:lnTo>
                  <a:lnTo>
                    <a:pt x="1300" y="249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92" y="254"/>
                  </a:lnTo>
                  <a:lnTo>
                    <a:pt x="1284" y="258"/>
                  </a:lnTo>
                  <a:lnTo>
                    <a:pt x="1284" y="258"/>
                  </a:lnTo>
                  <a:lnTo>
                    <a:pt x="1272" y="262"/>
                  </a:lnTo>
                  <a:lnTo>
                    <a:pt x="1259" y="263"/>
                  </a:lnTo>
                  <a:lnTo>
                    <a:pt x="1259" y="263"/>
                  </a:lnTo>
                  <a:close/>
                  <a:moveTo>
                    <a:pt x="1294" y="172"/>
                  </a:moveTo>
                  <a:lnTo>
                    <a:pt x="1274" y="172"/>
                  </a:lnTo>
                  <a:lnTo>
                    <a:pt x="1274" y="172"/>
                  </a:lnTo>
                  <a:lnTo>
                    <a:pt x="1264" y="173"/>
                  </a:lnTo>
                  <a:lnTo>
                    <a:pt x="1264" y="173"/>
                  </a:lnTo>
                  <a:lnTo>
                    <a:pt x="1259" y="175"/>
                  </a:lnTo>
                  <a:lnTo>
                    <a:pt x="1254" y="178"/>
                  </a:lnTo>
                  <a:lnTo>
                    <a:pt x="1254" y="178"/>
                  </a:lnTo>
                  <a:lnTo>
                    <a:pt x="1251" y="183"/>
                  </a:lnTo>
                  <a:lnTo>
                    <a:pt x="1248" y="188"/>
                  </a:lnTo>
                  <a:lnTo>
                    <a:pt x="1248" y="188"/>
                  </a:lnTo>
                  <a:lnTo>
                    <a:pt x="1246" y="196"/>
                  </a:lnTo>
                  <a:lnTo>
                    <a:pt x="1246" y="205"/>
                  </a:lnTo>
                  <a:lnTo>
                    <a:pt x="1246" y="205"/>
                  </a:lnTo>
                  <a:lnTo>
                    <a:pt x="1246" y="213"/>
                  </a:lnTo>
                  <a:lnTo>
                    <a:pt x="1248" y="221"/>
                  </a:lnTo>
                  <a:lnTo>
                    <a:pt x="1248" y="221"/>
                  </a:lnTo>
                  <a:lnTo>
                    <a:pt x="1251" y="226"/>
                  </a:lnTo>
                  <a:lnTo>
                    <a:pt x="1254" y="231"/>
                  </a:lnTo>
                  <a:lnTo>
                    <a:pt x="1254" y="231"/>
                  </a:lnTo>
                  <a:lnTo>
                    <a:pt x="1259" y="234"/>
                  </a:lnTo>
                  <a:lnTo>
                    <a:pt x="1264" y="236"/>
                  </a:lnTo>
                  <a:lnTo>
                    <a:pt x="1264" y="236"/>
                  </a:lnTo>
                  <a:lnTo>
                    <a:pt x="1274" y="237"/>
                  </a:lnTo>
                  <a:lnTo>
                    <a:pt x="1274" y="237"/>
                  </a:lnTo>
                  <a:lnTo>
                    <a:pt x="1280" y="237"/>
                  </a:lnTo>
                  <a:lnTo>
                    <a:pt x="1285" y="236"/>
                  </a:lnTo>
                  <a:lnTo>
                    <a:pt x="1285" y="236"/>
                  </a:lnTo>
                  <a:lnTo>
                    <a:pt x="1294" y="231"/>
                  </a:lnTo>
                  <a:lnTo>
                    <a:pt x="1294" y="172"/>
                  </a:lnTo>
                  <a:close/>
                  <a:moveTo>
                    <a:pt x="1034" y="80"/>
                  </a:moveTo>
                  <a:lnTo>
                    <a:pt x="1034" y="80"/>
                  </a:lnTo>
                  <a:lnTo>
                    <a:pt x="1047" y="77"/>
                  </a:lnTo>
                  <a:lnTo>
                    <a:pt x="1061" y="75"/>
                  </a:lnTo>
                  <a:lnTo>
                    <a:pt x="1061" y="75"/>
                  </a:lnTo>
                  <a:lnTo>
                    <a:pt x="1096" y="74"/>
                  </a:lnTo>
                  <a:lnTo>
                    <a:pt x="1096" y="74"/>
                  </a:lnTo>
                  <a:lnTo>
                    <a:pt x="1112" y="74"/>
                  </a:lnTo>
                  <a:lnTo>
                    <a:pt x="1127" y="75"/>
                  </a:lnTo>
                  <a:lnTo>
                    <a:pt x="1127" y="75"/>
                  </a:lnTo>
                  <a:lnTo>
                    <a:pt x="1138" y="79"/>
                  </a:lnTo>
                  <a:lnTo>
                    <a:pt x="1150" y="84"/>
                  </a:lnTo>
                  <a:lnTo>
                    <a:pt x="1150" y="84"/>
                  </a:lnTo>
                  <a:lnTo>
                    <a:pt x="1158" y="90"/>
                  </a:lnTo>
                  <a:lnTo>
                    <a:pt x="1163" y="100"/>
                  </a:lnTo>
                  <a:lnTo>
                    <a:pt x="1163" y="100"/>
                  </a:lnTo>
                  <a:lnTo>
                    <a:pt x="1166" y="111"/>
                  </a:lnTo>
                  <a:lnTo>
                    <a:pt x="1168" y="124"/>
                  </a:lnTo>
                  <a:lnTo>
                    <a:pt x="1168" y="124"/>
                  </a:lnTo>
                  <a:lnTo>
                    <a:pt x="1168" y="133"/>
                  </a:lnTo>
                  <a:lnTo>
                    <a:pt x="1164" y="139"/>
                  </a:lnTo>
                  <a:lnTo>
                    <a:pt x="1164" y="139"/>
                  </a:lnTo>
                  <a:lnTo>
                    <a:pt x="1161" y="146"/>
                  </a:lnTo>
                  <a:lnTo>
                    <a:pt x="1158" y="151"/>
                  </a:lnTo>
                  <a:lnTo>
                    <a:pt x="1158" y="151"/>
                  </a:lnTo>
                  <a:lnTo>
                    <a:pt x="1148" y="157"/>
                  </a:lnTo>
                  <a:lnTo>
                    <a:pt x="1148" y="157"/>
                  </a:lnTo>
                  <a:lnTo>
                    <a:pt x="1138" y="162"/>
                  </a:lnTo>
                  <a:lnTo>
                    <a:pt x="1138" y="164"/>
                  </a:lnTo>
                  <a:lnTo>
                    <a:pt x="1138" y="164"/>
                  </a:lnTo>
                  <a:lnTo>
                    <a:pt x="1151" y="169"/>
                  </a:lnTo>
                  <a:lnTo>
                    <a:pt x="1151" y="169"/>
                  </a:lnTo>
                  <a:lnTo>
                    <a:pt x="1158" y="172"/>
                  </a:lnTo>
                  <a:lnTo>
                    <a:pt x="1163" y="177"/>
                  </a:lnTo>
                  <a:lnTo>
                    <a:pt x="1163" y="177"/>
                  </a:lnTo>
                  <a:lnTo>
                    <a:pt x="1168" y="183"/>
                  </a:lnTo>
                  <a:lnTo>
                    <a:pt x="1171" y="190"/>
                  </a:lnTo>
                  <a:lnTo>
                    <a:pt x="1171" y="190"/>
                  </a:lnTo>
                  <a:lnTo>
                    <a:pt x="1174" y="19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4" y="222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64" y="244"/>
                  </a:lnTo>
                  <a:lnTo>
                    <a:pt x="1156" y="252"/>
                  </a:lnTo>
                  <a:lnTo>
                    <a:pt x="1156" y="252"/>
                  </a:lnTo>
                  <a:lnTo>
                    <a:pt x="1145" y="257"/>
                  </a:lnTo>
                  <a:lnTo>
                    <a:pt x="1132" y="260"/>
                  </a:lnTo>
                  <a:lnTo>
                    <a:pt x="1132" y="260"/>
                  </a:lnTo>
                  <a:lnTo>
                    <a:pt x="1117" y="262"/>
                  </a:lnTo>
                  <a:lnTo>
                    <a:pt x="1099" y="263"/>
                  </a:lnTo>
                  <a:lnTo>
                    <a:pt x="1099" y="263"/>
                  </a:lnTo>
                  <a:lnTo>
                    <a:pt x="1078" y="262"/>
                  </a:lnTo>
                  <a:lnTo>
                    <a:pt x="1061" y="262"/>
                  </a:lnTo>
                  <a:lnTo>
                    <a:pt x="1061" y="262"/>
                  </a:lnTo>
                  <a:lnTo>
                    <a:pt x="1047" y="258"/>
                  </a:lnTo>
                  <a:lnTo>
                    <a:pt x="1034" y="255"/>
                  </a:lnTo>
                  <a:lnTo>
                    <a:pt x="1034" y="80"/>
                  </a:lnTo>
                  <a:close/>
                  <a:moveTo>
                    <a:pt x="1076" y="98"/>
                  </a:moveTo>
                  <a:lnTo>
                    <a:pt x="1076" y="152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106" y="151"/>
                  </a:lnTo>
                  <a:lnTo>
                    <a:pt x="1106" y="151"/>
                  </a:lnTo>
                  <a:lnTo>
                    <a:pt x="1109" y="149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117" y="142"/>
                  </a:lnTo>
                  <a:lnTo>
                    <a:pt x="1120" y="137"/>
                  </a:lnTo>
                  <a:lnTo>
                    <a:pt x="1120" y="137"/>
                  </a:lnTo>
                  <a:lnTo>
                    <a:pt x="1122" y="133"/>
                  </a:lnTo>
                  <a:lnTo>
                    <a:pt x="1122" y="126"/>
                  </a:lnTo>
                  <a:lnTo>
                    <a:pt x="1122" y="126"/>
                  </a:lnTo>
                  <a:lnTo>
                    <a:pt x="1122" y="120"/>
                  </a:lnTo>
                  <a:lnTo>
                    <a:pt x="1120" y="113"/>
                  </a:lnTo>
                  <a:lnTo>
                    <a:pt x="1120" y="113"/>
                  </a:lnTo>
                  <a:lnTo>
                    <a:pt x="1117" y="108"/>
                  </a:lnTo>
                  <a:lnTo>
                    <a:pt x="1114" y="105"/>
                  </a:lnTo>
                  <a:lnTo>
                    <a:pt x="1114" y="105"/>
                  </a:lnTo>
                  <a:lnTo>
                    <a:pt x="1109" y="102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096" y="98"/>
                  </a:lnTo>
                  <a:lnTo>
                    <a:pt x="1076" y="98"/>
                  </a:lnTo>
                  <a:close/>
                  <a:moveTo>
                    <a:pt x="1099" y="237"/>
                  </a:moveTo>
                  <a:lnTo>
                    <a:pt x="1099" y="237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5" y="234"/>
                  </a:lnTo>
                  <a:lnTo>
                    <a:pt x="1120" y="231"/>
                  </a:lnTo>
                  <a:lnTo>
                    <a:pt x="1120" y="231"/>
                  </a:lnTo>
                  <a:lnTo>
                    <a:pt x="1124" y="226"/>
                  </a:lnTo>
                  <a:lnTo>
                    <a:pt x="1127" y="221"/>
                  </a:lnTo>
                  <a:lnTo>
                    <a:pt x="1127" y="221"/>
                  </a:lnTo>
                  <a:lnTo>
                    <a:pt x="1128" y="214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28" y="198"/>
                  </a:lnTo>
                  <a:lnTo>
                    <a:pt x="1127" y="193"/>
                  </a:lnTo>
                  <a:lnTo>
                    <a:pt x="1125" y="187"/>
                  </a:lnTo>
                  <a:lnTo>
                    <a:pt x="1120" y="183"/>
                  </a:lnTo>
                  <a:lnTo>
                    <a:pt x="1120" y="183"/>
                  </a:lnTo>
                  <a:lnTo>
                    <a:pt x="1110" y="178"/>
                  </a:lnTo>
                  <a:lnTo>
                    <a:pt x="1099" y="177"/>
                  </a:lnTo>
                  <a:lnTo>
                    <a:pt x="1076" y="177"/>
                  </a:lnTo>
                  <a:lnTo>
                    <a:pt x="1076" y="237"/>
                  </a:lnTo>
                  <a:lnTo>
                    <a:pt x="1099" y="237"/>
                  </a:lnTo>
                  <a:close/>
                  <a:moveTo>
                    <a:pt x="922" y="74"/>
                  </a:moveTo>
                  <a:lnTo>
                    <a:pt x="922" y="74"/>
                  </a:lnTo>
                  <a:lnTo>
                    <a:pt x="939" y="75"/>
                  </a:lnTo>
                  <a:lnTo>
                    <a:pt x="954" y="79"/>
                  </a:lnTo>
                  <a:lnTo>
                    <a:pt x="954" y="79"/>
                  </a:lnTo>
                  <a:lnTo>
                    <a:pt x="967" y="8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85" y="108"/>
                  </a:lnTo>
                  <a:lnTo>
                    <a:pt x="989" y="124"/>
                  </a:lnTo>
                  <a:lnTo>
                    <a:pt x="989" y="124"/>
                  </a:lnTo>
                  <a:lnTo>
                    <a:pt x="994" y="144"/>
                  </a:lnTo>
                  <a:lnTo>
                    <a:pt x="994" y="169"/>
                  </a:lnTo>
                  <a:lnTo>
                    <a:pt x="994" y="169"/>
                  </a:lnTo>
                  <a:lnTo>
                    <a:pt x="994" y="191"/>
                  </a:lnTo>
                  <a:lnTo>
                    <a:pt x="989" y="213"/>
                  </a:lnTo>
                  <a:lnTo>
                    <a:pt x="989" y="213"/>
                  </a:lnTo>
                  <a:lnTo>
                    <a:pt x="985" y="229"/>
                  </a:lnTo>
                  <a:lnTo>
                    <a:pt x="976" y="240"/>
                  </a:lnTo>
                  <a:lnTo>
                    <a:pt x="976" y="240"/>
                  </a:lnTo>
                  <a:lnTo>
                    <a:pt x="967" y="250"/>
                  </a:lnTo>
                  <a:lnTo>
                    <a:pt x="954" y="257"/>
                  </a:lnTo>
                  <a:lnTo>
                    <a:pt x="954" y="257"/>
                  </a:lnTo>
                  <a:lnTo>
                    <a:pt x="939" y="262"/>
                  </a:lnTo>
                  <a:lnTo>
                    <a:pt x="922" y="263"/>
                  </a:lnTo>
                  <a:lnTo>
                    <a:pt x="922" y="263"/>
                  </a:lnTo>
                  <a:lnTo>
                    <a:pt x="906" y="262"/>
                  </a:lnTo>
                  <a:lnTo>
                    <a:pt x="891" y="257"/>
                  </a:lnTo>
                  <a:lnTo>
                    <a:pt x="891" y="257"/>
                  </a:lnTo>
                  <a:lnTo>
                    <a:pt x="878" y="250"/>
                  </a:lnTo>
                  <a:lnTo>
                    <a:pt x="869" y="240"/>
                  </a:lnTo>
                  <a:lnTo>
                    <a:pt x="869" y="240"/>
                  </a:lnTo>
                  <a:lnTo>
                    <a:pt x="860" y="229"/>
                  </a:lnTo>
                  <a:lnTo>
                    <a:pt x="854" y="213"/>
                  </a:lnTo>
                  <a:lnTo>
                    <a:pt x="854" y="213"/>
                  </a:lnTo>
                  <a:lnTo>
                    <a:pt x="851" y="191"/>
                  </a:lnTo>
                  <a:lnTo>
                    <a:pt x="849" y="169"/>
                  </a:lnTo>
                  <a:lnTo>
                    <a:pt x="849" y="169"/>
                  </a:lnTo>
                  <a:lnTo>
                    <a:pt x="851" y="144"/>
                  </a:lnTo>
                  <a:lnTo>
                    <a:pt x="854" y="124"/>
                  </a:lnTo>
                  <a:lnTo>
                    <a:pt x="854" y="124"/>
                  </a:lnTo>
                  <a:lnTo>
                    <a:pt x="860" y="10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878" y="85"/>
                  </a:lnTo>
                  <a:lnTo>
                    <a:pt x="891" y="79"/>
                  </a:lnTo>
                  <a:lnTo>
                    <a:pt x="891" y="79"/>
                  </a:lnTo>
                  <a:lnTo>
                    <a:pt x="906" y="75"/>
                  </a:lnTo>
                  <a:lnTo>
                    <a:pt x="922" y="74"/>
                  </a:lnTo>
                  <a:lnTo>
                    <a:pt x="922" y="74"/>
                  </a:lnTo>
                  <a:close/>
                  <a:moveTo>
                    <a:pt x="922" y="97"/>
                  </a:moveTo>
                  <a:lnTo>
                    <a:pt x="922" y="97"/>
                  </a:lnTo>
                  <a:lnTo>
                    <a:pt x="916" y="98"/>
                  </a:lnTo>
                  <a:lnTo>
                    <a:pt x="911" y="100"/>
                  </a:lnTo>
                  <a:lnTo>
                    <a:pt x="911" y="100"/>
                  </a:lnTo>
                  <a:lnTo>
                    <a:pt x="906" y="105"/>
                  </a:lnTo>
                  <a:lnTo>
                    <a:pt x="901" y="111"/>
                  </a:lnTo>
                  <a:lnTo>
                    <a:pt x="901" y="111"/>
                  </a:lnTo>
                  <a:lnTo>
                    <a:pt x="898" y="121"/>
                  </a:lnTo>
                  <a:lnTo>
                    <a:pt x="895" y="133"/>
                  </a:lnTo>
                  <a:lnTo>
                    <a:pt x="895" y="133"/>
                  </a:lnTo>
                  <a:lnTo>
                    <a:pt x="893" y="149"/>
                  </a:lnTo>
                  <a:lnTo>
                    <a:pt x="893" y="169"/>
                  </a:lnTo>
                  <a:lnTo>
                    <a:pt x="893" y="169"/>
                  </a:lnTo>
                  <a:lnTo>
                    <a:pt x="893" y="188"/>
                  </a:lnTo>
                  <a:lnTo>
                    <a:pt x="895" y="203"/>
                  </a:lnTo>
                  <a:lnTo>
                    <a:pt x="895" y="203"/>
                  </a:lnTo>
                  <a:lnTo>
                    <a:pt x="898" y="216"/>
                  </a:lnTo>
                  <a:lnTo>
                    <a:pt x="901" y="224"/>
                  </a:lnTo>
                  <a:lnTo>
                    <a:pt x="901" y="224"/>
                  </a:lnTo>
                  <a:lnTo>
                    <a:pt x="906" y="232"/>
                  </a:lnTo>
                  <a:lnTo>
                    <a:pt x="911" y="236"/>
                  </a:lnTo>
                  <a:lnTo>
                    <a:pt x="911" y="236"/>
                  </a:lnTo>
                  <a:lnTo>
                    <a:pt x="916" y="239"/>
                  </a:lnTo>
                  <a:lnTo>
                    <a:pt x="922" y="239"/>
                  </a:lnTo>
                  <a:lnTo>
                    <a:pt x="922" y="239"/>
                  </a:lnTo>
                  <a:lnTo>
                    <a:pt x="927" y="239"/>
                  </a:lnTo>
                  <a:lnTo>
                    <a:pt x="934" y="236"/>
                  </a:lnTo>
                  <a:lnTo>
                    <a:pt x="934" y="236"/>
                  </a:lnTo>
                  <a:lnTo>
                    <a:pt x="939" y="232"/>
                  </a:lnTo>
                  <a:lnTo>
                    <a:pt x="942" y="224"/>
                  </a:lnTo>
                  <a:lnTo>
                    <a:pt x="942" y="224"/>
                  </a:lnTo>
                  <a:lnTo>
                    <a:pt x="947" y="216"/>
                  </a:lnTo>
                  <a:lnTo>
                    <a:pt x="949" y="203"/>
                  </a:lnTo>
                  <a:lnTo>
                    <a:pt x="949" y="203"/>
                  </a:lnTo>
                  <a:lnTo>
                    <a:pt x="950" y="188"/>
                  </a:lnTo>
                  <a:lnTo>
                    <a:pt x="952" y="169"/>
                  </a:lnTo>
                  <a:lnTo>
                    <a:pt x="952" y="169"/>
                  </a:lnTo>
                  <a:lnTo>
                    <a:pt x="950" y="149"/>
                  </a:lnTo>
                  <a:lnTo>
                    <a:pt x="949" y="133"/>
                  </a:lnTo>
                  <a:lnTo>
                    <a:pt x="949" y="133"/>
                  </a:lnTo>
                  <a:lnTo>
                    <a:pt x="947" y="121"/>
                  </a:lnTo>
                  <a:lnTo>
                    <a:pt x="942" y="111"/>
                  </a:lnTo>
                  <a:lnTo>
                    <a:pt x="942" y="111"/>
                  </a:lnTo>
                  <a:lnTo>
                    <a:pt x="939" y="105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927" y="98"/>
                  </a:lnTo>
                  <a:lnTo>
                    <a:pt x="922" y="97"/>
                  </a:lnTo>
                  <a:lnTo>
                    <a:pt x="922" y="97"/>
                  </a:lnTo>
                  <a:close/>
                  <a:moveTo>
                    <a:pt x="823" y="208"/>
                  </a:moveTo>
                  <a:lnTo>
                    <a:pt x="823" y="208"/>
                  </a:lnTo>
                  <a:lnTo>
                    <a:pt x="821" y="222"/>
                  </a:lnTo>
                  <a:lnTo>
                    <a:pt x="818" y="236"/>
                  </a:lnTo>
                  <a:lnTo>
                    <a:pt x="818" y="236"/>
                  </a:lnTo>
                  <a:lnTo>
                    <a:pt x="811" y="244"/>
                  </a:lnTo>
                  <a:lnTo>
                    <a:pt x="801" y="252"/>
                  </a:lnTo>
                  <a:lnTo>
                    <a:pt x="801" y="252"/>
                  </a:lnTo>
                  <a:lnTo>
                    <a:pt x="790" y="257"/>
                  </a:lnTo>
                  <a:lnTo>
                    <a:pt x="777" y="260"/>
                  </a:lnTo>
                  <a:lnTo>
                    <a:pt x="777" y="260"/>
                  </a:lnTo>
                  <a:lnTo>
                    <a:pt x="761" y="262"/>
                  </a:lnTo>
                  <a:lnTo>
                    <a:pt x="739" y="263"/>
                  </a:lnTo>
                  <a:lnTo>
                    <a:pt x="739" y="263"/>
                  </a:lnTo>
                  <a:lnTo>
                    <a:pt x="726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694" y="255"/>
                  </a:lnTo>
                  <a:lnTo>
                    <a:pt x="694" y="237"/>
                  </a:lnTo>
                  <a:lnTo>
                    <a:pt x="739" y="237"/>
                  </a:lnTo>
                  <a:lnTo>
                    <a:pt x="739" y="237"/>
                  </a:lnTo>
                  <a:lnTo>
                    <a:pt x="754" y="236"/>
                  </a:lnTo>
                  <a:lnTo>
                    <a:pt x="761" y="234"/>
                  </a:lnTo>
                  <a:lnTo>
                    <a:pt x="767" y="231"/>
                  </a:lnTo>
                  <a:lnTo>
                    <a:pt x="767" y="231"/>
                  </a:lnTo>
                  <a:lnTo>
                    <a:pt x="770" y="227"/>
                  </a:lnTo>
                  <a:lnTo>
                    <a:pt x="774" y="221"/>
                  </a:lnTo>
                  <a:lnTo>
                    <a:pt x="775" y="214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5" y="198"/>
                  </a:lnTo>
                  <a:lnTo>
                    <a:pt x="774" y="193"/>
                  </a:lnTo>
                  <a:lnTo>
                    <a:pt x="772" y="187"/>
                  </a:lnTo>
                  <a:lnTo>
                    <a:pt x="767" y="183"/>
                  </a:lnTo>
                  <a:lnTo>
                    <a:pt x="767" y="183"/>
                  </a:lnTo>
                  <a:lnTo>
                    <a:pt x="757" y="178"/>
                  </a:lnTo>
                  <a:lnTo>
                    <a:pt x="748" y="177"/>
                  </a:lnTo>
                  <a:lnTo>
                    <a:pt x="716" y="177"/>
                  </a:lnTo>
                  <a:lnTo>
                    <a:pt x="716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54" y="151"/>
                  </a:lnTo>
                  <a:lnTo>
                    <a:pt x="764" y="146"/>
                  </a:lnTo>
                  <a:lnTo>
                    <a:pt x="764" y="146"/>
                  </a:lnTo>
                  <a:lnTo>
                    <a:pt x="767" y="142"/>
                  </a:lnTo>
                  <a:lnTo>
                    <a:pt x="770" y="137"/>
                  </a:lnTo>
                  <a:lnTo>
                    <a:pt x="772" y="131"/>
                  </a:lnTo>
                  <a:lnTo>
                    <a:pt x="774" y="124"/>
                  </a:lnTo>
                  <a:lnTo>
                    <a:pt x="774" y="124"/>
                  </a:lnTo>
                  <a:lnTo>
                    <a:pt x="772" y="118"/>
                  </a:lnTo>
                  <a:lnTo>
                    <a:pt x="770" y="113"/>
                  </a:lnTo>
                  <a:lnTo>
                    <a:pt x="767" y="108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51" y="100"/>
                  </a:lnTo>
                  <a:lnTo>
                    <a:pt x="736" y="98"/>
                  </a:lnTo>
                  <a:lnTo>
                    <a:pt x="697" y="98"/>
                  </a:lnTo>
                  <a:lnTo>
                    <a:pt x="697" y="80"/>
                  </a:lnTo>
                  <a:lnTo>
                    <a:pt x="697" y="80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730" y="74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61" y="74"/>
                  </a:lnTo>
                  <a:lnTo>
                    <a:pt x="777" y="75"/>
                  </a:lnTo>
                  <a:lnTo>
                    <a:pt x="777" y="75"/>
                  </a:lnTo>
                  <a:lnTo>
                    <a:pt x="788" y="79"/>
                  </a:lnTo>
                  <a:lnTo>
                    <a:pt x="800" y="84"/>
                  </a:lnTo>
                  <a:lnTo>
                    <a:pt x="800" y="84"/>
                  </a:lnTo>
                  <a:lnTo>
                    <a:pt x="808" y="90"/>
                  </a:lnTo>
                  <a:lnTo>
                    <a:pt x="813" y="98"/>
                  </a:lnTo>
                  <a:lnTo>
                    <a:pt x="813" y="98"/>
                  </a:lnTo>
                  <a:lnTo>
                    <a:pt x="818" y="110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31"/>
                  </a:lnTo>
                  <a:lnTo>
                    <a:pt x="816" y="139"/>
                  </a:lnTo>
                  <a:lnTo>
                    <a:pt x="816" y="139"/>
                  </a:lnTo>
                  <a:lnTo>
                    <a:pt x="813" y="146"/>
                  </a:lnTo>
                  <a:lnTo>
                    <a:pt x="808" y="151"/>
                  </a:lnTo>
                  <a:lnTo>
                    <a:pt x="808" y="151"/>
                  </a:lnTo>
                  <a:lnTo>
                    <a:pt x="803" y="154"/>
                  </a:lnTo>
                  <a:lnTo>
                    <a:pt x="798" y="157"/>
                  </a:lnTo>
                  <a:lnTo>
                    <a:pt x="798" y="157"/>
                  </a:lnTo>
                  <a:lnTo>
                    <a:pt x="785" y="162"/>
                  </a:lnTo>
                  <a:lnTo>
                    <a:pt x="785" y="164"/>
                  </a:lnTo>
                  <a:lnTo>
                    <a:pt x="785" y="164"/>
                  </a:lnTo>
                  <a:lnTo>
                    <a:pt x="798" y="169"/>
                  </a:lnTo>
                  <a:lnTo>
                    <a:pt x="798" y="169"/>
                  </a:lnTo>
                  <a:lnTo>
                    <a:pt x="805" y="172"/>
                  </a:lnTo>
                  <a:lnTo>
                    <a:pt x="810" y="177"/>
                  </a:lnTo>
                  <a:lnTo>
                    <a:pt x="810" y="177"/>
                  </a:lnTo>
                  <a:lnTo>
                    <a:pt x="815" y="183"/>
                  </a:lnTo>
                  <a:lnTo>
                    <a:pt x="818" y="190"/>
                  </a:lnTo>
                  <a:lnTo>
                    <a:pt x="818" y="190"/>
                  </a:lnTo>
                  <a:lnTo>
                    <a:pt x="821" y="198"/>
                  </a:lnTo>
                  <a:lnTo>
                    <a:pt x="823" y="208"/>
                  </a:lnTo>
                  <a:lnTo>
                    <a:pt x="823" y="208"/>
                  </a:lnTo>
                  <a:close/>
                  <a:moveTo>
                    <a:pt x="586" y="263"/>
                  </a:moveTo>
                  <a:lnTo>
                    <a:pt x="586" y="263"/>
                  </a:lnTo>
                  <a:lnTo>
                    <a:pt x="574" y="262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55" y="257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38" y="24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0" y="221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30" y="188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538" y="165"/>
                  </a:lnTo>
                  <a:lnTo>
                    <a:pt x="546" y="157"/>
                  </a:lnTo>
                  <a:lnTo>
                    <a:pt x="546" y="157"/>
                  </a:lnTo>
                  <a:lnTo>
                    <a:pt x="555" y="152"/>
                  </a:lnTo>
                  <a:lnTo>
                    <a:pt x="564" y="149"/>
                  </a:lnTo>
                  <a:lnTo>
                    <a:pt x="564" y="149"/>
                  </a:lnTo>
                  <a:lnTo>
                    <a:pt x="576" y="147"/>
                  </a:lnTo>
                  <a:lnTo>
                    <a:pt x="589" y="146"/>
                  </a:lnTo>
                  <a:lnTo>
                    <a:pt x="58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20" y="15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20" y="126"/>
                  </a:lnTo>
                  <a:lnTo>
                    <a:pt x="617" y="116"/>
                  </a:lnTo>
                  <a:lnTo>
                    <a:pt x="613" y="111"/>
                  </a:lnTo>
                  <a:lnTo>
                    <a:pt x="610" y="106"/>
                  </a:lnTo>
                  <a:lnTo>
                    <a:pt x="610" y="106"/>
                  </a:lnTo>
                  <a:lnTo>
                    <a:pt x="604" y="103"/>
                  </a:lnTo>
                  <a:lnTo>
                    <a:pt x="597" y="100"/>
                  </a:lnTo>
                  <a:lnTo>
                    <a:pt x="591" y="100"/>
                  </a:lnTo>
                  <a:lnTo>
                    <a:pt x="582" y="98"/>
                  </a:lnTo>
                  <a:lnTo>
                    <a:pt x="545" y="98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78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607" y="74"/>
                  </a:lnTo>
                  <a:lnTo>
                    <a:pt x="622" y="75"/>
                  </a:lnTo>
                  <a:lnTo>
                    <a:pt x="622" y="75"/>
                  </a:lnTo>
                  <a:lnTo>
                    <a:pt x="635" y="80"/>
                  </a:lnTo>
                  <a:lnTo>
                    <a:pt x="645" y="85"/>
                  </a:lnTo>
                  <a:lnTo>
                    <a:pt x="645" y="85"/>
                  </a:lnTo>
                  <a:lnTo>
                    <a:pt x="653" y="93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63" y="118"/>
                  </a:lnTo>
                  <a:lnTo>
                    <a:pt x="664" y="136"/>
                  </a:lnTo>
                  <a:lnTo>
                    <a:pt x="664" y="258"/>
                  </a:lnTo>
                  <a:lnTo>
                    <a:pt x="633" y="25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18" y="254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599" y="262"/>
                  </a:lnTo>
                  <a:lnTo>
                    <a:pt x="586" y="263"/>
                  </a:lnTo>
                  <a:lnTo>
                    <a:pt x="586" y="263"/>
                  </a:lnTo>
                  <a:close/>
                  <a:moveTo>
                    <a:pt x="620" y="172"/>
                  </a:moveTo>
                  <a:lnTo>
                    <a:pt x="600" y="172"/>
                  </a:lnTo>
                  <a:lnTo>
                    <a:pt x="600" y="172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6" y="175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78" y="183"/>
                  </a:lnTo>
                  <a:lnTo>
                    <a:pt x="576" y="188"/>
                  </a:lnTo>
                  <a:lnTo>
                    <a:pt x="576" y="188"/>
                  </a:lnTo>
                  <a:lnTo>
                    <a:pt x="573" y="196"/>
                  </a:lnTo>
                  <a:lnTo>
                    <a:pt x="573" y="205"/>
                  </a:lnTo>
                  <a:lnTo>
                    <a:pt x="573" y="205"/>
                  </a:lnTo>
                  <a:lnTo>
                    <a:pt x="573" y="213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26"/>
                  </a:lnTo>
                  <a:lnTo>
                    <a:pt x="582" y="231"/>
                  </a:lnTo>
                  <a:lnTo>
                    <a:pt x="582" y="231"/>
                  </a:lnTo>
                  <a:lnTo>
                    <a:pt x="586" y="234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600" y="237"/>
                  </a:lnTo>
                  <a:lnTo>
                    <a:pt x="600" y="237"/>
                  </a:lnTo>
                  <a:lnTo>
                    <a:pt x="607" y="237"/>
                  </a:lnTo>
                  <a:lnTo>
                    <a:pt x="612" y="236"/>
                  </a:lnTo>
                  <a:lnTo>
                    <a:pt x="612" y="236"/>
                  </a:lnTo>
                  <a:lnTo>
                    <a:pt x="620" y="231"/>
                  </a:lnTo>
                  <a:lnTo>
                    <a:pt x="620" y="172"/>
                  </a:lnTo>
                  <a:close/>
                  <a:moveTo>
                    <a:pt x="439" y="74"/>
                  </a:moveTo>
                  <a:lnTo>
                    <a:pt x="439" y="74"/>
                  </a:lnTo>
                  <a:lnTo>
                    <a:pt x="452" y="75"/>
                  </a:lnTo>
                  <a:lnTo>
                    <a:pt x="463" y="79"/>
                  </a:lnTo>
                  <a:lnTo>
                    <a:pt x="463" y="79"/>
                  </a:lnTo>
                  <a:lnTo>
                    <a:pt x="473" y="85"/>
                  </a:lnTo>
                  <a:lnTo>
                    <a:pt x="483" y="95"/>
                  </a:lnTo>
                  <a:lnTo>
                    <a:pt x="483" y="95"/>
                  </a:lnTo>
                  <a:lnTo>
                    <a:pt x="489" y="108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9" y="144"/>
                  </a:lnTo>
                  <a:lnTo>
                    <a:pt x="501" y="169"/>
                  </a:lnTo>
                  <a:lnTo>
                    <a:pt x="501" y="169"/>
                  </a:lnTo>
                  <a:lnTo>
                    <a:pt x="499" y="191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89" y="229"/>
                  </a:lnTo>
                  <a:lnTo>
                    <a:pt x="483" y="240"/>
                  </a:lnTo>
                  <a:lnTo>
                    <a:pt x="483" y="240"/>
                  </a:lnTo>
                  <a:lnTo>
                    <a:pt x="473" y="250"/>
                  </a:lnTo>
                  <a:lnTo>
                    <a:pt x="461" y="257"/>
                  </a:lnTo>
                  <a:lnTo>
                    <a:pt x="461" y="257"/>
                  </a:lnTo>
                  <a:lnTo>
                    <a:pt x="448" y="262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26" y="262"/>
                  </a:lnTo>
                  <a:lnTo>
                    <a:pt x="417" y="260"/>
                  </a:lnTo>
                  <a:lnTo>
                    <a:pt x="417" y="260"/>
                  </a:lnTo>
                  <a:lnTo>
                    <a:pt x="409" y="257"/>
                  </a:lnTo>
                  <a:lnTo>
                    <a:pt x="404" y="254"/>
                  </a:lnTo>
                  <a:lnTo>
                    <a:pt x="404" y="332"/>
                  </a:lnTo>
                  <a:lnTo>
                    <a:pt x="360" y="332"/>
                  </a:lnTo>
                  <a:lnTo>
                    <a:pt x="360" y="77"/>
                  </a:lnTo>
                  <a:lnTo>
                    <a:pt x="391" y="77"/>
                  </a:lnTo>
                  <a:lnTo>
                    <a:pt x="396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404" y="82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424" y="74"/>
                  </a:lnTo>
                  <a:lnTo>
                    <a:pt x="439" y="74"/>
                  </a:lnTo>
                  <a:lnTo>
                    <a:pt x="439" y="74"/>
                  </a:lnTo>
                  <a:close/>
                  <a:moveTo>
                    <a:pt x="404" y="231"/>
                  </a:moveTo>
                  <a:lnTo>
                    <a:pt x="404" y="231"/>
                  </a:lnTo>
                  <a:lnTo>
                    <a:pt x="411" y="236"/>
                  </a:lnTo>
                  <a:lnTo>
                    <a:pt x="411" y="236"/>
                  </a:lnTo>
                  <a:lnTo>
                    <a:pt x="417" y="237"/>
                  </a:lnTo>
                  <a:lnTo>
                    <a:pt x="424" y="237"/>
                  </a:lnTo>
                  <a:lnTo>
                    <a:pt x="424" y="237"/>
                  </a:lnTo>
                  <a:lnTo>
                    <a:pt x="430" y="237"/>
                  </a:lnTo>
                  <a:lnTo>
                    <a:pt x="437" y="234"/>
                  </a:lnTo>
                  <a:lnTo>
                    <a:pt x="437" y="234"/>
                  </a:lnTo>
                  <a:lnTo>
                    <a:pt x="442" y="231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50" y="214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5" y="187"/>
                  </a:lnTo>
                  <a:lnTo>
                    <a:pt x="457" y="169"/>
                  </a:lnTo>
                  <a:lnTo>
                    <a:pt x="457" y="169"/>
                  </a:lnTo>
                  <a:lnTo>
                    <a:pt x="455" y="149"/>
                  </a:lnTo>
                  <a:lnTo>
                    <a:pt x="453" y="134"/>
                  </a:lnTo>
                  <a:lnTo>
                    <a:pt x="453" y="134"/>
                  </a:lnTo>
                  <a:lnTo>
                    <a:pt x="450" y="12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2" y="10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30" y="100"/>
                  </a:lnTo>
                  <a:lnTo>
                    <a:pt x="424" y="98"/>
                  </a:lnTo>
                  <a:lnTo>
                    <a:pt x="424" y="98"/>
                  </a:lnTo>
                  <a:lnTo>
                    <a:pt x="417" y="100"/>
                  </a:lnTo>
                  <a:lnTo>
                    <a:pt x="412" y="102"/>
                  </a:lnTo>
                  <a:lnTo>
                    <a:pt x="412" y="102"/>
                  </a:lnTo>
                  <a:lnTo>
                    <a:pt x="404" y="106"/>
                  </a:lnTo>
                  <a:lnTo>
                    <a:pt x="404" y="231"/>
                  </a:lnTo>
                  <a:close/>
                  <a:moveTo>
                    <a:pt x="218" y="173"/>
                  </a:moveTo>
                  <a:lnTo>
                    <a:pt x="218" y="173"/>
                  </a:lnTo>
                  <a:lnTo>
                    <a:pt x="218" y="191"/>
                  </a:lnTo>
                  <a:lnTo>
                    <a:pt x="221" y="206"/>
                  </a:lnTo>
                  <a:lnTo>
                    <a:pt x="221" y="206"/>
                  </a:lnTo>
                  <a:lnTo>
                    <a:pt x="223" y="216"/>
                  </a:lnTo>
                  <a:lnTo>
                    <a:pt x="228" y="226"/>
                  </a:lnTo>
                  <a:lnTo>
                    <a:pt x="228" y="226"/>
                  </a:lnTo>
                  <a:lnTo>
                    <a:pt x="231" y="232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41" y="239"/>
                  </a:lnTo>
                  <a:lnTo>
                    <a:pt x="247" y="239"/>
                  </a:lnTo>
                  <a:lnTo>
                    <a:pt x="247" y="239"/>
                  </a:lnTo>
                  <a:lnTo>
                    <a:pt x="252" y="239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62" y="232"/>
                  </a:lnTo>
                  <a:lnTo>
                    <a:pt x="267" y="226"/>
                  </a:lnTo>
                  <a:lnTo>
                    <a:pt x="267" y="226"/>
                  </a:lnTo>
                  <a:lnTo>
                    <a:pt x="270" y="21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5" y="191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5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0" y="131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0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7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3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18" y="116"/>
                  </a:lnTo>
                  <a:lnTo>
                    <a:pt x="218" y="173"/>
                  </a:lnTo>
                  <a:close/>
                  <a:moveTo>
                    <a:pt x="218" y="93"/>
                  </a:moveTo>
                  <a:lnTo>
                    <a:pt x="218" y="93"/>
                  </a:lnTo>
                  <a:lnTo>
                    <a:pt x="224" y="90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41" y="85"/>
                  </a:lnTo>
                  <a:lnTo>
                    <a:pt x="251" y="84"/>
                  </a:lnTo>
                  <a:lnTo>
                    <a:pt x="251" y="84"/>
                  </a:lnTo>
                  <a:lnTo>
                    <a:pt x="265" y="85"/>
                  </a:lnTo>
                  <a:lnTo>
                    <a:pt x="280" y="90"/>
                  </a:lnTo>
                  <a:lnTo>
                    <a:pt x="291" y="9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9" y="118"/>
                  </a:lnTo>
                  <a:lnTo>
                    <a:pt x="316" y="133"/>
                  </a:lnTo>
                  <a:lnTo>
                    <a:pt x="319" y="151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19" y="196"/>
                  </a:lnTo>
                  <a:lnTo>
                    <a:pt x="314" y="214"/>
                  </a:lnTo>
                  <a:lnTo>
                    <a:pt x="309" y="231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1" y="250"/>
                  </a:lnTo>
                  <a:lnTo>
                    <a:pt x="278" y="257"/>
                  </a:lnTo>
                  <a:lnTo>
                    <a:pt x="264" y="262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31" y="262"/>
                  </a:lnTo>
                  <a:lnTo>
                    <a:pt x="216" y="257"/>
                  </a:lnTo>
                  <a:lnTo>
                    <a:pt x="203" y="250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85" y="231"/>
                  </a:lnTo>
                  <a:lnTo>
                    <a:pt x="179" y="214"/>
                  </a:lnTo>
                  <a:lnTo>
                    <a:pt x="175" y="196"/>
                  </a:lnTo>
                  <a:lnTo>
                    <a:pt x="174" y="17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85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90" y="35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202" y="23"/>
                  </a:lnTo>
                  <a:lnTo>
                    <a:pt x="210" y="17"/>
                  </a:lnTo>
                  <a:lnTo>
                    <a:pt x="216" y="13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46" y="5"/>
                  </a:lnTo>
                  <a:lnTo>
                    <a:pt x="270" y="2"/>
                  </a:lnTo>
                  <a:lnTo>
                    <a:pt x="314" y="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80" y="30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54" y="33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36" y="41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24" y="56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8" y="79"/>
                  </a:lnTo>
                  <a:lnTo>
                    <a:pt x="218" y="93"/>
                  </a:lnTo>
                  <a:lnTo>
                    <a:pt x="218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7954" y="174746"/>
            <a:ext cx="885413" cy="984921"/>
            <a:chOff x="3674735" y="1161870"/>
            <a:chExt cx="885413" cy="984921"/>
          </a:xfrm>
        </p:grpSpPr>
        <p:pic>
          <p:nvPicPr>
            <p:cNvPr id="32" name="Рисунок 31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731" y="1161870"/>
              <a:ext cx="673480" cy="67348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74735" y="1876204"/>
              <a:ext cx="885413" cy="270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общего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Томской области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2" y="165318"/>
            <a:ext cx="737146" cy="98182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71CAAFC-932B-4671-BD59-E1ED7BEFCFA8}"/>
              </a:ext>
            </a:extLst>
          </p:cNvPr>
          <p:cNvSpPr/>
          <p:nvPr/>
        </p:nvSpPr>
        <p:spPr>
          <a:xfrm>
            <a:off x="189104" y="1351326"/>
            <a:ext cx="11547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ПОВЫШЕНИЕ </a:t>
            </a:r>
          </a:p>
          <a:p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КВАЛИФИКАЦИИ</a:t>
            </a:r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16FEB418-000D-4936-B129-B7AE03DA2476}"/>
              </a:ext>
            </a:extLst>
          </p:cNvPr>
          <p:cNvSpPr/>
          <p:nvPr/>
        </p:nvSpPr>
        <p:spPr>
          <a:xfrm>
            <a:off x="7117279" y="1543573"/>
            <a:ext cx="2143125" cy="43815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21121F-DDC3-40B8-9491-3D95BE2E26B1}"/>
              </a:ext>
            </a:extLst>
          </p:cNvPr>
          <p:cNvSpPr txBox="1"/>
          <p:nvPr/>
        </p:nvSpPr>
        <p:spPr>
          <a:xfrm>
            <a:off x="1975187" y="1493646"/>
            <a:ext cx="366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Century Gothic" panose="020B0502020202020204" pitchFamily="34" charset="0"/>
              </a:rPr>
              <a:t>Количество обученных </a:t>
            </a:r>
          </a:p>
          <a:p>
            <a:pPr algn="r"/>
            <a:r>
              <a:rPr lang="ru-RU" sz="1400" dirty="0">
                <a:latin typeface="Century Gothic" panose="020B0502020202020204" pitchFamily="34" charset="0"/>
              </a:rPr>
              <a:t>на бюджетных КПК ТОИПКРО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D6612C-6C2C-4EBC-B244-861A24343ECE}"/>
              </a:ext>
            </a:extLst>
          </p:cNvPr>
          <p:cNvSpPr txBox="1"/>
          <p:nvPr/>
        </p:nvSpPr>
        <p:spPr>
          <a:xfrm>
            <a:off x="5771486" y="1351326"/>
            <a:ext cx="4767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2658</a:t>
            </a:r>
            <a:r>
              <a:rPr lang="ru-RU" sz="32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	 	     </a:t>
            </a:r>
            <a:r>
              <a:rPr lang="ru-RU" sz="3600" b="1" dirty="0">
                <a:solidFill>
                  <a:srgbClr val="109EB4"/>
                </a:solidFill>
                <a:latin typeface="Century Gothic" panose="020B0502020202020204" pitchFamily="34" charset="0"/>
              </a:rPr>
              <a:t>1718*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A90239-D24A-4574-95A2-4E3857B4311A}"/>
              </a:ext>
            </a:extLst>
          </p:cNvPr>
          <p:cNvSpPr txBox="1"/>
          <p:nvPr/>
        </p:nvSpPr>
        <p:spPr>
          <a:xfrm>
            <a:off x="6106514" y="1934661"/>
            <a:ext cx="402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2021 год		 	          2022 год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9C4277-1B1C-4B0B-A5DB-ECBC05F74DC1}"/>
              </a:ext>
            </a:extLst>
          </p:cNvPr>
          <p:cNvSpPr txBox="1"/>
          <p:nvPr/>
        </p:nvSpPr>
        <p:spPr>
          <a:xfrm>
            <a:off x="10735371" y="1437350"/>
            <a:ext cx="94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38221"/>
                </a:solidFill>
                <a:latin typeface="Century Gothic" panose="020B0502020202020204" pitchFamily="34" charset="0"/>
              </a:rPr>
              <a:t>+351</a:t>
            </a:r>
          </a:p>
          <a:p>
            <a:pPr algn="ctr"/>
            <a:r>
              <a:rPr lang="ru-RU" sz="1000" b="1" dirty="0">
                <a:latin typeface="Century Gothic" panose="020B0502020202020204" pitchFamily="34" charset="0"/>
              </a:rPr>
              <a:t>до конца </a:t>
            </a:r>
          </a:p>
          <a:p>
            <a:pPr algn="ctr"/>
            <a:r>
              <a:rPr lang="ru-RU" sz="1000" b="1" dirty="0">
                <a:latin typeface="Century Gothic" panose="020B0502020202020204" pitchFamily="34" charset="0"/>
              </a:rPr>
              <a:t>2022 года</a:t>
            </a:r>
          </a:p>
        </p:txBody>
      </p:sp>
      <p:sp>
        <p:nvSpPr>
          <p:cNvPr id="41" name="Двойные круглые скобки 40">
            <a:extLst>
              <a:ext uri="{FF2B5EF4-FFF2-40B4-BE49-F238E27FC236}">
                <a16:creationId xmlns:a16="http://schemas.microsoft.com/office/drawing/2014/main" id="{FF77229C-D227-4A06-9CB9-6B8317420A1E}"/>
              </a:ext>
            </a:extLst>
          </p:cNvPr>
          <p:cNvSpPr/>
          <p:nvPr/>
        </p:nvSpPr>
        <p:spPr>
          <a:xfrm>
            <a:off x="10735371" y="1426831"/>
            <a:ext cx="940951" cy="656850"/>
          </a:xfrm>
          <a:prstGeom prst="bracketPair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4DB31BFE-9FF9-4455-9556-68F493F04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389636"/>
              </p:ext>
            </p:extLst>
          </p:nvPr>
        </p:nvGraphicFramePr>
        <p:xfrm>
          <a:off x="-9209" y="2757484"/>
          <a:ext cx="5188925" cy="375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id="{2FFE925D-EE15-4354-8C24-12E7F53565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681078"/>
              </p:ext>
            </p:extLst>
          </p:nvPr>
        </p:nvGraphicFramePr>
        <p:xfrm>
          <a:off x="5929564" y="2757484"/>
          <a:ext cx="5044034" cy="375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FF1C43-DF25-4F6A-AD41-D53ADA89B8BD}"/>
              </a:ext>
            </a:extLst>
          </p:cNvPr>
          <p:cNvSpPr txBox="1"/>
          <p:nvPr/>
        </p:nvSpPr>
        <p:spPr>
          <a:xfrm>
            <a:off x="654471" y="2365847"/>
            <a:ext cx="10755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ДИНАМИКА ИЗМЕНЕНИЯ КОЛИЧЕСТВА СЛУШАТЕЛЕЙ КПК ТОИПКРО ИЗ МУНИЦИПАЛИТЕТОВ ТО 2021-2022*</a:t>
            </a: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4133F17E-C0A9-47ED-9EB3-563AFAA5296E}"/>
              </a:ext>
            </a:extLst>
          </p:cNvPr>
          <p:cNvSpPr/>
          <p:nvPr/>
        </p:nvSpPr>
        <p:spPr>
          <a:xfrm>
            <a:off x="4908519" y="5678904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32116A65-189A-4F25-8579-1E9ED08A3F5F}"/>
              </a:ext>
            </a:extLst>
          </p:cNvPr>
          <p:cNvSpPr/>
          <p:nvPr/>
        </p:nvSpPr>
        <p:spPr>
          <a:xfrm>
            <a:off x="4619761" y="5387382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>
            <a:extLst>
              <a:ext uri="{FF2B5EF4-FFF2-40B4-BE49-F238E27FC236}">
                <a16:creationId xmlns:a16="http://schemas.microsoft.com/office/drawing/2014/main" id="{7D79FC8D-62E9-499D-85A3-3F902498E94E}"/>
              </a:ext>
            </a:extLst>
          </p:cNvPr>
          <p:cNvSpPr/>
          <p:nvPr/>
        </p:nvSpPr>
        <p:spPr>
          <a:xfrm rot="10800000">
            <a:off x="4013370" y="5127500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47E87304-1035-477E-B1FE-E66DD54CA16C}"/>
              </a:ext>
            </a:extLst>
          </p:cNvPr>
          <p:cNvSpPr/>
          <p:nvPr/>
        </p:nvSpPr>
        <p:spPr>
          <a:xfrm rot="10800000">
            <a:off x="4013370" y="4855616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343F80FB-038D-4BBF-8182-C6672DD309F6}"/>
              </a:ext>
            </a:extLst>
          </p:cNvPr>
          <p:cNvSpPr/>
          <p:nvPr/>
        </p:nvSpPr>
        <p:spPr>
          <a:xfrm rot="10800000">
            <a:off x="4013369" y="4581676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276932DF-21C0-4008-9A19-F3250DCA5682}"/>
              </a:ext>
            </a:extLst>
          </p:cNvPr>
          <p:cNvSpPr/>
          <p:nvPr/>
        </p:nvSpPr>
        <p:spPr>
          <a:xfrm rot="10800000">
            <a:off x="4013369" y="4309792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47334E34-2B64-4827-8507-08C3E2E151FA}"/>
              </a:ext>
            </a:extLst>
          </p:cNvPr>
          <p:cNvSpPr/>
          <p:nvPr/>
        </p:nvSpPr>
        <p:spPr>
          <a:xfrm rot="10800000">
            <a:off x="4013368" y="4042695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7E346F5C-BAD8-4FC9-8F20-B3433935D0F6}"/>
              </a:ext>
            </a:extLst>
          </p:cNvPr>
          <p:cNvSpPr/>
          <p:nvPr/>
        </p:nvSpPr>
        <p:spPr>
          <a:xfrm rot="10800000">
            <a:off x="4013368" y="3770811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>
            <a:extLst>
              <a:ext uri="{FF2B5EF4-FFF2-40B4-BE49-F238E27FC236}">
                <a16:creationId xmlns:a16="http://schemas.microsoft.com/office/drawing/2014/main" id="{99D4CD9E-F7F4-42BA-B787-6F4190625F01}"/>
              </a:ext>
            </a:extLst>
          </p:cNvPr>
          <p:cNvSpPr/>
          <p:nvPr/>
        </p:nvSpPr>
        <p:spPr>
          <a:xfrm rot="10800000">
            <a:off x="4013367" y="3496871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1A527A9B-5B39-438D-B9E4-8391E7B73F77}"/>
              </a:ext>
            </a:extLst>
          </p:cNvPr>
          <p:cNvSpPr/>
          <p:nvPr/>
        </p:nvSpPr>
        <p:spPr>
          <a:xfrm rot="10800000">
            <a:off x="4013367" y="3224987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0FE08945-8FA5-4FDD-9FFB-FF04ADFAC3CD}"/>
              </a:ext>
            </a:extLst>
          </p:cNvPr>
          <p:cNvSpPr/>
          <p:nvPr/>
        </p:nvSpPr>
        <p:spPr>
          <a:xfrm rot="10800000">
            <a:off x="4013367" y="2954469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703EBD1A-5964-4110-9837-43BD26729948}"/>
              </a:ext>
            </a:extLst>
          </p:cNvPr>
          <p:cNvSpPr/>
          <p:nvPr/>
        </p:nvSpPr>
        <p:spPr>
          <a:xfrm rot="10800000">
            <a:off x="10686803" y="5626341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D31DBC22-212F-4198-B2BF-A578CD619D76}"/>
              </a:ext>
            </a:extLst>
          </p:cNvPr>
          <p:cNvSpPr/>
          <p:nvPr/>
        </p:nvSpPr>
        <p:spPr>
          <a:xfrm rot="10800000">
            <a:off x="10686803" y="5335207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1BC93741-7CFA-454C-9E2C-28D0C222A1D0}"/>
              </a:ext>
            </a:extLst>
          </p:cNvPr>
          <p:cNvSpPr/>
          <p:nvPr/>
        </p:nvSpPr>
        <p:spPr>
          <a:xfrm rot="10800000">
            <a:off x="10686802" y="5032388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89FD0B1F-5CFA-46B1-A373-75EE424F3052}"/>
              </a:ext>
            </a:extLst>
          </p:cNvPr>
          <p:cNvSpPr/>
          <p:nvPr/>
        </p:nvSpPr>
        <p:spPr>
          <a:xfrm rot="10800000">
            <a:off x="10686802" y="4750878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AA74EBF9-3C68-46BD-BCE7-D76B8BF4C4D4}"/>
              </a:ext>
            </a:extLst>
          </p:cNvPr>
          <p:cNvSpPr/>
          <p:nvPr/>
        </p:nvSpPr>
        <p:spPr>
          <a:xfrm rot="10800000">
            <a:off x="10686801" y="4445282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570B8715-7D1A-4DCC-9B3A-38D2EBC7347A}"/>
              </a:ext>
            </a:extLst>
          </p:cNvPr>
          <p:cNvSpPr/>
          <p:nvPr/>
        </p:nvSpPr>
        <p:spPr>
          <a:xfrm rot="10800000">
            <a:off x="10686801" y="4154145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38E89822-3A27-4A72-8F4E-9BEAE4F116B6}"/>
              </a:ext>
            </a:extLst>
          </p:cNvPr>
          <p:cNvSpPr/>
          <p:nvPr/>
        </p:nvSpPr>
        <p:spPr>
          <a:xfrm rot="10800000">
            <a:off x="10686800" y="3552950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id="{9617164C-0C2E-40DE-B542-396E26BA815F}"/>
              </a:ext>
            </a:extLst>
          </p:cNvPr>
          <p:cNvSpPr/>
          <p:nvPr/>
        </p:nvSpPr>
        <p:spPr>
          <a:xfrm rot="10800000">
            <a:off x="10686800" y="3271441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:a16="http://schemas.microsoft.com/office/drawing/2014/main" id="{23B94C43-16A2-49F7-9C79-1B6D5B5FCAF5}"/>
              </a:ext>
            </a:extLst>
          </p:cNvPr>
          <p:cNvSpPr/>
          <p:nvPr/>
        </p:nvSpPr>
        <p:spPr>
          <a:xfrm rot="10800000">
            <a:off x="10686800" y="2972048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5F20D76F-2A5A-481C-A48C-FD1E2F7E3C65}"/>
              </a:ext>
            </a:extLst>
          </p:cNvPr>
          <p:cNvSpPr/>
          <p:nvPr/>
        </p:nvSpPr>
        <p:spPr>
          <a:xfrm rot="10800000">
            <a:off x="10686799" y="3860756"/>
            <a:ext cx="176613" cy="163562"/>
          </a:xfrm>
          <a:prstGeom prst="triangle">
            <a:avLst/>
          </a:prstGeom>
          <a:solidFill>
            <a:srgbClr val="F38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A0696-842B-4093-96AE-88EC5E47DDEA}"/>
              </a:ext>
            </a:extLst>
          </p:cNvPr>
          <p:cNvSpPr txBox="1"/>
          <p:nvPr/>
        </p:nvSpPr>
        <p:spPr>
          <a:xfrm>
            <a:off x="5119997" y="5635671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44% (+7 чел.)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10FC10-1EB0-455A-8818-9D6C03CC97C4}"/>
              </a:ext>
            </a:extLst>
          </p:cNvPr>
          <p:cNvSpPr txBox="1"/>
          <p:nvPr/>
        </p:nvSpPr>
        <p:spPr>
          <a:xfrm>
            <a:off x="4821531" y="5348822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32% (+7 чел.)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CAA70BD-4564-44B9-8FA9-2A4DE7AA86BD}"/>
              </a:ext>
            </a:extLst>
          </p:cNvPr>
          <p:cNvSpPr txBox="1"/>
          <p:nvPr/>
        </p:nvSpPr>
        <p:spPr>
          <a:xfrm>
            <a:off x="4155198" y="5081505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-1% (-1 чел.)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5143EB4-7492-48F4-91DB-BADD1B073998}"/>
              </a:ext>
            </a:extLst>
          </p:cNvPr>
          <p:cNvSpPr txBox="1"/>
          <p:nvPr/>
        </p:nvSpPr>
        <p:spPr>
          <a:xfrm>
            <a:off x="4155198" y="4803868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-4% (-2 чел.)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F0A65DF-88E2-4626-836B-25494A80B34D}"/>
              </a:ext>
            </a:extLst>
          </p:cNvPr>
          <p:cNvSpPr txBox="1"/>
          <p:nvPr/>
        </p:nvSpPr>
        <p:spPr>
          <a:xfrm>
            <a:off x="4172657" y="4532233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-8% (-3 чел.)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26CE0B-09ED-43DA-B61D-9736F2BF8272}"/>
              </a:ext>
            </a:extLst>
          </p:cNvPr>
          <p:cNvSpPr txBox="1"/>
          <p:nvPr/>
        </p:nvSpPr>
        <p:spPr>
          <a:xfrm>
            <a:off x="4172657" y="4254596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-9% (-5 чел.)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18B0FD-6C25-495D-BED8-971274FD55A3}"/>
              </a:ext>
            </a:extLst>
          </p:cNvPr>
          <p:cNvSpPr txBox="1"/>
          <p:nvPr/>
        </p:nvSpPr>
        <p:spPr>
          <a:xfrm>
            <a:off x="4161710" y="3982757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-13% (-10 чел.)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D643ED-D2BD-48CB-866C-EB2A95B9088A}"/>
              </a:ext>
            </a:extLst>
          </p:cNvPr>
          <p:cNvSpPr txBox="1"/>
          <p:nvPr/>
        </p:nvSpPr>
        <p:spPr>
          <a:xfrm>
            <a:off x="4161710" y="3705120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-17% (-16 чел.)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5B978CB-5B73-489A-A049-576EC6297666}"/>
              </a:ext>
            </a:extLst>
          </p:cNvPr>
          <p:cNvSpPr txBox="1"/>
          <p:nvPr/>
        </p:nvSpPr>
        <p:spPr>
          <a:xfrm>
            <a:off x="4179169" y="3433485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-20% (-17 чел.)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C543899-B3C1-478F-A84E-99410F30119A}"/>
              </a:ext>
            </a:extLst>
          </p:cNvPr>
          <p:cNvSpPr txBox="1"/>
          <p:nvPr/>
        </p:nvSpPr>
        <p:spPr>
          <a:xfrm>
            <a:off x="4179169" y="3155848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-22% (-9 чел.)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36AB1AD-03A4-461E-9F2B-DE9A5FB02B5A}"/>
              </a:ext>
            </a:extLst>
          </p:cNvPr>
          <p:cNvSpPr txBox="1"/>
          <p:nvPr/>
        </p:nvSpPr>
        <p:spPr>
          <a:xfrm>
            <a:off x="4179169" y="2907706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-23% (-15 чел.)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14782-13E6-4BA2-AFB2-64D801FE1157}"/>
              </a:ext>
            </a:extLst>
          </p:cNvPr>
          <p:cNvSpPr txBox="1"/>
          <p:nvPr/>
        </p:nvSpPr>
        <p:spPr>
          <a:xfrm>
            <a:off x="7226800" y="6530520"/>
            <a:ext cx="553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*по состоянию на 07.11.2022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D4B9F5-AF01-4BDE-BD9F-820C93E5A454}"/>
              </a:ext>
            </a:extLst>
          </p:cNvPr>
          <p:cNvSpPr txBox="1"/>
          <p:nvPr/>
        </p:nvSpPr>
        <p:spPr>
          <a:xfrm>
            <a:off x="10898334" y="5263509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-26% (-20 чел.)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65A9DD5-E7FD-4EDA-AD2D-659C855C784D}"/>
              </a:ext>
            </a:extLst>
          </p:cNvPr>
          <p:cNvSpPr txBox="1"/>
          <p:nvPr/>
        </p:nvSpPr>
        <p:spPr>
          <a:xfrm>
            <a:off x="10901320" y="4965351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-40% (-56 чел.)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F5B20FA-EC37-4138-96BB-6B72980B0B9F}"/>
              </a:ext>
            </a:extLst>
          </p:cNvPr>
          <p:cNvSpPr txBox="1"/>
          <p:nvPr/>
        </p:nvSpPr>
        <p:spPr>
          <a:xfrm>
            <a:off x="10901320" y="4680331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-42% (-38 чел.)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DE0A857-FCDB-4283-A6A9-63E0E4BDF623}"/>
              </a:ext>
            </a:extLst>
          </p:cNvPr>
          <p:cNvSpPr txBox="1"/>
          <p:nvPr/>
        </p:nvSpPr>
        <p:spPr>
          <a:xfrm>
            <a:off x="10863549" y="4376884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-47% (-47 чел.)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BF2DD52-2F42-4CC7-BEFD-C111732096BA}"/>
              </a:ext>
            </a:extLst>
          </p:cNvPr>
          <p:cNvSpPr txBox="1"/>
          <p:nvPr/>
        </p:nvSpPr>
        <p:spPr>
          <a:xfrm>
            <a:off x="10832847" y="4098655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-47% (-20 чел.)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86B53AA-2421-42C6-8A58-B2A9CCC36DAE}"/>
              </a:ext>
            </a:extLst>
          </p:cNvPr>
          <p:cNvSpPr txBox="1"/>
          <p:nvPr/>
        </p:nvSpPr>
        <p:spPr>
          <a:xfrm>
            <a:off x="10832847" y="3790087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-52% (-405 чел.)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9BE57EB-6E16-4A5E-95EF-E57530BF60BA}"/>
              </a:ext>
            </a:extLst>
          </p:cNvPr>
          <p:cNvSpPr txBox="1"/>
          <p:nvPr/>
        </p:nvSpPr>
        <p:spPr>
          <a:xfrm>
            <a:off x="10832848" y="3489700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-54% (-128 чел.)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992A6D-E244-4022-891C-D87A2D94AAC6}"/>
              </a:ext>
            </a:extLst>
          </p:cNvPr>
          <p:cNvSpPr txBox="1"/>
          <p:nvPr/>
        </p:nvSpPr>
        <p:spPr>
          <a:xfrm>
            <a:off x="10862356" y="3212305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-56% (-59 чел.)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329901B-7C6F-4C7C-9751-9E293DCED030}"/>
              </a:ext>
            </a:extLst>
          </p:cNvPr>
          <p:cNvSpPr txBox="1"/>
          <p:nvPr/>
        </p:nvSpPr>
        <p:spPr>
          <a:xfrm>
            <a:off x="10859673" y="2905613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-60% (-58 чел.)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DAC0338-F69C-4325-874D-95C8B41877DA}"/>
              </a:ext>
            </a:extLst>
          </p:cNvPr>
          <p:cNvSpPr txBox="1"/>
          <p:nvPr/>
        </p:nvSpPr>
        <p:spPr>
          <a:xfrm>
            <a:off x="10898333" y="5556411"/>
            <a:ext cx="18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-25% (-74 чел.)</a:t>
            </a:r>
          </a:p>
        </p:txBody>
      </p:sp>
    </p:spTree>
    <p:extLst>
      <p:ext uri="{BB962C8B-B14F-4D97-AF65-F5344CB8AC3E}">
        <p14:creationId xmlns:p14="http://schemas.microsoft.com/office/powerpoint/2010/main" val="4071064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59452</TotalTime>
  <Words>2678</Words>
  <Application>Microsoft Office PowerPoint</Application>
  <PresentationFormat>Широкоэкранный</PresentationFormat>
  <Paragraphs>521</Paragraphs>
  <Slides>23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맑은 고딕</vt:lpstr>
      <vt:lpstr>Arial</vt:lpstr>
      <vt:lpstr>Arial Black</vt:lpstr>
      <vt:lpstr>Arial Narrow</vt:lpstr>
      <vt:lpstr>Bahnschrift SemiLight</vt:lpstr>
      <vt:lpstr>Calibri</vt:lpstr>
      <vt:lpstr>Calibri Light</vt:lpstr>
      <vt:lpstr>Century Gothic</vt:lpstr>
      <vt:lpstr>Proxima Nova Rg</vt:lpstr>
      <vt:lpstr>PT Astra Serif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Оксана Михайловна Замятина</cp:lastModifiedBy>
  <cp:revision>819</cp:revision>
  <cp:lastPrinted>2021-07-16T05:59:00Z</cp:lastPrinted>
  <dcterms:created xsi:type="dcterms:W3CDTF">2019-08-15T10:09:47Z</dcterms:created>
  <dcterms:modified xsi:type="dcterms:W3CDTF">2022-11-18T02:46:16Z</dcterms:modified>
</cp:coreProperties>
</file>