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1" r:id="rId2"/>
    <p:sldId id="335" r:id="rId3"/>
    <p:sldId id="332" r:id="rId4"/>
    <p:sldId id="336" r:id="rId5"/>
    <p:sldId id="337" r:id="rId6"/>
    <p:sldId id="338" r:id="rId7"/>
    <p:sldId id="340" r:id="rId8"/>
    <p:sldId id="339" r:id="rId9"/>
    <p:sldId id="342" r:id="rId10"/>
    <p:sldId id="341" r:id="rId11"/>
    <p:sldId id="344" r:id="rId12"/>
    <p:sldId id="343" r:id="rId13"/>
    <p:sldId id="345" r:id="rId14"/>
    <p:sldId id="347" r:id="rId15"/>
    <p:sldId id="346" r:id="rId16"/>
    <p:sldId id="348" r:id="rId17"/>
    <p:sldId id="349" r:id="rId18"/>
    <p:sldId id="33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13"/>
    <a:srgbClr val="2162AE"/>
    <a:srgbClr val="76BEEA"/>
    <a:srgbClr val="64CAD9"/>
    <a:srgbClr val="109EB4"/>
    <a:srgbClr val="F38221"/>
    <a:srgbClr val="005BAB"/>
    <a:srgbClr val="60BFCE"/>
    <a:srgbClr val="CC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091" autoAdjust="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30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9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1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5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99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7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3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3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0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0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7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0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1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3898900"/>
            <a:ext cx="121999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63" y="546100"/>
            <a:ext cx="12195175" cy="358775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04800" y="578623"/>
            <a:ext cx="11572875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900">
                <a:solidFill>
                  <a:schemeClr val="bg1"/>
                </a:solidFill>
                <a:latin typeface="Proxima Nova Rg" panose="02000506030000020004" pitchFamily="2" charset="0"/>
              </a:rPr>
              <a:t>#ТОИПКРО  #УЧИБУДУЩЕМУ  #УЧИСЬСТОИПКРО  #ТОИПКРО  #УЧИБУДУЩЕМУ #УЧИСЬСТОИПКРО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6354" y="2244524"/>
            <a:ext cx="580443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</a:t>
            </a:r>
          </a:p>
          <a:p>
            <a:r>
              <a:rPr lang="ru-RU" sz="4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КОНФЕРЕНЦИЯ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802" y="5576688"/>
            <a:ext cx="93529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>
                <a:solidFill>
                  <a:srgbClr val="FFC000"/>
                </a:solidFill>
              </a:rPr>
              <a:t>|</a:t>
            </a:r>
            <a:r>
              <a:rPr lang="en-US" sz="40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81802" y="1408313"/>
            <a:ext cx="2952750" cy="3527425"/>
            <a:chOff x="474663" y="1438275"/>
            <a:chExt cx="2952750" cy="3527425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84188" y="3629519"/>
            <a:ext cx="622181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802035" y="1197710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26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716354" y="1161870"/>
            <a:ext cx="885413" cy="984921"/>
            <a:chOff x="3674735" y="1161870"/>
            <a:chExt cx="885413" cy="984921"/>
          </a:xfrm>
        </p:grpSpPr>
        <p:pic>
          <p:nvPicPr>
            <p:cNvPr id="44" name="Рисунок 4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42" y="1152442"/>
            <a:ext cx="737146" cy="9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129309" y="1440471"/>
            <a:ext cx="119610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«Модель опыта». </a:t>
            </a:r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Обязательные составляющие</a:t>
            </a:r>
          </a:p>
          <a:p>
            <a:pPr indent="360363" algn="ctr"/>
            <a:endParaRPr lang="ru-RU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B7415-5A15-472D-A33C-5658BF2CF94B}"/>
              </a:ext>
            </a:extLst>
          </p:cNvPr>
          <p:cNvSpPr txBox="1"/>
          <p:nvPr/>
        </p:nvSpPr>
        <p:spPr>
          <a:xfrm>
            <a:off x="3048000" y="2502747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Диагностика</a:t>
            </a:r>
            <a:endParaRPr lang="ru-RU" sz="4000" b="1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Выявление задатков и заинтересованности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Внешнее наблюдение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Психологическое тестирование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Результативность в испытаниях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Выявление позиции родителей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603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129309" y="1440471"/>
            <a:ext cx="119610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«Модель опыта». </a:t>
            </a:r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Обязательные составляющие</a:t>
            </a:r>
          </a:p>
          <a:p>
            <a:pPr indent="360363" algn="ctr"/>
            <a:endParaRPr lang="ru-RU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B7415-5A15-472D-A33C-5658BF2CF94B}"/>
              </a:ext>
            </a:extLst>
          </p:cNvPr>
          <p:cNvSpPr txBox="1"/>
          <p:nvPr/>
        </p:nvSpPr>
        <p:spPr>
          <a:xfrm>
            <a:off x="3048000" y="2502747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Целеполагание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Краткосрочное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Среднесрочное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Долгосрочное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(цели должны быть конкретными и измеряемыми) </a:t>
            </a:r>
          </a:p>
        </p:txBody>
      </p:sp>
    </p:spTree>
    <p:extLst>
      <p:ext uri="{BB962C8B-B14F-4D97-AF65-F5344CB8AC3E}">
        <p14:creationId xmlns:p14="http://schemas.microsoft.com/office/powerpoint/2010/main" val="151149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129309" y="1440471"/>
            <a:ext cx="119610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«Модель опыта». </a:t>
            </a:r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Обязательные составляющие</a:t>
            </a:r>
          </a:p>
          <a:p>
            <a:pPr indent="360363" algn="ctr"/>
            <a:endParaRPr lang="ru-RU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B7415-5A15-472D-A33C-5658BF2CF94B}"/>
              </a:ext>
            </a:extLst>
          </p:cNvPr>
          <p:cNvSpPr txBox="1"/>
          <p:nvPr/>
        </p:nvSpPr>
        <p:spPr>
          <a:xfrm>
            <a:off x="3048000" y="2502747"/>
            <a:ext cx="6096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Мотивация</a:t>
            </a:r>
            <a:endParaRPr lang="ru-RU" sz="4000" b="1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Внешняя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Внутренняя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(приоритет внутренней мотивации при учёте возрастных особенностей)</a:t>
            </a:r>
          </a:p>
        </p:txBody>
      </p:sp>
    </p:spTree>
    <p:extLst>
      <p:ext uri="{BB962C8B-B14F-4D97-AF65-F5344CB8AC3E}">
        <p14:creationId xmlns:p14="http://schemas.microsoft.com/office/powerpoint/2010/main" val="48904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129309" y="1440471"/>
            <a:ext cx="119610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«Модель опыта». </a:t>
            </a:r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Обязательные составляющие</a:t>
            </a:r>
          </a:p>
          <a:p>
            <a:pPr indent="360363" algn="ctr"/>
            <a:endParaRPr lang="ru-RU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B7415-5A15-472D-A33C-5658BF2CF94B}"/>
              </a:ext>
            </a:extLst>
          </p:cNvPr>
          <p:cNvSpPr txBox="1"/>
          <p:nvPr/>
        </p:nvSpPr>
        <p:spPr>
          <a:xfrm>
            <a:off x="3048000" y="2410383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Подбор</a:t>
            </a:r>
            <a:r>
              <a:rPr lang="ru-RU" sz="40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содержания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Дополнительные курсы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Специализированная литература и медиаресурсы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Ориентация на значимость других предметов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Внешние специализированные школы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(содержание должно соответствовать внутренним правилам системы)</a:t>
            </a:r>
          </a:p>
          <a:p>
            <a:pPr algn="ctr"/>
            <a:endParaRPr lang="ru-RU" sz="2400" b="1" dirty="0">
              <a:solidFill>
                <a:srgbClr val="000000"/>
              </a:solidFill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6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129309" y="1440471"/>
            <a:ext cx="119610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«Модель опыта». </a:t>
            </a:r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Обязательные составляющие</a:t>
            </a:r>
          </a:p>
          <a:p>
            <a:pPr indent="360363" algn="ctr"/>
            <a:endParaRPr lang="ru-RU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B7415-5A15-472D-A33C-5658BF2CF94B}"/>
              </a:ext>
            </a:extLst>
          </p:cNvPr>
          <p:cNvSpPr txBox="1"/>
          <p:nvPr/>
        </p:nvSpPr>
        <p:spPr>
          <a:xfrm>
            <a:off x="1064347" y="2364201"/>
            <a:ext cx="979660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Определение технологии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Подбор различных типов занятий и их последовательности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Определение интенсивности занятий и самостоятельной подготовки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Определение последовательности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Включение занятий у других педагогов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План соотношения подготовки с олимпиадами, конференциями и другими образовательными событиями</a:t>
            </a:r>
          </a:p>
          <a:p>
            <a:pPr algn="ctr"/>
            <a:endParaRPr lang="ru-RU" sz="2400" b="1" dirty="0">
              <a:solidFill>
                <a:srgbClr val="000000"/>
              </a:solidFill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129309" y="1440471"/>
            <a:ext cx="119610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«Модель опыта». </a:t>
            </a:r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Обязательные составляющие</a:t>
            </a:r>
          </a:p>
          <a:p>
            <a:pPr indent="360363" algn="ctr"/>
            <a:endParaRPr lang="ru-RU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B7415-5A15-472D-A33C-5658BF2CF94B}"/>
              </a:ext>
            </a:extLst>
          </p:cNvPr>
          <p:cNvSpPr txBox="1"/>
          <p:nvPr/>
        </p:nvSpPr>
        <p:spPr>
          <a:xfrm>
            <a:off x="3048000" y="2410383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Определение </a:t>
            </a:r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альтернатив (подстраховка)</a:t>
            </a:r>
            <a:endParaRPr lang="ru-RU" sz="4000" b="1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Перечневые олимпиады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Экзамены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Конференции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Большая перемена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(в зависимости от главной цели)</a:t>
            </a:r>
          </a:p>
          <a:p>
            <a:pPr algn="ctr"/>
            <a:endParaRPr lang="ru-RU" sz="2400" b="1" dirty="0">
              <a:solidFill>
                <a:srgbClr val="000000"/>
              </a:solidFill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3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129309" y="1440471"/>
            <a:ext cx="119610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«Модель опыта». </a:t>
            </a:r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Обязательные составляющие</a:t>
            </a:r>
          </a:p>
          <a:p>
            <a:pPr indent="360363" algn="ctr"/>
            <a:endParaRPr lang="ru-RU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B7415-5A15-472D-A33C-5658BF2CF94B}"/>
              </a:ext>
            </a:extLst>
          </p:cNvPr>
          <p:cNvSpPr txBox="1"/>
          <p:nvPr/>
        </p:nvSpPr>
        <p:spPr>
          <a:xfrm>
            <a:off x="2034309" y="3199750"/>
            <a:ext cx="812338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Рефлексия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 Корректировка дальнейшего пути</a:t>
            </a:r>
            <a:endParaRPr lang="ru-RU" sz="2400" b="1" dirty="0">
              <a:solidFill>
                <a:srgbClr val="000000"/>
              </a:solidFill>
              <a:ea typeface="Microsoft Sans Serif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3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129309" y="1440471"/>
            <a:ext cx="119610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Влияние на качество</a:t>
            </a:r>
          </a:p>
          <a:p>
            <a:pPr indent="360363" algn="ctr"/>
            <a:endParaRPr lang="ru-RU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B7415-5A15-472D-A33C-5658BF2CF94B}"/>
              </a:ext>
            </a:extLst>
          </p:cNvPr>
          <p:cNvSpPr txBox="1"/>
          <p:nvPr/>
        </p:nvSpPr>
        <p:spPr>
          <a:xfrm>
            <a:off x="350982" y="2182050"/>
            <a:ext cx="112406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Улучшение учебных показателей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Увеличение количества отличников и медалистов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 Появление реального олимпиадного движения в школе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Поступление по льготам в университеты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Успешная жизненная реализация выпускников</a:t>
            </a:r>
            <a:endParaRPr lang="ru-RU" sz="2400" b="1" dirty="0">
              <a:solidFill>
                <a:srgbClr val="000000"/>
              </a:solidFill>
              <a:ea typeface="Microsoft Sans Serif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9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63" y="6286501"/>
            <a:ext cx="12195175" cy="571500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4800" y="6444957"/>
            <a:ext cx="11572875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900">
                <a:solidFill>
                  <a:schemeClr val="bg1"/>
                </a:solidFill>
                <a:latin typeface="Proxima Nova Rg" panose="02000506030000020004" pitchFamily="2" charset="0"/>
              </a:rPr>
              <a:t>#ТОИПКРО  #УЧИБУДУЩЕМУ  #УЧИСЬСТОИПКРО  #ТОИПКРО  #УЧИБУДУЩЕМУ #УЧИСЬСТОИПКРО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21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4" name="Рисунок 3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D1332F-98AF-4FAD-8A23-3CF2898E975B}"/>
              </a:ext>
            </a:extLst>
          </p:cNvPr>
          <p:cNvSpPr txBox="1"/>
          <p:nvPr/>
        </p:nvSpPr>
        <p:spPr>
          <a:xfrm>
            <a:off x="8277042" y="3873533"/>
            <a:ext cx="396962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Воробьёв-Исаев Алексей Анатольевич</a:t>
            </a:r>
          </a:p>
          <a:p>
            <a:r>
              <a:rPr lang="ru-RU" sz="1600" dirty="0"/>
              <a:t>учитель истории и обществознания МАОУ Лицей № 8 имении Н.Н. Рукавишникова г. Томска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108" y="2395070"/>
            <a:ext cx="1104154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4000" dirty="0"/>
              <a:t>«Индивидуальные образовательные траектории как способ повышения качества образования. Взгляд учителя»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90" y="5123179"/>
            <a:ext cx="47977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Воробьёв-Исаев Алексей Анатольевич</a:t>
            </a:r>
          </a:p>
          <a:p>
            <a:r>
              <a:rPr lang="ru-RU" sz="1600" dirty="0"/>
              <a:t>учитель истории и обществознания МАОУ Лицей № 8 имении Н.Н. Рукавишникова г. Томска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8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1" name="Рисунок 30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3025435" y="1591506"/>
            <a:ext cx="52688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4000" b="1" dirty="0"/>
              <a:t>Жизненные ситуации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8C5935-D3B3-4E20-BB7A-2D1ACF0F43D0}"/>
              </a:ext>
            </a:extLst>
          </p:cNvPr>
          <p:cNvSpPr txBox="1"/>
          <p:nvPr/>
        </p:nvSpPr>
        <p:spPr>
          <a:xfrm>
            <a:off x="360048" y="2347863"/>
            <a:ext cx="25758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4000" dirty="0"/>
              <a:t>«Проект»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EF325E-EDD1-4870-88D0-C8A524F53A9B}"/>
              </a:ext>
            </a:extLst>
          </p:cNvPr>
          <p:cNvSpPr txBox="1"/>
          <p:nvPr/>
        </p:nvSpPr>
        <p:spPr>
          <a:xfrm>
            <a:off x="285484" y="4833211"/>
            <a:ext cx="577272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4000" dirty="0"/>
              <a:t>«Педагогический совет»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61A1CA-B0D3-4962-8324-C3F2B83B19E2}"/>
              </a:ext>
            </a:extLst>
          </p:cNvPr>
          <p:cNvSpPr txBox="1"/>
          <p:nvPr/>
        </p:nvSpPr>
        <p:spPr>
          <a:xfrm>
            <a:off x="360048" y="2930711"/>
            <a:ext cx="82665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4000" dirty="0"/>
              <a:t>«Курсы повышения квалификации»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407AC5-2302-4CD7-8480-1C1388F441FB}"/>
              </a:ext>
            </a:extLst>
          </p:cNvPr>
          <p:cNvSpPr txBox="1"/>
          <p:nvPr/>
        </p:nvSpPr>
        <p:spPr>
          <a:xfrm>
            <a:off x="261549" y="4165028"/>
            <a:ext cx="30866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4000" dirty="0"/>
              <a:t>«</a:t>
            </a:r>
            <a:r>
              <a:rPr lang="en-US" sz="4000" dirty="0"/>
              <a:t>10 </a:t>
            </a:r>
            <a:r>
              <a:rPr lang="ru-RU" sz="4000" dirty="0"/>
              <a:t>класс»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55857F-71C7-4AC4-8A8E-CAC3F6A0BBCF}"/>
              </a:ext>
            </a:extLst>
          </p:cNvPr>
          <p:cNvSpPr txBox="1"/>
          <p:nvPr/>
        </p:nvSpPr>
        <p:spPr>
          <a:xfrm>
            <a:off x="285484" y="3496845"/>
            <a:ext cx="30866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4000" dirty="0"/>
              <a:t>«8</a:t>
            </a:r>
            <a:r>
              <a:rPr lang="en-US" sz="4000" dirty="0"/>
              <a:t> </a:t>
            </a:r>
            <a:r>
              <a:rPr lang="ru-RU" sz="4000" dirty="0"/>
              <a:t>класс»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4713116" y="1540691"/>
            <a:ext cx="27842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4000" b="1" dirty="0"/>
              <a:t>Проблемы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8C5935-D3B3-4E20-BB7A-2D1ACF0F43D0}"/>
              </a:ext>
            </a:extLst>
          </p:cNvPr>
          <p:cNvSpPr txBox="1"/>
          <p:nvPr/>
        </p:nvSpPr>
        <p:spPr>
          <a:xfrm>
            <a:off x="506526" y="2290930"/>
            <a:ext cx="110836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2400" dirty="0"/>
              <a:t>«Проект». Есть заинтересованные дети, но не всегда они получают помощь.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EF325E-EDD1-4870-88D0-C8A524F53A9B}"/>
              </a:ext>
            </a:extLst>
          </p:cNvPr>
          <p:cNvSpPr txBox="1"/>
          <p:nvPr/>
        </p:nvSpPr>
        <p:spPr>
          <a:xfrm>
            <a:off x="506526" y="4999444"/>
            <a:ext cx="112868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2400" dirty="0"/>
              <a:t>«Педагогический совет». Не всегда мы понимаем, как реально изменить ситуацию.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61A1CA-B0D3-4962-8324-C3F2B83B19E2}"/>
              </a:ext>
            </a:extLst>
          </p:cNvPr>
          <p:cNvSpPr txBox="1"/>
          <p:nvPr/>
        </p:nvSpPr>
        <p:spPr>
          <a:xfrm>
            <a:off x="506526" y="2658907"/>
            <a:ext cx="105386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2400" dirty="0"/>
              <a:t>«Курсы повышения квалификации». Есть негативные «мифы» в педагогической среде и нежелание их пересматривать.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407AC5-2302-4CD7-8480-1C1388F441FB}"/>
              </a:ext>
            </a:extLst>
          </p:cNvPr>
          <p:cNvSpPr txBox="1"/>
          <p:nvPr/>
        </p:nvSpPr>
        <p:spPr>
          <a:xfrm>
            <a:off x="506526" y="4176801"/>
            <a:ext cx="110677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2400" dirty="0"/>
              <a:t>«</a:t>
            </a:r>
            <a:r>
              <a:rPr lang="en-US" sz="2400" dirty="0"/>
              <a:t>10 </a:t>
            </a:r>
            <a:r>
              <a:rPr lang="ru-RU" sz="2400" dirty="0"/>
              <a:t>класс». Есть элементарное невыполнение наших педагогических обязанностей.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13AC26-CC7B-4EE1-A9AD-3F6FCFFF3076}"/>
              </a:ext>
            </a:extLst>
          </p:cNvPr>
          <p:cNvSpPr txBox="1"/>
          <p:nvPr/>
        </p:nvSpPr>
        <p:spPr>
          <a:xfrm>
            <a:off x="506526" y="3460521"/>
            <a:ext cx="108301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just"/>
            <a:r>
              <a:rPr lang="ru-RU" sz="2400" dirty="0"/>
              <a:t>«8</a:t>
            </a:r>
            <a:r>
              <a:rPr lang="en-US" sz="2400" dirty="0"/>
              <a:t> </a:t>
            </a:r>
            <a:r>
              <a:rPr lang="ru-RU" sz="2400" dirty="0"/>
              <a:t>класс». Есть негативные «мифы» в ученической среде и безысходность в их преодолении.  </a:t>
            </a:r>
          </a:p>
        </p:txBody>
      </p:sp>
    </p:spTree>
    <p:extLst>
      <p:ext uri="{BB962C8B-B14F-4D97-AF65-F5344CB8AC3E}">
        <p14:creationId xmlns:p14="http://schemas.microsoft.com/office/powerpoint/2010/main" val="222307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759954" y="3605227"/>
            <a:ext cx="278423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Что я могу сделать?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EF325E-EDD1-4870-88D0-C8A524F53A9B}"/>
              </a:ext>
            </a:extLst>
          </p:cNvPr>
          <p:cNvSpPr txBox="1"/>
          <p:nvPr/>
        </p:nvSpPr>
        <p:spPr>
          <a:xfrm>
            <a:off x="319231" y="1798609"/>
            <a:ext cx="1128683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Точка начала действий</a:t>
            </a:r>
          </a:p>
          <a:p>
            <a:pPr indent="360363" algn="just"/>
            <a:r>
              <a:rPr lang="ru-RU" sz="4000" dirty="0"/>
              <a:t>«Педагогический совет».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0E6B88-3B71-4E9F-8C37-DD1BB282BE34}"/>
              </a:ext>
            </a:extLst>
          </p:cNvPr>
          <p:cNvSpPr txBox="1"/>
          <p:nvPr/>
        </p:nvSpPr>
        <p:spPr>
          <a:xfrm>
            <a:off x="1035602" y="5342417"/>
            <a:ext cx="27842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«Идеал»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3181F5-1250-482E-B50E-CE60F4CB814F}"/>
              </a:ext>
            </a:extLst>
          </p:cNvPr>
          <p:cNvSpPr txBox="1"/>
          <p:nvPr/>
        </p:nvSpPr>
        <p:spPr>
          <a:xfrm>
            <a:off x="7636988" y="5353367"/>
            <a:ext cx="34073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«Реальность»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6CF3DF-D2DB-4492-A9E8-B08B15473FE7}"/>
              </a:ext>
            </a:extLst>
          </p:cNvPr>
          <p:cNvSpPr txBox="1"/>
          <p:nvPr/>
        </p:nvSpPr>
        <p:spPr>
          <a:xfrm>
            <a:off x="4703881" y="3495757"/>
            <a:ext cx="278423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Могу подготовить  призёра олимпиады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948D4C-B0F7-4FFE-A6E1-37D77AF7D763}"/>
              </a:ext>
            </a:extLst>
          </p:cNvPr>
          <p:cNvSpPr txBox="1"/>
          <p:nvPr/>
        </p:nvSpPr>
        <p:spPr>
          <a:xfrm>
            <a:off x="8154974" y="3681177"/>
            <a:ext cx="27842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val="312506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-514665" y="1547050"/>
            <a:ext cx="27842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Как?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0E6B88-3B71-4E9F-8C37-DD1BB282BE34}"/>
              </a:ext>
            </a:extLst>
          </p:cNvPr>
          <p:cNvSpPr txBox="1"/>
          <p:nvPr/>
        </p:nvSpPr>
        <p:spPr>
          <a:xfrm>
            <a:off x="1641399" y="1550561"/>
            <a:ext cx="883458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Этап </a:t>
            </a:r>
            <a:r>
              <a:rPr lang="ru-RU" sz="4000" b="1" dirty="0"/>
              <a:t>тяжёлого</a:t>
            </a:r>
            <a:r>
              <a:rPr lang="ru-RU" sz="4000" dirty="0"/>
              <a:t> первоначального осмысления и поиска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3181F5-1250-482E-B50E-CE60F4CB814F}"/>
              </a:ext>
            </a:extLst>
          </p:cNvPr>
          <p:cNvSpPr txBox="1"/>
          <p:nvPr/>
        </p:nvSpPr>
        <p:spPr>
          <a:xfrm>
            <a:off x="73891" y="2925338"/>
            <a:ext cx="658510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Мало доступной информации о «реальном опыте»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FC4741-459E-400D-BA16-D3BF3E9FE9CD}"/>
              </a:ext>
            </a:extLst>
          </p:cNvPr>
          <p:cNvSpPr txBox="1"/>
          <p:nvPr/>
        </p:nvSpPr>
        <p:spPr>
          <a:xfrm>
            <a:off x="6590405" y="2781667"/>
            <a:ext cx="461509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Кого готовить?</a:t>
            </a:r>
          </a:p>
          <a:p>
            <a:pPr indent="360363" algn="ctr"/>
            <a:r>
              <a:rPr lang="ru-RU" sz="4000" dirty="0"/>
              <a:t>Как готовить?</a:t>
            </a:r>
          </a:p>
          <a:p>
            <a:pPr indent="360363" algn="ctr"/>
            <a:r>
              <a:rPr lang="ru-RU" sz="4000" dirty="0"/>
              <a:t>В какой форме?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509853-A2CD-4542-A165-90E8862B339D}"/>
              </a:ext>
            </a:extLst>
          </p:cNvPr>
          <p:cNvSpPr txBox="1"/>
          <p:nvPr/>
        </p:nvSpPr>
        <p:spPr>
          <a:xfrm>
            <a:off x="221673" y="4766635"/>
            <a:ext cx="118964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Первый опыт разработки индивидуальной образовательной траектории</a:t>
            </a:r>
          </a:p>
          <a:p>
            <a:pPr indent="360363" algn="ctr"/>
            <a:r>
              <a:rPr lang="ru-RU" sz="2800" b="1" dirty="0"/>
              <a:t>(дополнительные занятия, тренинги, чтение литературы)</a:t>
            </a:r>
          </a:p>
        </p:txBody>
      </p:sp>
    </p:spTree>
    <p:extLst>
      <p:ext uri="{BB962C8B-B14F-4D97-AF65-F5344CB8AC3E}">
        <p14:creationId xmlns:p14="http://schemas.microsoft.com/office/powerpoint/2010/main" val="191059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3325153" y="1530488"/>
            <a:ext cx="5984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Эффект первого опыта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0E6B88-3B71-4E9F-8C37-DD1BB282BE34}"/>
              </a:ext>
            </a:extLst>
          </p:cNvPr>
          <p:cNvSpPr txBox="1"/>
          <p:nvPr/>
        </p:nvSpPr>
        <p:spPr>
          <a:xfrm>
            <a:off x="1547152" y="2212262"/>
            <a:ext cx="92686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Всего </a:t>
            </a:r>
            <a:r>
              <a:rPr lang="ru-RU" sz="4000" u="sng" dirty="0"/>
              <a:t>один </a:t>
            </a:r>
            <a:r>
              <a:rPr lang="ru-RU" sz="4000" dirty="0"/>
              <a:t>призёр регионального этапа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3181F5-1250-482E-B50E-CE60F4CB814F}"/>
              </a:ext>
            </a:extLst>
          </p:cNvPr>
          <p:cNvSpPr txBox="1"/>
          <p:nvPr/>
        </p:nvSpPr>
        <p:spPr>
          <a:xfrm>
            <a:off x="1727024" y="2925388"/>
            <a:ext cx="873795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Появилась заинтересованность детей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2FD15-22E0-4E5B-83CB-0E3E2A62208F}"/>
              </a:ext>
            </a:extLst>
          </p:cNvPr>
          <p:cNvSpPr txBox="1"/>
          <p:nvPr/>
        </p:nvSpPr>
        <p:spPr>
          <a:xfrm>
            <a:off x="1175120" y="3628612"/>
            <a:ext cx="98417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Коллеги стали проявлять любопытство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8A0931-49D1-4D3E-B24A-417BA917EA35}"/>
              </a:ext>
            </a:extLst>
          </p:cNvPr>
          <p:cNvSpPr txBox="1"/>
          <p:nvPr/>
        </p:nvSpPr>
        <p:spPr>
          <a:xfrm>
            <a:off x="434109" y="4308961"/>
            <a:ext cx="1132378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Появилась уверенность, что я на правильном пути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510333-5D9B-4692-A3EB-ACDE132889CD}"/>
              </a:ext>
            </a:extLst>
          </p:cNvPr>
          <p:cNvSpPr txBox="1"/>
          <p:nvPr/>
        </p:nvSpPr>
        <p:spPr>
          <a:xfrm>
            <a:off x="519575" y="4977954"/>
            <a:ext cx="1132378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dirty="0"/>
              <a:t>Осознание нехватки собственных знаний, умений</a:t>
            </a:r>
          </a:p>
        </p:txBody>
      </p:sp>
    </p:spTree>
    <p:extLst>
      <p:ext uri="{BB962C8B-B14F-4D97-AF65-F5344CB8AC3E}">
        <p14:creationId xmlns:p14="http://schemas.microsoft.com/office/powerpoint/2010/main" val="426339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3066421" y="2657484"/>
            <a:ext cx="5984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«Физика»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6BCEB2-7AF5-46D4-972C-5EE2D5A4A02F}"/>
              </a:ext>
            </a:extLst>
          </p:cNvPr>
          <p:cNvSpPr txBox="1"/>
          <p:nvPr/>
        </p:nvSpPr>
        <p:spPr>
          <a:xfrm>
            <a:off x="3066421" y="3500357"/>
            <a:ext cx="5984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«Время»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E6C302-F8CA-4C39-9DCC-1F656DE0B853}"/>
              </a:ext>
            </a:extLst>
          </p:cNvPr>
          <p:cNvSpPr txBox="1"/>
          <p:nvPr/>
        </p:nvSpPr>
        <p:spPr>
          <a:xfrm>
            <a:off x="3103728" y="4135929"/>
            <a:ext cx="5984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«Слёзы»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91E78C-EF84-46F7-BC3A-8CD5860F4C72}"/>
              </a:ext>
            </a:extLst>
          </p:cNvPr>
          <p:cNvSpPr txBox="1"/>
          <p:nvPr/>
        </p:nvSpPr>
        <p:spPr>
          <a:xfrm>
            <a:off x="3325153" y="4917131"/>
            <a:ext cx="5984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«Педагогический совет»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F6C64B-EDD6-4AB1-871F-BD7796A5BA1D}"/>
              </a:ext>
            </a:extLst>
          </p:cNvPr>
          <p:cNvSpPr txBox="1"/>
          <p:nvPr/>
        </p:nvSpPr>
        <p:spPr>
          <a:xfrm>
            <a:off x="1900130" y="1960240"/>
            <a:ext cx="883458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Этап качественного сдвига</a:t>
            </a:r>
          </a:p>
        </p:txBody>
      </p:sp>
    </p:spTree>
    <p:extLst>
      <p:ext uri="{BB962C8B-B14F-4D97-AF65-F5344CB8AC3E}">
        <p14:creationId xmlns:p14="http://schemas.microsoft.com/office/powerpoint/2010/main" val="62769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r>
                <a:rPr lang="en-US" sz="700">
                  <a:solidFill>
                    <a:schemeClr val="bg1"/>
                  </a:solidFill>
                </a:rPr>
                <a:t/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2B252B-B6D5-4D0E-9D62-A8FF2E783B1B}"/>
              </a:ext>
            </a:extLst>
          </p:cNvPr>
          <p:cNvSpPr txBox="1"/>
          <p:nvPr/>
        </p:nvSpPr>
        <p:spPr>
          <a:xfrm>
            <a:off x="2447637" y="1271497"/>
            <a:ext cx="66313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60363" algn="ctr"/>
            <a:r>
              <a:rPr lang="ru-RU" sz="4000" b="1" dirty="0"/>
              <a:t>«Модель опыта». Понятие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C0C5EE-D54F-43BA-AB81-17BAD54AC9B6}"/>
              </a:ext>
            </a:extLst>
          </p:cNvPr>
          <p:cNvSpPr txBox="1"/>
          <p:nvPr/>
        </p:nvSpPr>
        <p:spPr>
          <a:xfrm>
            <a:off x="430223" y="3045992"/>
            <a:ext cx="11064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Индивидуальная образовательная траектория – это </a:t>
            </a:r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особый</a:t>
            </a:r>
            <a:r>
              <a:rPr lang="ru-RU" sz="24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путь творческой реализации интересов и личностного потенциала ученика и учителя (наставника) в образовании,</a:t>
            </a:r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 осмысленный </a:t>
            </a:r>
            <a:r>
              <a:rPr lang="ru-RU" sz="24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и реализуемый субъектами образовательного процесса.</a:t>
            </a:r>
            <a:endParaRPr lang="ru-RU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DAB7D9-3318-4907-9BC4-0699A8620EF0}"/>
              </a:ext>
            </a:extLst>
          </p:cNvPr>
          <p:cNvSpPr txBox="1"/>
          <p:nvPr/>
        </p:nvSpPr>
        <p:spPr>
          <a:xfrm>
            <a:off x="397961" y="4672751"/>
            <a:ext cx="1106485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Индивидуальный образовательный </a:t>
            </a:r>
            <a:r>
              <a:rPr lang="ru-RU" sz="24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маршрут + способ его реализации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(содержательный компонент)                                       (технологии организации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a typeface="Microsoft Sans Serif" panose="020B0604020202020204" pitchFamily="34" charset="0"/>
              </a:rPr>
              <a:t>                                                                                                       </a:t>
            </a:r>
            <a:r>
              <a:rPr lang="ru-RU" sz="20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образовательного процесса)</a:t>
            </a:r>
            <a:endParaRPr lang="ru-RU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F35D13-6578-42E1-826C-C8A7B9194FBB}"/>
              </a:ext>
            </a:extLst>
          </p:cNvPr>
          <p:cNvSpPr txBox="1"/>
          <p:nvPr/>
        </p:nvSpPr>
        <p:spPr>
          <a:xfrm>
            <a:off x="2914649" y="181711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Идеал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Индивидуальная образовательная траектория Х2 (ученик/учитель)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5985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57069</TotalTime>
  <Words>833</Words>
  <Application>Microsoft Office PowerPoint</Application>
  <PresentationFormat>Широкоэкранный</PresentationFormat>
  <Paragraphs>188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Microsoft Sans Serif</vt:lpstr>
      <vt:lpstr>Proxima Nova Rg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Вячеслав О. Пивоваров</cp:lastModifiedBy>
  <cp:revision>773</cp:revision>
  <cp:lastPrinted>2021-07-16T05:59:00Z</cp:lastPrinted>
  <dcterms:created xsi:type="dcterms:W3CDTF">2019-08-15T10:09:47Z</dcterms:created>
  <dcterms:modified xsi:type="dcterms:W3CDTF">2022-11-17T23:46:54Z</dcterms:modified>
</cp:coreProperties>
</file>