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0" r:id="rId3"/>
    <p:sldId id="272" r:id="rId4"/>
    <p:sldId id="271" r:id="rId5"/>
    <p:sldId id="259" r:id="rId6"/>
    <p:sldId id="289" r:id="rId7"/>
    <p:sldId id="290" r:id="rId8"/>
    <p:sldId id="292" r:id="rId9"/>
    <p:sldId id="291" r:id="rId10"/>
    <p:sldId id="266" r:id="rId11"/>
    <p:sldId id="273" r:id="rId12"/>
    <p:sldId id="274" r:id="rId13"/>
    <p:sldId id="297" r:id="rId1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53E0EE21-0B31-4138-8866-2A59EDCB5B89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20E92FD-6448-443B-813D-8A90BCDBC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1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17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5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5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76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2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8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33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8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63BBC9-54B6-4C25-9D76-9F4CCCD3738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59C2A-5185-4FA9-94D6-64F80680A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6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63BBC9-54B6-4C25-9D76-9F4CCCD37383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A59C2A-5185-4FA9-94D6-64F80680AB5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06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ko.tomsk.ru/" TargetMode="External"/><Relationship Id="rId3" Type="http://schemas.openxmlformats.org/officeDocument/2006/relationships/hyperlink" Target="http://www.ege.edu.ru/ru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hyperlink" Target="http://www.rustest.ru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fipi.ru/" TargetMode="External"/><Relationship Id="rId9" Type="http://schemas.openxmlformats.org/officeDocument/2006/relationships/hyperlink" Target="https://edu.tomsk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816" y="373921"/>
            <a:ext cx="10990384" cy="1899722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</a:rPr>
              <a:t>ГОСУДАРСТВЕННАЯ 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909" y="2306596"/>
            <a:ext cx="9091245" cy="272742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Итоговая аттестация </a:t>
            </a:r>
          </a:p>
          <a:p>
            <a:pPr algn="ctr"/>
            <a:r>
              <a:rPr lang="ru-RU" sz="4500" dirty="0" smtClean="0">
                <a:solidFill>
                  <a:srgbClr val="002060"/>
                </a:solidFill>
              </a:rPr>
              <a:t>202</a:t>
            </a:r>
            <a:r>
              <a:rPr lang="en-US" sz="4500" dirty="0" smtClean="0">
                <a:solidFill>
                  <a:srgbClr val="002060"/>
                </a:solidFill>
              </a:rPr>
              <a:t>3</a:t>
            </a:r>
            <a:r>
              <a:rPr lang="ru-RU" sz="4500" dirty="0" smtClean="0">
                <a:solidFill>
                  <a:srgbClr val="002060"/>
                </a:solidFill>
              </a:rPr>
              <a:t>г.</a:t>
            </a:r>
            <a:endParaRPr lang="ru-RU" sz="45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eduregion.ru/upload/iblock/e2f/g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9" y="4401416"/>
            <a:ext cx="3338389" cy="18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82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2820" y="650309"/>
            <a:ext cx="5708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Что взять с собой на экзамен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738" y="1628727"/>
            <a:ext cx="6702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Паспорт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Гелевую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или капиллярною черную ручку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3208" y="266656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Математика: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линейка</a:t>
            </a: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Физика: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линейка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непрограммируемый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калькулятор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446" y="258283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Химия: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непрограммируемый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    калькулятор</a:t>
            </a: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География: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линейка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транспортир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непрограммируемый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калькулятор</a:t>
            </a:r>
          </a:p>
        </p:txBody>
      </p:sp>
      <p:pic>
        <p:nvPicPr>
          <p:cNvPr id="9218" name="Picture 2" descr="https://s16.stc.all.kpcdn.net/share/i/4/1448227/inx960x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-1" b="16298"/>
          <a:stretch/>
        </p:blipFill>
        <p:spPr bwMode="auto">
          <a:xfrm>
            <a:off x="7370326" y="2338754"/>
            <a:ext cx="4517357" cy="343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071" b="3071"/>
          <a:stretch/>
        </p:blipFill>
        <p:spPr>
          <a:xfrm>
            <a:off x="6497517" y="293383"/>
            <a:ext cx="5167370" cy="56526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6" y="1166566"/>
            <a:ext cx="4931617" cy="2386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3" y="3310889"/>
            <a:ext cx="2456901" cy="1042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688" y="4479248"/>
            <a:ext cx="410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 размере от 3000 руб. до 5000 руб.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voomsk.ru/wp-content/uploads/2020/04/003a54abb4e22e001b3afef06b6440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5" y="320733"/>
            <a:ext cx="5047029" cy="5811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02004" y="85269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Апелляция о несогласии с выставленными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баллами: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2004" y="1799106"/>
            <a:ext cx="664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Заявление подается в 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образовательную организацию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течение 2-х рабочих дней с момента официального ознакомления с результатами.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Рассмотрение заявления - в течение 4-х рабочих дней с момента подачи заявления.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90837" y="3590857"/>
            <a:ext cx="4918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Процедура рассмотрения заявления: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02004" y="4052522"/>
            <a:ext cx="69928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Проходит в присутствии: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участника экзамена;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родителей;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законных представителей (опекуны, усыновители, попечители).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Результаты рассмотрения заявления утверждаются ГЭК и размещаются в личных кабинетах!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8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5460" y="947251"/>
            <a:ext cx="6790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Нормативно – правовое обеспечение</a:t>
            </a:r>
            <a:endParaRPr lang="ru-RU" sz="20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309" y="1984202"/>
            <a:ext cx="11428278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355969"/>
                </a:solidFill>
              </a:rPr>
              <a:t>Приказ </a:t>
            </a:r>
            <a:r>
              <a:rPr lang="ru-RU" sz="1600" dirty="0" err="1" smtClean="0">
                <a:solidFill>
                  <a:srgbClr val="355969"/>
                </a:solidFill>
              </a:rPr>
              <a:t>Минпросвещения</a:t>
            </a:r>
            <a:r>
              <a:rPr lang="ru-RU" sz="1600" dirty="0" smtClean="0">
                <a:solidFill>
                  <a:srgbClr val="355969"/>
                </a:solidFill>
              </a:rPr>
              <a:t> России и </a:t>
            </a:r>
            <a:r>
              <a:rPr lang="ru-RU" sz="1600" dirty="0" err="1" smtClean="0">
                <a:solidFill>
                  <a:srgbClr val="355969"/>
                </a:solidFill>
              </a:rPr>
              <a:t>Рособрнадзора</a:t>
            </a:r>
            <a:r>
              <a:rPr lang="ru-RU" sz="1600" dirty="0" smtClean="0">
                <a:solidFill>
                  <a:srgbClr val="355969"/>
                </a:solidFill>
              </a:rPr>
              <a:t> от 7.11.2018 № 190/1512 (в ред. </a:t>
            </a:r>
            <a:r>
              <a:rPr lang="ru-RU" sz="1600" dirty="0">
                <a:solidFill>
                  <a:srgbClr val="355969"/>
                </a:solidFill>
              </a:rPr>
              <a:t>о</a:t>
            </a:r>
            <a:r>
              <a:rPr lang="ru-RU" sz="1600" dirty="0" smtClean="0">
                <a:solidFill>
                  <a:srgbClr val="355969"/>
                </a:solidFill>
              </a:rPr>
              <a:t>т 16.03.2021) «</a:t>
            </a:r>
            <a:r>
              <a:rPr lang="ru-RU" sz="1600" b="1" dirty="0" smtClean="0">
                <a:solidFill>
                  <a:srgbClr val="355969"/>
                </a:solidFill>
              </a:rPr>
              <a:t>Об утверждении Порядка </a:t>
            </a:r>
            <a:r>
              <a:rPr lang="ru-RU" sz="1600" b="1" dirty="0">
                <a:solidFill>
                  <a:srgbClr val="355969"/>
                </a:solidFill>
              </a:rPr>
              <a:t>проведения государственной итоговой аттестации по образовательным программам среднего общего </a:t>
            </a:r>
            <a:r>
              <a:rPr lang="ru-RU" sz="1600" b="1" dirty="0" smtClean="0">
                <a:solidFill>
                  <a:srgbClr val="355969"/>
                </a:solidFill>
              </a:rPr>
              <a:t>образования</a:t>
            </a:r>
            <a:r>
              <a:rPr lang="ru-RU" sz="1600" dirty="0" smtClean="0">
                <a:solidFill>
                  <a:srgbClr val="355969"/>
                </a:solidFill>
              </a:rPr>
              <a:t>»</a:t>
            </a:r>
            <a:r>
              <a:rPr lang="ru-RU" sz="1600" dirty="0">
                <a:solidFill>
                  <a:srgbClr val="355969"/>
                </a:solidFill>
              </a:rPr>
              <a:t>	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355969"/>
                </a:solidFill>
              </a:rPr>
              <a:t>Приказ </a:t>
            </a:r>
            <a:r>
              <a:rPr lang="ru-RU" sz="1600" dirty="0" err="1">
                <a:solidFill>
                  <a:srgbClr val="355969"/>
                </a:solidFill>
              </a:rPr>
              <a:t>Минпросвещения</a:t>
            </a:r>
            <a:r>
              <a:rPr lang="ru-RU" sz="1600" dirty="0">
                <a:solidFill>
                  <a:srgbClr val="355969"/>
                </a:solidFill>
              </a:rPr>
              <a:t> России и </a:t>
            </a:r>
            <a:r>
              <a:rPr lang="ru-RU" sz="1600" dirty="0" err="1">
                <a:solidFill>
                  <a:srgbClr val="355969"/>
                </a:solidFill>
              </a:rPr>
              <a:t>Рособрнадзора</a:t>
            </a:r>
            <a:r>
              <a:rPr lang="ru-RU" sz="1600" dirty="0">
                <a:solidFill>
                  <a:srgbClr val="355969"/>
                </a:solidFill>
              </a:rPr>
              <a:t> от 16.11.2022 №</a:t>
            </a:r>
            <a:r>
              <a:rPr lang="ru-RU" sz="1600" dirty="0" smtClean="0">
                <a:solidFill>
                  <a:srgbClr val="355969"/>
                </a:solidFill>
              </a:rPr>
              <a:t>989/1143 </a:t>
            </a:r>
            <a:r>
              <a:rPr lang="ru-RU" sz="1600" b="1" dirty="0" smtClean="0">
                <a:solidFill>
                  <a:srgbClr val="355969"/>
                </a:solidFill>
              </a:rPr>
              <a:t>«Об </a:t>
            </a:r>
            <a:r>
              <a:rPr lang="ru-RU" sz="1600" b="1" dirty="0">
                <a:solidFill>
                  <a:srgbClr val="355969"/>
                </a:solidFill>
              </a:rPr>
              <a:t>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2023 </a:t>
            </a:r>
            <a:r>
              <a:rPr lang="ru-RU" sz="1600" b="1" dirty="0" smtClean="0">
                <a:solidFill>
                  <a:srgbClr val="355969"/>
                </a:solidFill>
              </a:rPr>
              <a:t>году»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355969"/>
                </a:solidFill>
              </a:rPr>
              <a:t>Приказ </a:t>
            </a:r>
            <a:r>
              <a:rPr lang="ru-RU" sz="1600" dirty="0" err="1" smtClean="0">
                <a:solidFill>
                  <a:srgbClr val="355969"/>
                </a:solidFill>
              </a:rPr>
              <a:t>Минобрнауки</a:t>
            </a:r>
            <a:r>
              <a:rPr lang="ru-RU" sz="1600" dirty="0" smtClean="0">
                <a:solidFill>
                  <a:srgbClr val="355969"/>
                </a:solidFill>
              </a:rPr>
              <a:t> России от 23.06.2014 № 685 (с изм. </a:t>
            </a:r>
            <a:r>
              <a:rPr lang="ru-RU" sz="1600" dirty="0">
                <a:solidFill>
                  <a:srgbClr val="355969"/>
                </a:solidFill>
              </a:rPr>
              <a:t>о</a:t>
            </a:r>
            <a:r>
              <a:rPr lang="ru-RU" sz="1600" dirty="0" smtClean="0">
                <a:solidFill>
                  <a:srgbClr val="355969"/>
                </a:solidFill>
              </a:rPr>
              <a:t>т 22.03.2021) </a:t>
            </a:r>
            <a:r>
              <a:rPr lang="ru-RU" sz="1600" b="1" dirty="0" smtClean="0">
                <a:solidFill>
                  <a:srgbClr val="355969"/>
                </a:solidFill>
              </a:rPr>
              <a:t>«Об утверждении Порядка </a:t>
            </a:r>
            <a:r>
              <a:rPr lang="ru-RU" sz="1600" b="1" dirty="0">
                <a:solidFill>
                  <a:srgbClr val="355969"/>
                </a:solidFill>
              </a:rPr>
              <a:t>выдачи медали «За особые успехи в учении» </a:t>
            </a:r>
            <a:endParaRPr lang="ru-RU" sz="1600" b="1" dirty="0" smtClean="0">
              <a:solidFill>
                <a:srgbClr val="355969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355969"/>
                </a:solidFill>
              </a:rPr>
              <a:t>Письмо </a:t>
            </a:r>
            <a:r>
              <a:rPr lang="ru-RU" sz="1600" dirty="0" err="1" smtClean="0">
                <a:solidFill>
                  <a:srgbClr val="355969"/>
                </a:solidFill>
              </a:rPr>
              <a:t>Минпросвещения</a:t>
            </a:r>
            <a:r>
              <a:rPr lang="ru-RU" sz="1600" dirty="0" smtClean="0">
                <a:solidFill>
                  <a:srgbClr val="355969"/>
                </a:solidFill>
              </a:rPr>
              <a:t> России от 21.06.2022 № 03-878 </a:t>
            </a:r>
            <a:r>
              <a:rPr lang="ru-RU" sz="1600" b="1" dirty="0" smtClean="0">
                <a:solidFill>
                  <a:srgbClr val="355969"/>
                </a:solidFill>
              </a:rPr>
              <a:t>«О выдаче аттестата о среднем общем образовании с отличием»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355969"/>
                </a:solidFill>
              </a:rPr>
              <a:t>Постановление </a:t>
            </a:r>
            <a:r>
              <a:rPr lang="ru-RU" sz="1600" dirty="0">
                <a:solidFill>
                  <a:srgbClr val="355969"/>
                </a:solidFill>
              </a:rPr>
              <a:t>Администрации Томской области от 3.06.2015 № 192а (в ред. от 27.10.2022 № 472а) </a:t>
            </a:r>
            <a:r>
              <a:rPr lang="ru-RU" sz="1600" b="1" dirty="0">
                <a:solidFill>
                  <a:srgbClr val="355969"/>
                </a:solidFill>
              </a:rPr>
              <a:t>«О медали «За особые достижения в учении»</a:t>
            </a:r>
          </a:p>
          <a:p>
            <a:pPr algn="just">
              <a:spcAft>
                <a:spcPts val="600"/>
              </a:spcAft>
            </a:pPr>
            <a:endParaRPr lang="ru-RU" sz="1600" dirty="0">
              <a:solidFill>
                <a:srgbClr val="355969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1600" dirty="0" smtClean="0">
              <a:solidFill>
                <a:srgbClr val="355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346" y="20172"/>
            <a:ext cx="10288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ЕГЭ: </a:t>
            </a:r>
            <a:r>
              <a:rPr lang="ru-RU" sz="4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огда подать заявление на участие и определиться с выбором </a:t>
            </a:r>
            <a:r>
              <a:rPr lang="ru-RU" sz="4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предметов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876" y="1556192"/>
            <a:ext cx="746614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Срок 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подачи заявления – </a:t>
            </a:r>
            <a:r>
              <a:rPr lang="ru-RU" sz="34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до 1 февраля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5315" y="2388086"/>
            <a:ext cx="5218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49124" y="244625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u="sng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Обязательные:</a:t>
            </a:r>
            <a:endParaRPr lang="en-US" sz="2200" b="1" u="sng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Русский язык </a:t>
            </a:r>
            <a:endParaRPr lang="en-US" sz="22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Математика профильная ИЛИ Математика базовая</a:t>
            </a:r>
          </a:p>
          <a:p>
            <a:endParaRPr lang="ru-RU" sz="22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b="1" u="sng" dirty="0" smtClean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 выбору: 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Физика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информатика и ИКТ, химия, биология, география, история, обществознание, литература, иностранные языки (английский, немецкий, французский, испанский, китайский)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4467" t="12420" r="28615" b="20117"/>
          <a:stretch/>
        </p:blipFill>
        <p:spPr>
          <a:xfrm>
            <a:off x="7746022" y="1863969"/>
            <a:ext cx="3834250" cy="445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93" y="0"/>
            <a:ext cx="3420208" cy="12806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4812" y="1539340"/>
            <a:ext cx="10426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Куда обратиться с вопросами («Горячая линия»)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734" y="2794678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ЦОКО ТОИПКРО (г. Томск, ул. Пирогова, 10):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(3822) 42 63 28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(3822) 42 63 29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(3822) 42 01 65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5199" y="2866787"/>
            <a:ext cx="493234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Департамент общего образования Томской области (г. Томск, пр. Ленина, 111,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каб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 65):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(3822) 51 27 62</a:t>
            </a:r>
          </a:p>
        </p:txBody>
      </p:sp>
      <p:pic>
        <p:nvPicPr>
          <p:cNvPr id="11266" name="Picture 2" descr="https://www.yealink-store.ru/assets/images/phones_for_skype_for_business/yealink_sip-t42g/yealink_sip-t42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 r="1359"/>
          <a:stretch/>
        </p:blipFill>
        <p:spPr bwMode="auto">
          <a:xfrm>
            <a:off x="8801100" y="4171104"/>
            <a:ext cx="2814893" cy="21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6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93" y="0"/>
            <a:ext cx="3420208" cy="12806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85852" y="1280694"/>
            <a:ext cx="6641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Информационные 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ресурсы:</a:t>
            </a:r>
            <a:endParaRPr lang="ru-RU"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6749" y="2384784"/>
            <a:ext cx="38891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Федеральный портал ЕГЭ: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http://www.ege.edu.ru/ru/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Федеральный институт педагогических измерений: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http://www.fipi.ru/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Федеральный центр тестирования: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http://www.rustest.ru/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3" y="3315389"/>
            <a:ext cx="1060193" cy="1060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6" y="4811933"/>
            <a:ext cx="628650" cy="7429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55070" y="2384784"/>
            <a:ext cx="501454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Центр мониторинга и оценки качества образования: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8"/>
              </a:rPr>
              <a:t>http://coko.tomsk.ru/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Департамент образования Томской области: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9"/>
              </a:rPr>
              <a:t>https://edu.tomsk.gov.ru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9"/>
              </a:rPr>
              <a:t>/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2" y="2207133"/>
            <a:ext cx="802758" cy="832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16" y="3308639"/>
            <a:ext cx="779354" cy="715004"/>
          </a:xfrm>
          <a:prstGeom prst="rect">
            <a:avLst/>
          </a:prstGeom>
        </p:spPr>
      </p:pic>
      <p:pic>
        <p:nvPicPr>
          <p:cNvPr id="1026" name="Picture 2" descr="C:\Users\stat\AppData\Local\Microsoft\Windows\Temporary Internet Files\Content.Outlook\LT8B7KOJ\1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7" y="2384784"/>
            <a:ext cx="1381528" cy="65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7534" y="17212"/>
            <a:ext cx="839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Получение аттестата и медали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383141" y="1012509"/>
            <a:ext cx="0" cy="52119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74" y="1023995"/>
            <a:ext cx="951012" cy="12338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4207" y="2586909"/>
            <a:ext cx="2078181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r>
              <a:rPr lang="ru-RU" dirty="0" smtClean="0">
                <a:solidFill>
                  <a:srgbClr val="355969"/>
                </a:solidFill>
              </a:rPr>
              <a:t> экзамена:</a:t>
            </a:r>
          </a:p>
          <a:p>
            <a:endParaRPr lang="ru-RU" dirty="0" smtClean="0">
              <a:solidFill>
                <a:srgbClr val="355969"/>
              </a:solidFill>
            </a:endParaRPr>
          </a:p>
          <a:p>
            <a:r>
              <a:rPr lang="ru-RU" b="1" dirty="0">
                <a:solidFill>
                  <a:srgbClr val="355969"/>
                </a:solidFill>
              </a:rPr>
              <a:t>р</a:t>
            </a:r>
            <a:r>
              <a:rPr lang="ru-RU" b="1" dirty="0" smtClean="0">
                <a:solidFill>
                  <a:srgbClr val="355969"/>
                </a:solidFill>
              </a:rPr>
              <a:t>усский язык: </a:t>
            </a:r>
          </a:p>
          <a:p>
            <a:r>
              <a:rPr lang="ru-RU" sz="1500" dirty="0" smtClean="0">
                <a:solidFill>
                  <a:srgbClr val="7AA8BC"/>
                </a:solidFill>
              </a:rPr>
              <a:t>ЕГЭ – не ниже </a:t>
            </a:r>
            <a:r>
              <a:rPr lang="ru-RU" sz="1500" b="1" dirty="0" smtClean="0">
                <a:solidFill>
                  <a:srgbClr val="C00000"/>
                </a:solidFill>
              </a:rPr>
              <a:t>24</a:t>
            </a:r>
            <a:r>
              <a:rPr lang="ru-RU" sz="1500" dirty="0" smtClean="0">
                <a:solidFill>
                  <a:srgbClr val="7AA8BC"/>
                </a:solidFill>
              </a:rPr>
              <a:t> баллов,</a:t>
            </a:r>
          </a:p>
          <a:p>
            <a:r>
              <a:rPr lang="ru-RU" sz="1500" dirty="0" smtClean="0">
                <a:solidFill>
                  <a:srgbClr val="7AA8BC"/>
                </a:solidFill>
              </a:rPr>
              <a:t>ГВЭ – не ниже отметки «</a:t>
            </a:r>
            <a:r>
              <a:rPr lang="ru-RU" sz="1500" b="1" dirty="0" smtClean="0">
                <a:solidFill>
                  <a:srgbClr val="C00000"/>
                </a:solidFill>
              </a:rPr>
              <a:t>3</a:t>
            </a:r>
            <a:r>
              <a:rPr lang="ru-RU" sz="1500" dirty="0" smtClean="0">
                <a:solidFill>
                  <a:srgbClr val="7AA8BC"/>
                </a:solidFill>
              </a:rPr>
              <a:t>»;</a:t>
            </a:r>
          </a:p>
          <a:p>
            <a:endParaRPr lang="ru-RU" dirty="0">
              <a:solidFill>
                <a:srgbClr val="355969"/>
              </a:solidFill>
            </a:endParaRPr>
          </a:p>
          <a:p>
            <a:r>
              <a:rPr lang="ru-RU" b="1" dirty="0">
                <a:solidFill>
                  <a:srgbClr val="355969"/>
                </a:solidFill>
              </a:rPr>
              <a:t>м</a:t>
            </a:r>
            <a:r>
              <a:rPr lang="ru-RU" b="1" dirty="0" smtClean="0">
                <a:solidFill>
                  <a:srgbClr val="355969"/>
                </a:solidFill>
              </a:rPr>
              <a:t>атематика</a:t>
            </a:r>
          </a:p>
          <a:p>
            <a:r>
              <a:rPr lang="ru-RU" sz="1500" dirty="0" smtClean="0">
                <a:solidFill>
                  <a:srgbClr val="7AA8BC"/>
                </a:solidFill>
              </a:rPr>
              <a:t>ЕГЭ </a:t>
            </a:r>
            <a:r>
              <a:rPr lang="ru-RU" sz="1500" dirty="0" err="1" smtClean="0">
                <a:solidFill>
                  <a:srgbClr val="7AA8BC"/>
                </a:solidFill>
              </a:rPr>
              <a:t>проф.уровня</a:t>
            </a:r>
            <a:r>
              <a:rPr lang="ru-RU" sz="1500" dirty="0" smtClean="0">
                <a:solidFill>
                  <a:srgbClr val="7AA8BC"/>
                </a:solidFill>
              </a:rPr>
              <a:t> – не ниже </a:t>
            </a:r>
            <a:r>
              <a:rPr lang="ru-RU" sz="1500" b="1" dirty="0" smtClean="0">
                <a:solidFill>
                  <a:srgbClr val="C00000"/>
                </a:solidFill>
              </a:rPr>
              <a:t>27</a:t>
            </a:r>
            <a:r>
              <a:rPr lang="ru-RU" sz="1500" dirty="0" smtClean="0">
                <a:solidFill>
                  <a:srgbClr val="7AA8BC"/>
                </a:solidFill>
              </a:rPr>
              <a:t> баллов, </a:t>
            </a:r>
          </a:p>
          <a:p>
            <a:r>
              <a:rPr lang="ru-RU" sz="1500" dirty="0" smtClean="0">
                <a:solidFill>
                  <a:srgbClr val="7AA8BC"/>
                </a:solidFill>
              </a:rPr>
              <a:t>ЕГЭ базового уровня – </a:t>
            </a:r>
            <a:r>
              <a:rPr lang="ru-RU" sz="1500" dirty="0">
                <a:solidFill>
                  <a:srgbClr val="7AA8BC"/>
                </a:solidFill>
              </a:rPr>
              <a:t>не ниже отметки «</a:t>
            </a:r>
            <a:r>
              <a:rPr lang="ru-RU" sz="1500" b="1" dirty="0">
                <a:solidFill>
                  <a:srgbClr val="C00000"/>
                </a:solidFill>
              </a:rPr>
              <a:t>3</a:t>
            </a:r>
            <a:r>
              <a:rPr lang="ru-RU" sz="1500" dirty="0" smtClean="0">
                <a:solidFill>
                  <a:srgbClr val="7AA8BC"/>
                </a:solidFill>
              </a:rPr>
              <a:t>»,</a:t>
            </a:r>
          </a:p>
          <a:p>
            <a:r>
              <a:rPr lang="ru-RU" sz="1500" dirty="0">
                <a:solidFill>
                  <a:srgbClr val="7AA8BC"/>
                </a:solidFill>
              </a:rPr>
              <a:t>ГВЭ – не ниже отметки «</a:t>
            </a:r>
            <a:r>
              <a:rPr lang="ru-RU" sz="1500" b="1" dirty="0">
                <a:solidFill>
                  <a:srgbClr val="C00000"/>
                </a:solidFill>
              </a:rPr>
              <a:t>3</a:t>
            </a:r>
            <a:r>
              <a:rPr lang="ru-RU" sz="1500" dirty="0" smtClean="0">
                <a:solidFill>
                  <a:srgbClr val="7AA8BC"/>
                </a:solidFill>
              </a:rPr>
              <a:t>»</a:t>
            </a:r>
            <a:endParaRPr lang="ru-RU" sz="1500" dirty="0">
              <a:solidFill>
                <a:srgbClr val="7AA8BC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r="38782" b="8530"/>
          <a:stretch/>
        </p:blipFill>
        <p:spPr>
          <a:xfrm>
            <a:off x="2679198" y="964399"/>
            <a:ext cx="781398" cy="1100533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flipH="1">
            <a:off x="5843673" y="1640915"/>
            <a:ext cx="45186" cy="45600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26852" y="2425326"/>
            <a:ext cx="3233650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563" indent="-182563">
              <a:buAutoNum type="arabicParenR"/>
            </a:pPr>
            <a:r>
              <a:rPr lang="ru-RU" dirty="0" smtClean="0">
                <a:solidFill>
                  <a:srgbClr val="355969"/>
                </a:solidFill>
              </a:rPr>
              <a:t> все итоговые отметки «</a:t>
            </a:r>
            <a:r>
              <a:rPr lang="ru-RU" b="1" dirty="0" smtClean="0">
                <a:solidFill>
                  <a:srgbClr val="C00000"/>
                </a:solidFill>
              </a:rPr>
              <a:t>5</a:t>
            </a:r>
            <a:r>
              <a:rPr lang="ru-RU" dirty="0" smtClean="0">
                <a:solidFill>
                  <a:srgbClr val="355969"/>
                </a:solidFill>
              </a:rPr>
              <a:t>»;</a:t>
            </a:r>
          </a:p>
          <a:p>
            <a:endParaRPr lang="ru-RU" dirty="0" smtClean="0">
              <a:solidFill>
                <a:srgbClr val="355969"/>
              </a:solidFill>
            </a:endParaRPr>
          </a:p>
          <a:p>
            <a:r>
              <a:rPr lang="ru-RU" dirty="0" smtClean="0">
                <a:solidFill>
                  <a:srgbClr val="355969"/>
                </a:solidFill>
              </a:rPr>
              <a:t> 2) ГИА по обязательным предметам:</a:t>
            </a:r>
          </a:p>
          <a:p>
            <a:r>
              <a:rPr lang="ru-RU" b="1" dirty="0" smtClean="0">
                <a:solidFill>
                  <a:srgbClr val="355969"/>
                </a:solidFill>
              </a:rPr>
              <a:t>русский язык</a:t>
            </a:r>
            <a:r>
              <a:rPr lang="ru-RU" dirty="0" smtClean="0">
                <a:solidFill>
                  <a:srgbClr val="355969"/>
                </a:solidFill>
              </a:rPr>
              <a:t>:</a:t>
            </a:r>
            <a:r>
              <a:rPr lang="ru-RU" b="1" dirty="0" smtClean="0">
                <a:solidFill>
                  <a:srgbClr val="355969"/>
                </a:solidFill>
              </a:rPr>
              <a:t> </a:t>
            </a:r>
            <a:endParaRPr lang="ru-RU" b="1" dirty="0">
              <a:solidFill>
                <a:srgbClr val="355969"/>
              </a:solidFill>
            </a:endParaRPr>
          </a:p>
          <a:p>
            <a:r>
              <a:rPr lang="ru-RU" sz="1500" dirty="0" smtClean="0">
                <a:solidFill>
                  <a:srgbClr val="7AA8BC"/>
                </a:solidFill>
              </a:rPr>
              <a:t>ЕГЭ </a:t>
            </a:r>
            <a:r>
              <a:rPr lang="ru-RU" sz="1500" dirty="0">
                <a:solidFill>
                  <a:srgbClr val="7AA8BC"/>
                </a:solidFill>
              </a:rPr>
              <a:t>– не ниже </a:t>
            </a:r>
            <a:r>
              <a:rPr lang="ru-RU" sz="1500" b="1" dirty="0" smtClean="0">
                <a:solidFill>
                  <a:srgbClr val="C00000"/>
                </a:solidFill>
              </a:rPr>
              <a:t>70</a:t>
            </a:r>
            <a:r>
              <a:rPr lang="ru-RU" sz="1500" dirty="0" smtClean="0">
                <a:solidFill>
                  <a:srgbClr val="7AA8BC"/>
                </a:solidFill>
              </a:rPr>
              <a:t> баллов,</a:t>
            </a:r>
            <a:endParaRPr lang="ru-RU" sz="1500" dirty="0">
              <a:solidFill>
                <a:srgbClr val="7AA8BC"/>
              </a:solidFill>
            </a:endParaRPr>
          </a:p>
          <a:p>
            <a:r>
              <a:rPr lang="ru-RU" sz="1500" dirty="0">
                <a:solidFill>
                  <a:srgbClr val="7AA8BC"/>
                </a:solidFill>
              </a:rPr>
              <a:t>ГВЭ – не ниже отметки </a:t>
            </a:r>
            <a:r>
              <a:rPr lang="ru-RU" sz="1500" dirty="0" smtClean="0">
                <a:solidFill>
                  <a:srgbClr val="7AA8BC"/>
                </a:solidFill>
              </a:rPr>
              <a:t>«</a:t>
            </a:r>
            <a:r>
              <a:rPr lang="ru-RU" sz="1500" b="1" dirty="0" smtClean="0">
                <a:solidFill>
                  <a:srgbClr val="C00000"/>
                </a:solidFill>
              </a:rPr>
              <a:t>5</a:t>
            </a:r>
            <a:r>
              <a:rPr lang="ru-RU" sz="1500" dirty="0" smtClean="0">
                <a:solidFill>
                  <a:srgbClr val="7AA8BC"/>
                </a:solidFill>
              </a:rPr>
              <a:t>»;</a:t>
            </a:r>
          </a:p>
          <a:p>
            <a:r>
              <a:rPr lang="ru-RU" b="1" dirty="0" smtClean="0">
                <a:solidFill>
                  <a:srgbClr val="355969"/>
                </a:solidFill>
              </a:rPr>
              <a:t>математика</a:t>
            </a:r>
            <a:r>
              <a:rPr lang="ru-RU" dirty="0" smtClean="0">
                <a:solidFill>
                  <a:srgbClr val="355969"/>
                </a:solidFill>
              </a:rPr>
              <a:t>:</a:t>
            </a:r>
            <a:r>
              <a:rPr lang="ru-RU" b="1" dirty="0" smtClean="0">
                <a:solidFill>
                  <a:srgbClr val="355969"/>
                </a:solidFill>
              </a:rPr>
              <a:t> </a:t>
            </a:r>
            <a:endParaRPr lang="ru-RU" b="1" dirty="0">
              <a:solidFill>
                <a:srgbClr val="355969"/>
              </a:solidFill>
            </a:endParaRPr>
          </a:p>
          <a:p>
            <a:r>
              <a:rPr lang="ru-RU" sz="1500" dirty="0">
                <a:solidFill>
                  <a:srgbClr val="7AA8BC"/>
                </a:solidFill>
              </a:rPr>
              <a:t>(ЕГЭ </a:t>
            </a:r>
            <a:r>
              <a:rPr lang="ru-RU" sz="1500" dirty="0" err="1">
                <a:solidFill>
                  <a:srgbClr val="7AA8BC"/>
                </a:solidFill>
              </a:rPr>
              <a:t>проф.уровня</a:t>
            </a:r>
            <a:r>
              <a:rPr lang="ru-RU" sz="1500" dirty="0">
                <a:solidFill>
                  <a:srgbClr val="7AA8BC"/>
                </a:solidFill>
              </a:rPr>
              <a:t> – не ниже </a:t>
            </a:r>
            <a:r>
              <a:rPr lang="ru-RU" sz="1500" b="1" dirty="0" smtClean="0">
                <a:solidFill>
                  <a:srgbClr val="C00000"/>
                </a:solidFill>
              </a:rPr>
              <a:t>70</a:t>
            </a:r>
            <a:r>
              <a:rPr lang="ru-RU" sz="1500" dirty="0" smtClean="0">
                <a:solidFill>
                  <a:srgbClr val="7AA8BC"/>
                </a:solidFill>
              </a:rPr>
              <a:t> </a:t>
            </a:r>
            <a:r>
              <a:rPr lang="ru-RU" sz="1500" dirty="0">
                <a:solidFill>
                  <a:srgbClr val="7AA8BC"/>
                </a:solidFill>
              </a:rPr>
              <a:t>баллов, </a:t>
            </a:r>
          </a:p>
          <a:p>
            <a:r>
              <a:rPr lang="ru-RU" sz="1500" dirty="0">
                <a:solidFill>
                  <a:srgbClr val="7AA8BC"/>
                </a:solidFill>
              </a:rPr>
              <a:t>ЕГЭ базового уровня – не ниже отметки </a:t>
            </a:r>
            <a:r>
              <a:rPr lang="ru-RU" sz="1500" dirty="0" smtClean="0">
                <a:solidFill>
                  <a:srgbClr val="7AA8BC"/>
                </a:solidFill>
              </a:rPr>
              <a:t>«</a:t>
            </a:r>
            <a:r>
              <a:rPr lang="ru-RU" sz="1500" b="1" dirty="0" smtClean="0">
                <a:solidFill>
                  <a:srgbClr val="C00000"/>
                </a:solidFill>
              </a:rPr>
              <a:t>5</a:t>
            </a:r>
            <a:r>
              <a:rPr lang="ru-RU" sz="1500" dirty="0" smtClean="0">
                <a:solidFill>
                  <a:srgbClr val="7AA8BC"/>
                </a:solidFill>
              </a:rPr>
              <a:t>»,</a:t>
            </a:r>
            <a:endParaRPr lang="ru-RU" sz="1500" dirty="0">
              <a:solidFill>
                <a:srgbClr val="7AA8BC"/>
              </a:solidFill>
            </a:endParaRPr>
          </a:p>
          <a:p>
            <a:r>
              <a:rPr lang="ru-RU" sz="1500" dirty="0">
                <a:solidFill>
                  <a:srgbClr val="7AA8BC"/>
                </a:solidFill>
              </a:rPr>
              <a:t>ГВЭ – не ниже отметки </a:t>
            </a:r>
            <a:r>
              <a:rPr lang="ru-RU" sz="1500" dirty="0" smtClean="0">
                <a:solidFill>
                  <a:srgbClr val="7AA8BC"/>
                </a:solidFill>
              </a:rPr>
              <a:t>«</a:t>
            </a:r>
            <a:r>
              <a:rPr lang="ru-RU" sz="1500" b="1" dirty="0" smtClean="0">
                <a:solidFill>
                  <a:srgbClr val="C00000"/>
                </a:solidFill>
              </a:rPr>
              <a:t>5</a:t>
            </a:r>
            <a:r>
              <a:rPr lang="ru-RU" sz="1500" dirty="0" smtClean="0">
                <a:solidFill>
                  <a:srgbClr val="7AA8BC"/>
                </a:solidFill>
              </a:rPr>
              <a:t>»)</a:t>
            </a:r>
            <a:endParaRPr lang="ru-RU" sz="1500" dirty="0">
              <a:solidFill>
                <a:srgbClr val="7AA8BC"/>
              </a:solidFill>
            </a:endParaRPr>
          </a:p>
          <a:p>
            <a:endParaRPr lang="ru-RU" dirty="0" smtClean="0">
              <a:solidFill>
                <a:srgbClr val="355969"/>
              </a:solidFill>
            </a:endParaRPr>
          </a:p>
          <a:p>
            <a:r>
              <a:rPr lang="ru-RU" dirty="0" smtClean="0">
                <a:solidFill>
                  <a:srgbClr val="355969"/>
                </a:solidFill>
              </a:rPr>
              <a:t>3) ЕГЭ по предметам по выбору:</a:t>
            </a:r>
          </a:p>
          <a:p>
            <a:pPr marL="266700"/>
            <a:r>
              <a:rPr lang="ru-RU" b="1" dirty="0">
                <a:solidFill>
                  <a:srgbClr val="355969"/>
                </a:solidFill>
              </a:rPr>
              <a:t>п</a:t>
            </a:r>
            <a:r>
              <a:rPr lang="ru-RU" b="1" dirty="0" smtClean="0">
                <a:solidFill>
                  <a:srgbClr val="355969"/>
                </a:solidFill>
              </a:rPr>
              <a:t>о каждому </a:t>
            </a:r>
            <a:r>
              <a:rPr lang="ru-RU" dirty="0" smtClean="0">
                <a:solidFill>
                  <a:srgbClr val="355969"/>
                </a:solidFill>
              </a:rPr>
              <a:t>– не ниже </a:t>
            </a:r>
            <a:r>
              <a:rPr lang="en-US" b="1" dirty="0" smtClean="0">
                <a:solidFill>
                  <a:srgbClr val="C00000"/>
                </a:solidFill>
              </a:rPr>
              <a:t>min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24" name="Picture 2" descr="Рязанские отличники получат медали «За особые успехи в учении» без учета  результатов ЕГЭ | Рязанские ведомо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05" y="1232643"/>
            <a:ext cx="1553780" cy="101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953098" y="2332993"/>
            <a:ext cx="6159730" cy="3970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563" indent="-182563">
              <a:buAutoNum type="arabicParenR"/>
            </a:pPr>
            <a:r>
              <a:rPr lang="ru-RU" sz="1600" dirty="0" smtClean="0">
                <a:solidFill>
                  <a:srgbClr val="355969"/>
                </a:solidFill>
              </a:rPr>
              <a:t> не более 2-х итоговых отметок «</a:t>
            </a:r>
            <a:r>
              <a:rPr lang="ru-RU" sz="1600" b="1" dirty="0" smtClean="0">
                <a:solidFill>
                  <a:srgbClr val="C00000"/>
                </a:solidFill>
              </a:rPr>
              <a:t>4</a:t>
            </a:r>
            <a:r>
              <a:rPr lang="ru-RU" sz="1600" dirty="0" smtClean="0">
                <a:solidFill>
                  <a:srgbClr val="355969"/>
                </a:solidFill>
              </a:rPr>
              <a:t>», остальные отметки «</a:t>
            </a:r>
            <a:r>
              <a:rPr lang="ru-RU" sz="1600" b="1" dirty="0" smtClean="0">
                <a:solidFill>
                  <a:srgbClr val="C00000"/>
                </a:solidFill>
              </a:rPr>
              <a:t>5</a:t>
            </a:r>
            <a:r>
              <a:rPr lang="ru-RU" sz="1600" dirty="0" smtClean="0">
                <a:solidFill>
                  <a:srgbClr val="355969"/>
                </a:solidFill>
              </a:rPr>
              <a:t>» </a:t>
            </a:r>
            <a:r>
              <a:rPr lang="ru-RU" sz="1600" u="sng" dirty="0" smtClean="0">
                <a:solidFill>
                  <a:srgbClr val="355969"/>
                </a:solidFill>
              </a:rPr>
              <a:t>или</a:t>
            </a:r>
            <a:r>
              <a:rPr lang="ru-RU" sz="1600" dirty="0" smtClean="0">
                <a:solidFill>
                  <a:srgbClr val="355969"/>
                </a:solidFill>
              </a:rPr>
              <a:t> все отметки «</a:t>
            </a:r>
            <a:r>
              <a:rPr lang="ru-RU" sz="1600" b="1" dirty="0" smtClean="0">
                <a:solidFill>
                  <a:srgbClr val="C00000"/>
                </a:solidFill>
              </a:rPr>
              <a:t>5</a:t>
            </a:r>
            <a:r>
              <a:rPr lang="ru-RU" sz="1600" dirty="0" smtClean="0">
                <a:solidFill>
                  <a:srgbClr val="355969"/>
                </a:solidFill>
              </a:rPr>
              <a:t>»;</a:t>
            </a:r>
          </a:p>
          <a:p>
            <a:endParaRPr lang="ru-RU" sz="1600" dirty="0" smtClean="0">
              <a:solidFill>
                <a:srgbClr val="355969"/>
              </a:solidFill>
            </a:endParaRPr>
          </a:p>
          <a:p>
            <a:r>
              <a:rPr lang="ru-RU" sz="1600" dirty="0" smtClean="0">
                <a:solidFill>
                  <a:srgbClr val="355969"/>
                </a:solidFill>
              </a:rPr>
              <a:t> 2) ГИА по обязательным предметам:</a:t>
            </a:r>
          </a:p>
          <a:p>
            <a:r>
              <a:rPr lang="ru-RU" sz="1600" b="1" dirty="0" smtClean="0">
                <a:solidFill>
                  <a:srgbClr val="355969"/>
                </a:solidFill>
              </a:rPr>
              <a:t>русский язык</a:t>
            </a:r>
            <a:r>
              <a:rPr lang="ru-RU" sz="1600" dirty="0" smtClean="0">
                <a:solidFill>
                  <a:srgbClr val="355969"/>
                </a:solidFill>
              </a:rPr>
              <a:t>:</a:t>
            </a:r>
            <a:r>
              <a:rPr lang="ru-RU" sz="1600" b="1" dirty="0" smtClean="0">
                <a:solidFill>
                  <a:srgbClr val="355969"/>
                </a:solidFill>
              </a:rPr>
              <a:t>  </a:t>
            </a:r>
            <a:r>
              <a:rPr lang="ru-RU" sz="1400" dirty="0" smtClean="0">
                <a:solidFill>
                  <a:srgbClr val="7AA8BC"/>
                </a:solidFill>
              </a:rPr>
              <a:t>ЕГЭ </a:t>
            </a:r>
            <a:r>
              <a:rPr lang="ru-RU" sz="1400" dirty="0">
                <a:solidFill>
                  <a:srgbClr val="7AA8BC"/>
                </a:solidFill>
              </a:rPr>
              <a:t>– не ниже </a:t>
            </a:r>
            <a:r>
              <a:rPr lang="ru-RU" sz="1400" b="1" dirty="0" smtClean="0">
                <a:solidFill>
                  <a:srgbClr val="C00000"/>
                </a:solidFill>
              </a:rPr>
              <a:t>65</a:t>
            </a:r>
            <a:r>
              <a:rPr lang="ru-RU" sz="1400" dirty="0" smtClean="0">
                <a:solidFill>
                  <a:srgbClr val="7AA8BC"/>
                </a:solidFill>
              </a:rPr>
              <a:t> баллов</a:t>
            </a:r>
            <a:r>
              <a:rPr lang="ru-RU" sz="1400" dirty="0">
                <a:solidFill>
                  <a:srgbClr val="7AA8BC"/>
                </a:solidFill>
              </a:rPr>
              <a:t>,</a:t>
            </a:r>
            <a:r>
              <a:rPr lang="ru-RU" sz="1400" dirty="0" smtClean="0">
                <a:solidFill>
                  <a:srgbClr val="7AA8BC"/>
                </a:solidFill>
              </a:rPr>
              <a:t>  ГВЭ </a:t>
            </a:r>
            <a:r>
              <a:rPr lang="ru-RU" sz="1400" dirty="0">
                <a:solidFill>
                  <a:srgbClr val="7AA8BC"/>
                </a:solidFill>
              </a:rPr>
              <a:t>– не ниже отметки </a:t>
            </a:r>
            <a:r>
              <a:rPr lang="ru-RU" sz="1400" dirty="0" smtClean="0">
                <a:solidFill>
                  <a:srgbClr val="7AA8BC"/>
                </a:solidFill>
              </a:rPr>
              <a:t>«</a:t>
            </a:r>
            <a:r>
              <a:rPr lang="ru-RU" sz="1400" b="1" dirty="0" smtClean="0">
                <a:solidFill>
                  <a:srgbClr val="C00000"/>
                </a:solidFill>
              </a:rPr>
              <a:t>4</a:t>
            </a:r>
            <a:r>
              <a:rPr lang="ru-RU" sz="1400" dirty="0" smtClean="0">
                <a:solidFill>
                  <a:srgbClr val="7AA8BC"/>
                </a:solidFill>
              </a:rPr>
              <a:t>»;</a:t>
            </a:r>
          </a:p>
          <a:p>
            <a:r>
              <a:rPr lang="ru-RU" sz="1600" b="1" dirty="0" smtClean="0">
                <a:solidFill>
                  <a:srgbClr val="355969"/>
                </a:solidFill>
              </a:rPr>
              <a:t>математика</a:t>
            </a:r>
            <a:r>
              <a:rPr lang="ru-RU" sz="1600" dirty="0" smtClean="0">
                <a:solidFill>
                  <a:srgbClr val="355969"/>
                </a:solidFill>
              </a:rPr>
              <a:t>:</a:t>
            </a:r>
            <a:r>
              <a:rPr lang="ru-RU" sz="1600" b="1" dirty="0" smtClean="0">
                <a:solidFill>
                  <a:srgbClr val="355969"/>
                </a:solidFill>
              </a:rPr>
              <a:t>  </a:t>
            </a:r>
            <a:r>
              <a:rPr lang="ru-RU" sz="1400" dirty="0" smtClean="0">
                <a:solidFill>
                  <a:srgbClr val="7AA8BC"/>
                </a:solidFill>
              </a:rPr>
              <a:t>ЕГЭ </a:t>
            </a:r>
            <a:r>
              <a:rPr lang="ru-RU" sz="1400" dirty="0" err="1">
                <a:solidFill>
                  <a:srgbClr val="7AA8BC"/>
                </a:solidFill>
              </a:rPr>
              <a:t>проф.уровня</a:t>
            </a:r>
            <a:r>
              <a:rPr lang="ru-RU" sz="1400" dirty="0">
                <a:solidFill>
                  <a:srgbClr val="7AA8BC"/>
                </a:solidFill>
              </a:rPr>
              <a:t> – не ниже </a:t>
            </a:r>
            <a:r>
              <a:rPr lang="ru-RU" sz="1400" b="1" dirty="0" smtClean="0">
                <a:solidFill>
                  <a:srgbClr val="C00000"/>
                </a:solidFill>
              </a:rPr>
              <a:t>65</a:t>
            </a:r>
            <a:r>
              <a:rPr lang="ru-RU" sz="1400" dirty="0" smtClean="0">
                <a:solidFill>
                  <a:srgbClr val="7AA8BC"/>
                </a:solidFill>
              </a:rPr>
              <a:t> </a:t>
            </a:r>
            <a:r>
              <a:rPr lang="ru-RU" sz="1400" dirty="0">
                <a:solidFill>
                  <a:srgbClr val="7AA8BC"/>
                </a:solidFill>
              </a:rPr>
              <a:t>баллов, </a:t>
            </a:r>
          </a:p>
          <a:p>
            <a:r>
              <a:rPr lang="ru-RU" sz="1400" dirty="0">
                <a:solidFill>
                  <a:srgbClr val="7AA8BC"/>
                </a:solidFill>
              </a:rPr>
              <a:t>ЕГЭ базового уровня – не ниже отметки </a:t>
            </a:r>
            <a:r>
              <a:rPr lang="ru-RU" sz="1400" dirty="0" smtClean="0">
                <a:solidFill>
                  <a:srgbClr val="7AA8BC"/>
                </a:solidFill>
              </a:rPr>
              <a:t>«</a:t>
            </a:r>
            <a:r>
              <a:rPr lang="ru-RU" sz="1400" b="1" dirty="0" smtClean="0">
                <a:solidFill>
                  <a:srgbClr val="C00000"/>
                </a:solidFill>
              </a:rPr>
              <a:t>4</a:t>
            </a:r>
            <a:r>
              <a:rPr lang="ru-RU" sz="1400" dirty="0" smtClean="0">
                <a:solidFill>
                  <a:srgbClr val="7AA8BC"/>
                </a:solidFill>
              </a:rPr>
              <a:t>»,</a:t>
            </a:r>
            <a:endParaRPr lang="ru-RU" sz="1400" dirty="0">
              <a:solidFill>
                <a:srgbClr val="7AA8BC"/>
              </a:solidFill>
            </a:endParaRPr>
          </a:p>
          <a:p>
            <a:r>
              <a:rPr lang="ru-RU" sz="1400" dirty="0">
                <a:solidFill>
                  <a:srgbClr val="7AA8BC"/>
                </a:solidFill>
              </a:rPr>
              <a:t>ГВЭ – не ниже отметки </a:t>
            </a:r>
            <a:r>
              <a:rPr lang="ru-RU" sz="1400" dirty="0" smtClean="0">
                <a:solidFill>
                  <a:srgbClr val="7AA8BC"/>
                </a:solidFill>
              </a:rPr>
              <a:t>«</a:t>
            </a:r>
            <a:r>
              <a:rPr lang="ru-RU" sz="1400" b="1" dirty="0" smtClean="0">
                <a:solidFill>
                  <a:srgbClr val="C00000"/>
                </a:solidFill>
              </a:rPr>
              <a:t>4</a:t>
            </a:r>
            <a:r>
              <a:rPr lang="ru-RU" sz="1400" dirty="0" smtClean="0">
                <a:solidFill>
                  <a:srgbClr val="7AA8BC"/>
                </a:solidFill>
              </a:rPr>
              <a:t>»)</a:t>
            </a:r>
            <a:endParaRPr lang="ru-RU" sz="1400" dirty="0">
              <a:solidFill>
                <a:srgbClr val="7AA8BC"/>
              </a:solidFill>
            </a:endParaRPr>
          </a:p>
          <a:p>
            <a:endParaRPr lang="ru-RU" sz="1600" dirty="0" smtClean="0">
              <a:solidFill>
                <a:srgbClr val="355969"/>
              </a:solidFill>
            </a:endParaRPr>
          </a:p>
          <a:p>
            <a:r>
              <a:rPr lang="ru-RU" sz="1600" dirty="0" smtClean="0">
                <a:solidFill>
                  <a:srgbClr val="355969"/>
                </a:solidFill>
              </a:rPr>
              <a:t>3) ЕГЭ по предметам по выбору:  </a:t>
            </a:r>
            <a:r>
              <a:rPr lang="ru-RU" sz="1600" b="1" dirty="0" smtClean="0">
                <a:solidFill>
                  <a:srgbClr val="355969"/>
                </a:solidFill>
              </a:rPr>
              <a:t>по каждому </a:t>
            </a:r>
            <a:r>
              <a:rPr lang="ru-RU" sz="1600" dirty="0" smtClean="0">
                <a:solidFill>
                  <a:srgbClr val="355969"/>
                </a:solidFill>
              </a:rPr>
              <a:t>– не ниже </a:t>
            </a:r>
            <a:r>
              <a:rPr lang="en-US" sz="1600" b="1" dirty="0" smtClean="0">
                <a:solidFill>
                  <a:srgbClr val="C00000"/>
                </a:solidFill>
              </a:rPr>
              <a:t>min</a:t>
            </a:r>
            <a:r>
              <a:rPr lang="ru-RU" sz="1600" dirty="0" smtClean="0">
                <a:solidFill>
                  <a:srgbClr val="355969"/>
                </a:solidFill>
              </a:rPr>
              <a:t>;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355969"/>
                </a:solidFill>
              </a:rPr>
              <a:t>4) высокие достижения </a:t>
            </a:r>
            <a:r>
              <a:rPr lang="ru-RU" sz="1400" dirty="0" smtClean="0">
                <a:solidFill>
                  <a:srgbClr val="7AA8BC"/>
                </a:solidFill>
              </a:rPr>
              <a:t>(не менее </a:t>
            </a:r>
            <a:r>
              <a:rPr lang="ru-RU" sz="1400" b="1" dirty="0" smtClean="0">
                <a:solidFill>
                  <a:srgbClr val="7AA8BC"/>
                </a:solidFill>
              </a:rPr>
              <a:t>3</a:t>
            </a:r>
            <a:r>
              <a:rPr lang="ru-RU" sz="1400" dirty="0" smtClean="0">
                <a:solidFill>
                  <a:srgbClr val="7AA8BC"/>
                </a:solidFill>
              </a:rPr>
              <a:t> наградных документов (дипломы, грамоты) победителя/призера/лауреата/дипломанта международных, всероссийских и/или региональных олимпиад, конкурсов и др. за период обучения в </a:t>
            </a:r>
            <a:r>
              <a:rPr lang="ru-RU" sz="1400" b="1" dirty="0" smtClean="0">
                <a:solidFill>
                  <a:srgbClr val="7AA8BC"/>
                </a:solidFill>
              </a:rPr>
              <a:t>10-11</a:t>
            </a:r>
            <a:r>
              <a:rPr lang="ru-RU" sz="1400" dirty="0" smtClean="0">
                <a:solidFill>
                  <a:srgbClr val="7AA8BC"/>
                </a:solidFill>
              </a:rPr>
              <a:t> </a:t>
            </a:r>
            <a:r>
              <a:rPr lang="ru-RU" sz="1400" dirty="0" err="1" smtClean="0">
                <a:solidFill>
                  <a:srgbClr val="7AA8BC"/>
                </a:solidFill>
              </a:rPr>
              <a:t>кл</a:t>
            </a:r>
            <a:r>
              <a:rPr lang="ru-RU" sz="1400" dirty="0" smtClean="0">
                <a:solidFill>
                  <a:srgbClr val="7AA8BC"/>
                </a:solidFill>
              </a:rPr>
              <a:t>.);</a:t>
            </a:r>
          </a:p>
          <a:p>
            <a:endParaRPr lang="ru-RU" sz="1400" dirty="0">
              <a:solidFill>
                <a:srgbClr val="7AA8BC"/>
              </a:solidFill>
            </a:endParaRPr>
          </a:p>
          <a:p>
            <a:r>
              <a:rPr lang="ru-RU" sz="1400" dirty="0" smtClean="0">
                <a:solidFill>
                  <a:srgbClr val="355969"/>
                </a:solidFill>
              </a:rPr>
              <a:t>5) не  имеющие права на получение медали «За особые успехи в учении»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7753">
            <a:off x="7538660" y="1044629"/>
            <a:ext cx="849094" cy="11016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9385" y="1280815"/>
            <a:ext cx="844213" cy="785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788085" y="1000158"/>
            <a:ext cx="2078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«За особые </a:t>
            </a:r>
            <a:r>
              <a:rPr lang="ru-RU" sz="1200" b="1" dirty="0" smtClean="0">
                <a:solidFill>
                  <a:srgbClr val="C00000"/>
                </a:solidFill>
              </a:rPr>
              <a:t>успехи </a:t>
            </a:r>
            <a:r>
              <a:rPr lang="ru-RU" sz="1200" b="1" dirty="0" smtClean="0">
                <a:solidFill>
                  <a:srgbClr val="002060"/>
                </a:solidFill>
              </a:rPr>
              <a:t>в учении»</a:t>
            </a:r>
            <a:endParaRPr lang="ru-RU" sz="1200" dirty="0" smtClean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94863" y="973729"/>
            <a:ext cx="23202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«За особые </a:t>
            </a:r>
            <a:r>
              <a:rPr lang="ru-RU" sz="1200" b="1" dirty="0" smtClean="0">
                <a:solidFill>
                  <a:srgbClr val="C00000"/>
                </a:solidFill>
              </a:rPr>
              <a:t>достижения </a:t>
            </a:r>
            <a:r>
              <a:rPr lang="ru-RU" sz="1200" b="1" dirty="0" smtClean="0">
                <a:solidFill>
                  <a:srgbClr val="002060"/>
                </a:solidFill>
              </a:rPr>
              <a:t>в учении»</a:t>
            </a:r>
            <a:endParaRPr lang="ru-RU" sz="1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39253" y="615366"/>
            <a:ext cx="2521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Математика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7514"/>
          <a:stretch/>
        </p:blipFill>
        <p:spPr>
          <a:xfrm>
            <a:off x="6921478" y="2861348"/>
            <a:ext cx="3451950" cy="31213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Прямоугольник 4"/>
          <p:cNvSpPr/>
          <p:nvPr/>
        </p:nvSpPr>
        <p:spPr>
          <a:xfrm>
            <a:off x="6355849" y="1240646"/>
            <a:ext cx="4583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Если порог не преодолён </a:t>
            </a:r>
            <a:r>
              <a:rPr lang="ru-RU" sz="1600" b="1" u="sng" dirty="0">
                <a:solidFill>
                  <a:srgbClr val="002060"/>
                </a:solidFill>
              </a:rPr>
              <a:t>пересдать можно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 в резервные дни основного периода, выбрав уровень </a:t>
            </a:r>
            <a:r>
              <a:rPr lang="ru-RU" sz="1600" b="1" u="sng" dirty="0">
                <a:solidFill>
                  <a:srgbClr val="002060"/>
                </a:solidFill>
              </a:rPr>
              <a:t>ПРОФИЛЬНЫЙ</a:t>
            </a:r>
            <a:r>
              <a:rPr lang="ru-RU" sz="1600" b="1" dirty="0">
                <a:solidFill>
                  <a:srgbClr val="002060"/>
                </a:solidFill>
              </a:rPr>
              <a:t> ИЛИ </a:t>
            </a:r>
            <a:r>
              <a:rPr lang="ru-RU" sz="1600" b="1" u="sng" dirty="0">
                <a:solidFill>
                  <a:srgbClr val="002060"/>
                </a:solidFill>
              </a:rPr>
              <a:t>БАЗОВЫЙ,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при наличии положительного результата по русскому языку</a:t>
            </a:r>
            <a:r>
              <a:rPr lang="ru-RU" sz="1600" b="1" dirty="0">
                <a:solidFill>
                  <a:srgbClr val="002060"/>
                </a:solidFill>
              </a:rPr>
              <a:t>;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 в сентябре только </a:t>
            </a:r>
            <a:r>
              <a:rPr lang="ru-RU" sz="1600" b="1" dirty="0">
                <a:solidFill>
                  <a:srgbClr val="C00000"/>
                </a:solidFill>
              </a:rPr>
              <a:t>БАЗОВЫЙ уровень.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6" y="615366"/>
            <a:ext cx="4095482" cy="540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4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763" y="1004367"/>
            <a:ext cx="5634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+mj-lt"/>
              </a:rPr>
              <a:t>Для поступления в вуз: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49" y="1797330"/>
            <a:ext cx="5919729" cy="375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53037" y="2240924"/>
            <a:ext cx="309093" cy="5924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9758" y="225627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5407" y="2449010"/>
            <a:ext cx="383241" cy="17881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99202" y="244901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39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6073" y="2480170"/>
            <a:ext cx="257578" cy="4616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851" y="2449011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82592" y="2588654"/>
            <a:ext cx="270456" cy="35318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63743" y="2436625"/>
            <a:ext cx="504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9110" y="2588654"/>
            <a:ext cx="296214" cy="35318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59391" y="2449011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15129" y="2324675"/>
            <a:ext cx="327087" cy="68556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04324" y="2295504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12146" y="2240924"/>
            <a:ext cx="257578" cy="36159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898740" y="1948164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14424" y="2757169"/>
            <a:ext cx="218940" cy="307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76069" y="2679843"/>
            <a:ext cx="617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31491" y="2233004"/>
            <a:ext cx="327406" cy="9540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662868" y="2294062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66761" y="1906073"/>
            <a:ext cx="348348" cy="233107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680420" y="1906073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09504" y="2136905"/>
            <a:ext cx="321971" cy="210024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113514" y="2218178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09163" y="2765244"/>
            <a:ext cx="392392" cy="14719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578557" y="2832209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41256" y="620743"/>
            <a:ext cx="52685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Приказ Министерства науки и высшего образования Российской Федерации от 12.08.2022 № 758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"Об установлении минимального количества баллов единого государственного экзамена по общеобразовательным предметам, соответствующим специальности или направлению подготовки, по которым проводится прием на обучение в образовательных организациях, находящихся в ведении Министерства науки и высшего образования Российской Федерации, </a:t>
            </a:r>
            <a:r>
              <a:rPr lang="ru-RU" sz="1400" u="sng" dirty="0">
                <a:solidFill>
                  <a:schemeClr val="accent2">
                    <a:lumMod val="75000"/>
                  </a:schemeClr>
                </a:solidFill>
              </a:rPr>
              <a:t>на 2023/24 учебный год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"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90" y="2667457"/>
            <a:ext cx="1947087" cy="275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23619" y="369987"/>
            <a:ext cx="4251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j-lt"/>
                <a:ea typeface="PT Astra Serif" panose="020A0603040505020204" pitchFamily="18" charset="-52"/>
              </a:rPr>
              <a:t>Расписание ГИА-11</a:t>
            </a:r>
            <a:endParaRPr lang="ru-RU" sz="4000" b="1" dirty="0">
              <a:solidFill>
                <a:srgbClr val="002060"/>
              </a:solidFill>
              <a:latin typeface="+mj-lt"/>
              <a:ea typeface="PT Astra Serif" panose="020A0603040505020204" pitchFamily="18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24" y="1629379"/>
            <a:ext cx="4033984" cy="3958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4" y="1629379"/>
            <a:ext cx="5087060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6493" y="373147"/>
            <a:ext cx="4937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Продолжительность ЕГЭ 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28037"/>
              </p:ext>
            </p:extLst>
          </p:nvPr>
        </p:nvGraphicFramePr>
        <p:xfrm>
          <a:off x="300940" y="1204657"/>
          <a:ext cx="11528675" cy="4793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1283">
                  <a:extLst>
                    <a:ext uri="{9D8B030D-6E8A-4147-A177-3AD203B41FA5}">
                      <a16:colId xmlns="" xmlns:a16="http://schemas.microsoft.com/office/drawing/2014/main" val="4065959262"/>
                    </a:ext>
                  </a:extLst>
                </a:gridCol>
                <a:gridCol w="4497392">
                  <a:extLst>
                    <a:ext uri="{9D8B030D-6E8A-4147-A177-3AD203B41FA5}">
                      <a16:colId xmlns="" xmlns:a16="http://schemas.microsoft.com/office/drawing/2014/main" val="2234222945"/>
                    </a:ext>
                  </a:extLst>
                </a:gridCol>
              </a:tblGrid>
              <a:tr h="353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ЕГЭ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4896997"/>
                  </a:ext>
                </a:extLst>
              </a:tr>
              <a:tr h="758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Математика (проф. уровень), Физика, Литература, Информатика и ИКТ</a:t>
                      </a: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Биология</a:t>
                      </a:r>
                      <a:endParaRPr lang="ru-RU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часа 55 </a:t>
                      </a: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минут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235 минут)</a:t>
                      </a:r>
                      <a:endParaRPr lang="ru-RU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5352137"/>
                  </a:ext>
                </a:extLst>
              </a:tr>
              <a:tr h="695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Русский язык, </a:t>
                      </a: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Химия, Обществознание,</a:t>
                      </a:r>
                      <a:r>
                        <a:rPr lang="ru-RU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История</a:t>
                      </a:r>
                      <a:endParaRPr lang="ru-RU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часа 30 минут  </a:t>
                      </a:r>
                      <a:endParaRPr lang="ru-RU" sz="20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210 минут)</a:t>
                      </a:r>
                      <a:endParaRPr lang="ru-RU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298244"/>
                  </a:ext>
                </a:extLst>
              </a:tr>
              <a:tr h="702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Математика (базовый уровень</a:t>
                      </a: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), География, Китайский</a:t>
                      </a:r>
                      <a:r>
                        <a:rPr lang="ru-RU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язык </a:t>
                      </a: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(кроме раздела Говорения)</a:t>
                      </a:r>
                      <a:endParaRPr lang="ru-RU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часа</a:t>
                      </a:r>
                      <a:r>
                        <a:rPr lang="ru-RU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(180 </a:t>
                      </a: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минут)</a:t>
                      </a:r>
                      <a:endParaRPr lang="ru-RU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1582007"/>
                  </a:ext>
                </a:extLst>
              </a:tr>
              <a:tr h="949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Иностранный язык (кроме раздела Говорения)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(Английский язык, Французский язык, Немецкий язык, Испанский язык)</a:t>
                      </a:r>
                      <a:endParaRPr lang="ru-RU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часа 10 минут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(190 минут)</a:t>
                      </a:r>
                      <a:endParaRPr lang="ru-RU" sz="20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57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Иностранный язык </a:t>
                      </a: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(раздел Говорение)</a:t>
                      </a:r>
                      <a:r>
                        <a:rPr lang="ru-RU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Английский язык, Французский язык, Немецкий язык, Испанский язык </a:t>
                      </a:r>
                      <a:endParaRPr lang="en-US" sz="20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Китайский</a:t>
                      </a:r>
                      <a:r>
                        <a:rPr lang="ru-RU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язык</a:t>
                      </a:r>
                      <a:endParaRPr lang="en-US" sz="20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 минут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минут</a:t>
                      </a:r>
                      <a:endParaRPr lang="ru-RU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8269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7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3753</TotalTime>
  <Words>844</Words>
  <Application>Microsoft Office PowerPoint</Application>
  <PresentationFormat>Широкоэкранный</PresentationFormat>
  <Paragraphs>145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PT Astra Serif</vt:lpstr>
      <vt:lpstr>Times New Roman</vt:lpstr>
      <vt:lpstr>Verdana</vt:lpstr>
      <vt:lpstr>Wingdings</vt:lpstr>
      <vt:lpstr>Ретро</vt:lpstr>
      <vt:lpstr>ГОСУДАРСТВЕННАЯ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</dc:title>
  <dc:creator>Пользователь</dc:creator>
  <cp:lastModifiedBy>Филиппова</cp:lastModifiedBy>
  <cp:revision>94</cp:revision>
  <cp:lastPrinted>2023-01-23T08:14:27Z</cp:lastPrinted>
  <dcterms:created xsi:type="dcterms:W3CDTF">2020-12-15T07:32:07Z</dcterms:created>
  <dcterms:modified xsi:type="dcterms:W3CDTF">2023-01-25T04:59:59Z</dcterms:modified>
</cp:coreProperties>
</file>