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69" r:id="rId3"/>
    <p:sldId id="259" r:id="rId4"/>
    <p:sldId id="268" r:id="rId5"/>
    <p:sldId id="262" r:id="rId6"/>
    <p:sldId id="271" r:id="rId7"/>
    <p:sldId id="273" r:id="rId8"/>
    <p:sldId id="261" r:id="rId9"/>
    <p:sldId id="272" r:id="rId10"/>
    <p:sldId id="264" r:id="rId11"/>
    <p:sldId id="270" r:id="rId12"/>
    <p:sldId id="274" r:id="rId13"/>
    <p:sldId id="275" r:id="rId14"/>
    <p:sldId id="276" r:id="rId15"/>
    <p:sldId id="277" r:id="rId16"/>
    <p:sldId id="279" r:id="rId17"/>
    <p:sldId id="278" r:id="rId18"/>
    <p:sldId id="280" r:id="rId1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>
      <p:cViewPr varScale="1">
        <p:scale>
          <a:sx n="77" d="100"/>
          <a:sy n="77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C13C8-9F63-4E4C-85C1-02291C23D86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4EB7-A856-4B73-8F44-AF2D876E7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8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72084-2510-4DD2-AB48-9EF3455D5C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8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9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9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2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9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9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59C2A-5185-4FA9-94D6-64F80680AB54}" type="slidenum">
              <a:rPr lang="ru-RU" smtClean="0">
                <a:solidFill>
                  <a:srgbClr val="344068"/>
                </a:solidFill>
              </a:rPr>
              <a:pPr/>
              <a:t>‹#›</a:t>
            </a:fld>
            <a:endParaRPr lang="ru-RU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63BBC9-54B6-4C25-9D76-9F4CCCD3738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ko.tomsk.ru/" TargetMode="External"/><Relationship Id="rId3" Type="http://schemas.openxmlformats.org/officeDocument/2006/relationships/hyperlink" Target="http://www.ege.edu.ru/ru/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hyperlink" Target="http://www.rustest.ru/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fipi.ru/" TargetMode="External"/><Relationship Id="rId9" Type="http://schemas.openxmlformats.org/officeDocument/2006/relationships/hyperlink" Target="https://edu.tomsk.gov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816" y="85597"/>
            <a:ext cx="10990384" cy="2532666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ГОСУДАРСТВЕННАЯ 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385" y="2509029"/>
            <a:ext cx="9091245" cy="222018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Итоговая аттестация 202</a:t>
            </a:r>
            <a:r>
              <a:rPr lang="en-US" sz="6600" dirty="0" smtClean="0">
                <a:solidFill>
                  <a:srgbClr val="002060"/>
                </a:solidFill>
              </a:rPr>
              <a:t>3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eduregion.ru/upload/iblock/e2f/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9" y="4401416"/>
            <a:ext cx="3338389" cy="18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1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4950" y="1025008"/>
            <a:ext cx="6790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 Light"/>
              </a:rPr>
              <a:t>Нормативно – правовое обеспечение</a:t>
            </a:r>
            <a:endParaRPr lang="ru-RU" sz="2000" b="1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10" name="Picture 2" descr="http://departugansk.ru/storage/app/media/files/GIA%20-%202020/risuno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23872" r="8148" b="20577"/>
          <a:stretch/>
        </p:blipFill>
        <p:spPr bwMode="auto">
          <a:xfrm>
            <a:off x="3940998" y="126343"/>
            <a:ext cx="3591968" cy="8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2" y="1676295"/>
            <a:ext cx="2202232" cy="3149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280327" y="1950684"/>
            <a:ext cx="8050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683C6">
                    <a:lumMod val="75000"/>
                  </a:srgbClr>
                </a:solidFill>
              </a:rPr>
              <a:t>Приказ </a:t>
            </a:r>
            <a:r>
              <a:rPr lang="ru-RU" sz="1600" b="1" dirty="0" err="1">
                <a:solidFill>
                  <a:srgbClr val="2683C6">
                    <a:lumMod val="75000"/>
                  </a:srgbClr>
                </a:solidFill>
              </a:rPr>
              <a:t>Минпросвещения</a:t>
            </a:r>
            <a:r>
              <a:rPr lang="ru-RU" sz="1600" b="1" dirty="0">
                <a:solidFill>
                  <a:srgbClr val="2683C6">
                    <a:lumMod val="75000"/>
                  </a:srgbClr>
                </a:solidFill>
              </a:rPr>
              <a:t> России и </a:t>
            </a:r>
            <a:r>
              <a:rPr lang="ru-RU" sz="1600" b="1" dirty="0" err="1">
                <a:solidFill>
                  <a:srgbClr val="2683C6">
                    <a:lumMod val="75000"/>
                  </a:srgbClr>
                </a:solidFill>
              </a:rPr>
              <a:t>Рособрнадзора</a:t>
            </a:r>
            <a:r>
              <a:rPr lang="ru-RU" sz="1600" b="1" dirty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ru-RU" sz="1600" b="1" dirty="0" smtClean="0">
                <a:solidFill>
                  <a:srgbClr val="2683C6">
                    <a:lumMod val="75000"/>
                  </a:srgbClr>
                </a:solidFill>
              </a:rPr>
              <a:t>от </a:t>
            </a:r>
            <a:r>
              <a:rPr lang="ru-RU" sz="1600" b="1" dirty="0">
                <a:solidFill>
                  <a:srgbClr val="2683C6">
                    <a:lumMod val="75000"/>
                  </a:srgbClr>
                </a:solidFill>
              </a:rPr>
              <a:t>7 ноября 2018 года № 190/1512 </a:t>
            </a:r>
            <a:endParaRPr lang="ru-RU" sz="1600" b="1" dirty="0" smtClean="0">
              <a:solidFill>
                <a:srgbClr val="2683C6">
                  <a:lumMod val="75000"/>
                </a:srgbClr>
              </a:solidFill>
            </a:endParaRPr>
          </a:p>
          <a:p>
            <a:pPr algn="just"/>
            <a:r>
              <a:rPr lang="ru-RU" sz="1600" dirty="0" smtClean="0">
                <a:solidFill>
                  <a:srgbClr val="2683C6">
                    <a:lumMod val="75000"/>
                  </a:srgbClr>
                </a:solidFill>
              </a:rPr>
              <a:t>«</a:t>
            </a:r>
            <a:r>
              <a:rPr lang="ru-RU" sz="1600" dirty="0">
                <a:solidFill>
                  <a:srgbClr val="2683C6">
                    <a:lumMod val="75000"/>
                  </a:srgbClr>
                </a:solidFill>
              </a:rPr>
              <a:t>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  <a:endParaRPr lang="ru-RU" sz="1600" u="sng" dirty="0">
              <a:solidFill>
                <a:srgbClr val="2683C6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0327" y="2913553"/>
            <a:ext cx="8050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683C6">
                    <a:lumMod val="75000"/>
                  </a:srgbClr>
                </a:solidFill>
              </a:rPr>
              <a:t>Приказ </a:t>
            </a:r>
            <a:r>
              <a:rPr lang="ru-RU" sz="1600" b="1" dirty="0" err="1">
                <a:solidFill>
                  <a:srgbClr val="2683C6">
                    <a:lumMod val="75000"/>
                  </a:srgbClr>
                </a:solidFill>
              </a:rPr>
              <a:t>Минпросвещения</a:t>
            </a:r>
            <a:r>
              <a:rPr lang="ru-RU" sz="1600" b="1" dirty="0">
                <a:solidFill>
                  <a:srgbClr val="2683C6">
                    <a:lumMod val="75000"/>
                  </a:srgbClr>
                </a:solidFill>
              </a:rPr>
              <a:t> России </a:t>
            </a:r>
            <a:r>
              <a:rPr lang="ru-RU" sz="1600" b="1" dirty="0" smtClean="0">
                <a:solidFill>
                  <a:srgbClr val="2683C6">
                    <a:lumMod val="75000"/>
                  </a:srgbClr>
                </a:solidFill>
              </a:rPr>
              <a:t>от 5 октября 2020 </a:t>
            </a:r>
            <a:r>
              <a:rPr lang="ru-RU" sz="1600" b="1" dirty="0">
                <a:solidFill>
                  <a:srgbClr val="2683C6">
                    <a:lumMod val="75000"/>
                  </a:srgbClr>
                </a:solidFill>
              </a:rPr>
              <a:t>года № </a:t>
            </a:r>
            <a:r>
              <a:rPr lang="ru-RU" sz="1600" b="1" dirty="0" smtClean="0">
                <a:solidFill>
                  <a:srgbClr val="2683C6">
                    <a:lumMod val="75000"/>
                  </a:srgbClr>
                </a:solidFill>
              </a:rPr>
              <a:t>546 </a:t>
            </a:r>
          </a:p>
          <a:p>
            <a:pPr algn="just"/>
            <a:r>
              <a:rPr lang="ru-RU" sz="1600" dirty="0" smtClean="0">
                <a:solidFill>
                  <a:srgbClr val="2683C6">
                    <a:lumMod val="75000"/>
                  </a:srgbClr>
                </a:solidFill>
              </a:rPr>
              <a:t>«</a:t>
            </a:r>
            <a:r>
              <a:rPr lang="ru-RU" sz="1600" dirty="0">
                <a:solidFill>
                  <a:srgbClr val="2683C6">
                    <a:lumMod val="75000"/>
                  </a:srgbClr>
                </a:solidFill>
              </a:rPr>
              <a:t>Об утверждении Порядка </a:t>
            </a:r>
            <a:r>
              <a:rPr lang="ru-RU" sz="1600" dirty="0" smtClean="0">
                <a:solidFill>
                  <a:srgbClr val="2683C6">
                    <a:lumMod val="75000"/>
                  </a:srgbClr>
                </a:solidFill>
              </a:rPr>
              <a:t>заполнения, учета и выдачи аттестатов об основном общем и среднем общем образовании и их дубликатов»</a:t>
            </a:r>
            <a:endParaRPr lang="ru-RU" sz="1600" u="sng" dirty="0">
              <a:solidFill>
                <a:srgbClr val="2683C6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6836" y="3841822"/>
            <a:ext cx="8470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Приказ Министерства образования и науки РФ от 23 июня 2014 г. N 685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 "Об утверждении Порядка выдачи медали "За особые успехи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учении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"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с изменениями на 22 марта 2021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 (Основной текст)"/>
                <a:ea typeface="+mn-ea"/>
                <a:cs typeface="+mn-cs"/>
              </a:rPr>
              <a:t>года)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Calibri (Основной текст)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0327" y="4825876"/>
            <a:ext cx="7921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Постановление Администрации Томской области от 3 июня 2015 г. N 192а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noProof="0" dirty="0" smtClean="0">
                <a:solidFill>
                  <a:srgbClr val="2683C6">
                    <a:lumMod val="75000"/>
                  </a:srgbClr>
                </a:solidFill>
              </a:rPr>
              <a:t>«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о медали "За особые достижения в учении"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5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partugansk.ru/storage/app/media/files/GIA%20-%202020/risuno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23872" r="8148" b="20577"/>
          <a:stretch/>
        </p:blipFill>
        <p:spPr bwMode="auto">
          <a:xfrm>
            <a:off x="1502229" y="59697"/>
            <a:ext cx="3591968" cy="8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854964" y="1083905"/>
            <a:ext cx="5268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Минпросвещения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России от 16.03.2021 N 100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"О внесении изменений в Порядок приема на обучение по образовательным программам среднего профессионального образования,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утвержденный приказом Министерства просвещения Российской Федерации от 2 сентября 2020 г. N 457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(Зарегистрировано в Минюсте России 16.04.2021 N 63159)</a:t>
            </a:r>
          </a:p>
        </p:txBody>
      </p:sp>
      <p:pic>
        <p:nvPicPr>
          <p:cNvPr id="102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33" y="2329396"/>
            <a:ext cx="2339455" cy="33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641683" y="473423"/>
            <a:ext cx="5268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Министерства науки и высшего образования Российской Федерации от 26.08.2022 № 814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"О внесении изменений в Порядок приема на обучение по образовательным программам высшего образования — программам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бакалавриата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программам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специалитета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программам магистратуры, утвержденный приказом Министерства науки и высшего образования Российской Федерации от 21 августа 2020 г. № 1076"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(Зарегистрирован 26.09.2022 № 70211)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9354" y="5549461"/>
            <a:ext cx="490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вузы размещают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своих официальных сайтах не позднее 1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46" y="2536393"/>
            <a:ext cx="2046686" cy="28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ugasanshk.ucoz.ru/Gos_attestaciya/GIA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23603" r="14366" b="23466"/>
          <a:stretch/>
        </p:blipFill>
        <p:spPr bwMode="auto">
          <a:xfrm>
            <a:off x="70338" y="1371600"/>
            <a:ext cx="12043362" cy="334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ugasanshk.ucoz.ru/Gos_attestaciya/GIA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23603" r="14366" b="23466"/>
          <a:stretch/>
        </p:blipFill>
        <p:spPr bwMode="auto">
          <a:xfrm>
            <a:off x="70338" y="1406770"/>
            <a:ext cx="12043362" cy="334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ugasanshk.ucoz.ru/Gos_attestaciya/GIA-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23603" r="14366" b="23466"/>
          <a:stretch/>
        </p:blipFill>
        <p:spPr bwMode="auto">
          <a:xfrm>
            <a:off x="4633545" y="197785"/>
            <a:ext cx="2734408" cy="7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439" y="2124585"/>
            <a:ext cx="551131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 ГИА допускаются обучающиеся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- не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имеющие академической задолженности;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 полном объёме выполнившие учебный план или индивидуальный учебный план;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- имеющие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годовые отметки по всем предметам учебного плана за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IX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не ниже </a:t>
            </a:r>
            <a:r>
              <a:rPr lang="ru-RU" sz="2400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удовлетворительных</a:t>
            </a: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en-US" sz="2800" u="sng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- имеющие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результат "зачет" за итоговое собеседование по русскому языку.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6732" y="1090247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Допуск к ГИА-9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1746" name="Picture 2" descr="https://nourazuml.mskobr.ru/images/%283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222">
            <a:off x="6941451" y="2289862"/>
            <a:ext cx="4827055" cy="331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299" y="119584"/>
            <a:ext cx="695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Лица с ограниченными возможностями здоровья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2045" y="532246"/>
            <a:ext cx="433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Выбор формы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9004" y="1495656"/>
            <a:ext cx="78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</a:rPr>
              <a:t>ГЭ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413635" y="1530669"/>
            <a:ext cx="73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ГВЭ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4526" y="1530668"/>
            <a:ext cx="153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</a:rPr>
              <a:t>ГЭ + ГВЭ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725" y="2453484"/>
            <a:ext cx="462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Заключение психолого—медико-педагогической комиссии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5379" y="2327728"/>
            <a:ext cx="4982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Дети- инвалиды и инвалиды: оригинал или заверенную копию справки, подтверждающей факт установления инвалидности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0596" y="2350866"/>
            <a:ext cx="219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И/ИЛИ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335" y="3120724"/>
            <a:ext cx="799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Обратить внимание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!на сроки проведения повторного освидетельствования!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612045" y="4362435"/>
            <a:ext cx="602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Увеличение продолжительности итогового сочинения/изложения, экзамена  по учебному предмету на 1,5 часа;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Организация питания и перерывов для проведения необходимых лечебных профилактических мероприятий во время экзамена</a:t>
            </a:r>
          </a:p>
        </p:txBody>
      </p:sp>
      <p:sp>
        <p:nvSpPr>
          <p:cNvPr id="13" name="AutoShape 4" descr="https://thepresentation.ru/img/thumbs/48e89f5ec80be94e3d9cfc98b9cec668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04" y="3503343"/>
            <a:ext cx="1914495" cy="25420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5" y="3287487"/>
            <a:ext cx="2212279" cy="2860320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stCxn id="3" idx="2"/>
            <a:endCxn id="5" idx="0"/>
          </p:cNvCxnSpPr>
          <p:nvPr/>
        </p:nvCxnSpPr>
        <p:spPr>
          <a:xfrm flipH="1">
            <a:off x="5780625" y="1178577"/>
            <a:ext cx="1" cy="352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  <a:endCxn id="6" idx="1"/>
          </p:cNvCxnSpPr>
          <p:nvPr/>
        </p:nvCxnSpPr>
        <p:spPr>
          <a:xfrm>
            <a:off x="5780626" y="1178577"/>
            <a:ext cx="2535570" cy="547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4" idx="1"/>
          </p:cNvCxnSpPr>
          <p:nvPr/>
        </p:nvCxnSpPr>
        <p:spPr>
          <a:xfrm flipH="1">
            <a:off x="3199860" y="1178577"/>
            <a:ext cx="2580766" cy="547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авая фигурная скобка 17"/>
          <p:cNvSpPr/>
          <p:nvPr/>
        </p:nvSpPr>
        <p:spPr>
          <a:xfrm>
            <a:off x="5804205" y="-1341874"/>
            <a:ext cx="458983" cy="7094257"/>
          </a:xfrm>
          <a:prstGeom prst="rightBrace">
            <a:avLst>
              <a:gd name="adj1" fmla="val 8333"/>
              <a:gd name="adj2" fmla="val 54271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423601" y="3940234"/>
            <a:ext cx="493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Создание дополнительных условий, в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т.ч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.: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2775" y="3830594"/>
            <a:ext cx="688803" cy="109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8323" y="976585"/>
            <a:ext cx="6564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 расписания ГИА-9</a:t>
            </a:r>
            <a:endParaRPr lang="ru-RU" sz="44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8" name="Picture 2" descr="https://lugasanshk.ucoz.ru/Gos_attestaciya/GIA-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23603" r="14366" b="23466"/>
          <a:stretch/>
        </p:blipFill>
        <p:spPr bwMode="auto">
          <a:xfrm>
            <a:off x="4474770" y="216007"/>
            <a:ext cx="2734408" cy="7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76" y="1860605"/>
            <a:ext cx="4019945" cy="394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4" y="1737163"/>
            <a:ext cx="5249008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4950" y="1025008"/>
            <a:ext cx="6790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Нормативно – правовое обеспечение</a:t>
            </a:r>
            <a:endParaRPr lang="ru-RU" sz="2000" b="1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0271" y="2915047"/>
            <a:ext cx="4192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	Приказ Министерства просвещения РФ и Федеральной службы по надзору в сфере образования и науки от 7 ноября 2018 г. N 189/1513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"Об утверждении Порядка проведения государственной итоговой аттестации по образовательным программам основного общего образования"</a:t>
            </a:r>
            <a:endParaRPr lang="ru-RU" sz="1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90" y="1849751"/>
            <a:ext cx="2329029" cy="333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s://lugasanshk.ucoz.ru/Gos_attestaciya/GIA-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23603" r="14366" b="23466"/>
          <a:stretch/>
        </p:blipFill>
        <p:spPr bwMode="auto">
          <a:xfrm>
            <a:off x="4285814" y="200324"/>
            <a:ext cx="2734408" cy="7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93" y="0"/>
            <a:ext cx="3420208" cy="12806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85852" y="1280694"/>
            <a:ext cx="6641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Информационные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ресурсы:</a:t>
            </a:r>
            <a:endParaRPr lang="ru-RU"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6749" y="2384784"/>
            <a:ext cx="38891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Федеральный портал ЕГЭ: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http://www.ege.edu.ru/ru/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Федеральный институт педагогических измерений: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http://www.fipi.ru/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Федеральный центр тестирования: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http://www.rustest.ru/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3" y="3315389"/>
            <a:ext cx="1060193" cy="1060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6" y="4811933"/>
            <a:ext cx="628650" cy="742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55070" y="2384784"/>
            <a:ext cx="501454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Центр мониторинга и оценки качества образования: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8"/>
              </a:rPr>
              <a:t>http://coko.tomsk.ru/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Департамент образования Томской области: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9"/>
              </a:rPr>
              <a:t>https://edu.tomsk.gov.ru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/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2" y="2207133"/>
            <a:ext cx="802758" cy="832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16" y="3308639"/>
            <a:ext cx="779354" cy="715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3" y="2276002"/>
            <a:ext cx="1375790" cy="7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yealink-store.ru/assets/images/phones_for_skype_for_business/yealink_sip-t42g/yealink_sip-t42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r="1359"/>
          <a:stretch/>
        </p:blipFill>
        <p:spPr bwMode="auto">
          <a:xfrm>
            <a:off x="8801100" y="4171104"/>
            <a:ext cx="2814893" cy="21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93" y="0"/>
            <a:ext cx="3420208" cy="12806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32187" y="1397950"/>
            <a:ext cx="400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Контакты (Горячая линия)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734" y="2325112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ЦОКО ТОИПКРО (г. Томск, ул. Пирогова, 10):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(3822) 42 63 28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(3822) 42 63 29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(3822) 42 01 65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5199" y="2397221"/>
            <a:ext cx="493234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Департамент общего образования Томской области (г. Томск, пр. Ленина, 111,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каб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65):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(3822) 51 27 62</a:t>
            </a:r>
          </a:p>
        </p:txBody>
      </p:sp>
    </p:spTree>
    <p:extLst>
      <p:ext uri="{BB962C8B-B14F-4D97-AF65-F5344CB8AC3E}">
        <p14:creationId xmlns:p14="http://schemas.microsoft.com/office/powerpoint/2010/main" val="25669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8060" y="1152418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libri Light"/>
                <a:ea typeface="Verdana" panose="020B0604030504040204" pitchFamily="34" charset="0"/>
                <a:cs typeface="Verdana" panose="020B0604030504040204" pitchFamily="34" charset="0"/>
              </a:rPr>
              <a:t>Допуск к ГИА</a:t>
            </a:r>
            <a:endParaRPr lang="ru-RU" sz="4000" b="1" dirty="0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651" y="1860304"/>
            <a:ext cx="111821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!</a:t>
            </a:r>
            <a:r>
              <a:rPr lang="ru-RU" sz="2800" dirty="0" smtClean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ru-RU" sz="3200" b="1" dirty="0" smtClean="0">
                <a:solidFill>
                  <a:srgbClr val="2683C6">
                    <a:lumMod val="75000"/>
                  </a:srgbClr>
                </a:solidFill>
              </a:rPr>
              <a:t>успешно </a:t>
            </a:r>
            <a:r>
              <a:rPr lang="ru-RU" sz="3200" b="1" dirty="0" smtClean="0">
                <a:solidFill>
                  <a:srgbClr val="2683C6">
                    <a:lumMod val="75000"/>
                  </a:srgbClr>
                </a:solidFill>
              </a:rPr>
              <a:t>прошедшие промежуточную аттестацию;</a:t>
            </a:r>
            <a:endParaRPr lang="ru-RU" sz="3200" b="1" dirty="0">
              <a:solidFill>
                <a:srgbClr val="2683C6">
                  <a:lumMod val="75000"/>
                </a:srgbClr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!</a:t>
            </a:r>
            <a:r>
              <a:rPr lang="ru-RU" sz="3200" b="1" dirty="0" smtClean="0">
                <a:solidFill>
                  <a:srgbClr val="2683C6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2683C6">
                    <a:lumMod val="75000"/>
                  </a:srgbClr>
                </a:solidFill>
                <a:cs typeface="Times New Roman" panose="02020603050405020304" pitchFamily="18" charset="0"/>
              </a:rPr>
              <a:t>не имеющие академической задолженности;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! </a:t>
            </a:r>
            <a:r>
              <a:rPr lang="ru-RU" sz="3200" b="1" dirty="0" smtClean="0">
                <a:solidFill>
                  <a:srgbClr val="2683C6">
                    <a:lumMod val="75000"/>
                  </a:srgbClr>
                </a:solidFill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2683C6">
                    <a:lumMod val="75000"/>
                  </a:srgbClr>
                </a:solidFill>
                <a:cs typeface="Times New Roman" panose="02020603050405020304" pitchFamily="18" charset="0"/>
              </a:rPr>
              <a:t>полном объёме </a:t>
            </a:r>
            <a:r>
              <a:rPr lang="ru-RU" sz="3200" b="1" dirty="0" smtClean="0">
                <a:solidFill>
                  <a:srgbClr val="2683C6">
                    <a:lumMod val="75000"/>
                  </a:srgbClr>
                </a:solidFill>
                <a:cs typeface="Times New Roman" panose="02020603050405020304" pitchFamily="18" charset="0"/>
              </a:rPr>
              <a:t>выполнившие </a:t>
            </a:r>
            <a:r>
              <a:rPr lang="ru-RU" sz="3200" b="1" dirty="0">
                <a:solidFill>
                  <a:srgbClr val="2683C6">
                    <a:lumMod val="75000"/>
                  </a:srgbClr>
                </a:solidFill>
                <a:cs typeface="Times New Roman" panose="02020603050405020304" pitchFamily="18" charset="0"/>
              </a:rPr>
              <a:t>учебный план или  индивидуальный учебный </a:t>
            </a:r>
            <a:r>
              <a:rPr lang="ru-RU" sz="3200" b="1" dirty="0" smtClean="0">
                <a:solidFill>
                  <a:srgbClr val="2683C6">
                    <a:lumMod val="75000"/>
                  </a:srgbClr>
                </a:solidFill>
                <a:cs typeface="Times New Roman" panose="02020603050405020304" pitchFamily="18" charset="0"/>
              </a:rPr>
              <a:t>план;</a:t>
            </a:r>
            <a:endParaRPr lang="ru-RU" sz="3200" b="1" dirty="0">
              <a:solidFill>
                <a:srgbClr val="2683C6">
                  <a:lumMod val="75000"/>
                </a:srgbClr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!</a:t>
            </a:r>
            <a:r>
              <a:rPr lang="ru-RU" sz="3200" b="1" dirty="0" smtClean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ru-RU" sz="3200" b="1" dirty="0">
                <a:solidFill>
                  <a:srgbClr val="2683C6">
                    <a:lumMod val="75000"/>
                  </a:srgbClr>
                </a:solidFill>
              </a:rPr>
              <a:t>п</a:t>
            </a:r>
            <a:r>
              <a:rPr lang="ru-RU" sz="3200" b="1" dirty="0" smtClean="0">
                <a:solidFill>
                  <a:srgbClr val="2683C6">
                    <a:lumMod val="75000"/>
                  </a:srgbClr>
                </a:solidFill>
              </a:rPr>
              <a:t>олучившие «зачет» </a:t>
            </a:r>
            <a:r>
              <a:rPr lang="ru-RU" sz="3200" b="1" dirty="0">
                <a:solidFill>
                  <a:srgbClr val="2683C6">
                    <a:lumMod val="75000"/>
                  </a:srgbClr>
                </a:solidFill>
              </a:rPr>
              <a:t>за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2683C6">
                    <a:lumMod val="75000"/>
                  </a:srgbClr>
                </a:solidFill>
              </a:rPr>
              <a:t>(изложение)</a:t>
            </a:r>
          </a:p>
        </p:txBody>
      </p:sp>
      <p:pic>
        <p:nvPicPr>
          <p:cNvPr id="4098" name="Picture 2" descr="http://departugansk.ru/storage/app/media/files/GIA%20-%202020/risuno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23872" r="8148" b="20577"/>
          <a:stretch/>
        </p:blipFill>
        <p:spPr bwMode="auto">
          <a:xfrm>
            <a:off x="4389404" y="296145"/>
            <a:ext cx="3591968" cy="8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077" y="4444779"/>
            <a:ext cx="1385739" cy="1797854"/>
          </a:xfrm>
          <a:prstGeom prst="rect">
            <a:avLst/>
          </a:prstGeom>
        </p:spPr>
      </p:pic>
      <p:sp>
        <p:nvSpPr>
          <p:cNvPr id="8" name="Равно 7"/>
          <p:cNvSpPr/>
          <p:nvPr/>
        </p:nvSpPr>
        <p:spPr>
          <a:xfrm>
            <a:off x="8230009" y="5307579"/>
            <a:ext cx="1258881" cy="62564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3976256" y="5203454"/>
            <a:ext cx="731804" cy="7297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4651" y="5045723"/>
            <a:ext cx="3228932" cy="114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РУССКИЙ ЯЗЫК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(24 балла)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8658" y="5178788"/>
            <a:ext cx="3146596" cy="877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МАТЕМАТИКА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(27 баллов)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032" y="131985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Calibri Light"/>
                <a:ea typeface="Verdana" panose="020B0604030504040204" pitchFamily="34" charset="0"/>
                <a:cs typeface="Verdana" panose="020B0604030504040204" pitchFamily="34" charset="0"/>
              </a:rPr>
              <a:t>Получение </a:t>
            </a:r>
            <a:r>
              <a:rPr lang="ru-RU" sz="3000" b="1" dirty="0" smtClean="0">
                <a:solidFill>
                  <a:srgbClr val="002060"/>
                </a:solidFill>
                <a:latin typeface="Calibri Light"/>
                <a:ea typeface="Verdana" panose="020B0604030504040204" pitchFamily="34" charset="0"/>
                <a:cs typeface="Verdana" panose="020B0604030504040204" pitchFamily="34" charset="0"/>
              </a:rPr>
              <a:t>аттестата с отличием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Calibri Ligh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Calibri Light"/>
                <a:ea typeface="Verdana" panose="020B0604030504040204" pitchFamily="34" charset="0"/>
                <a:cs typeface="Verdana" panose="020B0604030504040204" pitchFamily="34" charset="0"/>
              </a:rPr>
              <a:t>                      и медали «За особые успехи в учении»</a:t>
            </a:r>
            <a:endParaRPr lang="ru-RU" sz="3000" b="1" dirty="0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1951" y="2630447"/>
            <a:ext cx="6536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Результаты ЕГЭ </a:t>
            </a:r>
            <a:r>
              <a:rPr lang="ru-RU" b="1" i="1" dirty="0" smtClean="0">
                <a:solidFill>
                  <a:srgbClr val="2683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обязательным</a:t>
            </a:r>
            <a:r>
              <a:rPr lang="ru-RU" b="1" i="1" dirty="0" smtClean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предметам: </a:t>
            </a:r>
          </a:p>
          <a:p>
            <a:pPr marL="444500" indent="184150">
              <a:buFontTx/>
              <a:buChar char="-"/>
            </a:pP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по 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русскому языку и математике </a:t>
            </a:r>
            <a:r>
              <a:rPr lang="ru-RU" b="1" u="sng" dirty="0">
                <a:solidFill>
                  <a:srgbClr val="2683C6">
                    <a:lumMod val="75000"/>
                  </a:srgbClr>
                </a:solidFill>
              </a:rPr>
              <a:t>профильног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о уровня 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-                               не 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менее </a:t>
            </a:r>
            <a:r>
              <a:rPr lang="ru-RU" sz="2000" b="1" dirty="0">
                <a:solidFill>
                  <a:srgbClr val="C00000"/>
                </a:solidFill>
              </a:rPr>
              <a:t>70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 баллов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;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ИЛИ </a:t>
            </a:r>
          </a:p>
          <a:p>
            <a:pPr marL="730250" indent="-285750" algn="just">
              <a:buFontTx/>
              <a:buChar char="-"/>
            </a:pP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по 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русскому языку 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-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не 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менее </a:t>
            </a:r>
            <a:r>
              <a:rPr lang="ru-RU" sz="2000" b="1" dirty="0">
                <a:solidFill>
                  <a:srgbClr val="C00000"/>
                </a:solidFill>
              </a:rPr>
              <a:t>70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баллов и </a:t>
            </a:r>
          </a:p>
          <a:p>
            <a:pPr marL="444500" algn="just"/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математике </a:t>
            </a:r>
            <a:r>
              <a:rPr lang="ru-RU" b="1" u="sng" dirty="0" smtClean="0">
                <a:solidFill>
                  <a:srgbClr val="2683C6">
                    <a:lumMod val="75000"/>
                  </a:srgbClr>
                </a:solidFill>
              </a:rPr>
              <a:t>базового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уровня 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-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отметка «</a:t>
            </a:r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»</a:t>
            </a:r>
          </a:p>
        </p:txBody>
      </p:sp>
      <p:pic>
        <p:nvPicPr>
          <p:cNvPr id="5122" name="Picture 2" descr="http://xn--14-6kclvec3aj7p.xn--d1aacyle5j.xn--p1ai/images/doc/Obrazovanie/%D0%9C%D0%B5%D0%B4%D0%B0%D0%BB%D1%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08" y="3540816"/>
            <a:ext cx="1966104" cy="155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epartugansk.ru/storage/app/media/files/GIA%20-%202020/risuno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23872" r="8148" b="20577"/>
          <a:stretch/>
        </p:blipFill>
        <p:spPr bwMode="auto">
          <a:xfrm>
            <a:off x="4389404" y="296145"/>
            <a:ext cx="3591968" cy="8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38782" b="8530"/>
          <a:stretch/>
        </p:blipFill>
        <p:spPr>
          <a:xfrm>
            <a:off x="406248" y="1566358"/>
            <a:ext cx="1954175" cy="27522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6963" y="5363070"/>
            <a:ext cx="3846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В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се </a:t>
            </a:r>
            <a:r>
              <a:rPr lang="ru-RU" b="1" i="1" u="sng" dirty="0" smtClean="0">
                <a:solidFill>
                  <a:srgbClr val="2683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итоговые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 отметки «</a:t>
            </a:r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»</a:t>
            </a:r>
          </a:p>
        </p:txBody>
      </p:sp>
      <p:sp>
        <p:nvSpPr>
          <p:cNvPr id="5" name="Овал 4" title="1"/>
          <p:cNvSpPr/>
          <p:nvPr/>
        </p:nvSpPr>
        <p:spPr>
          <a:xfrm>
            <a:off x="397562" y="5446627"/>
            <a:ext cx="413468" cy="37810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Овал 9" title="1"/>
          <p:cNvSpPr/>
          <p:nvPr/>
        </p:nvSpPr>
        <p:spPr>
          <a:xfrm>
            <a:off x="4817776" y="2779071"/>
            <a:ext cx="413468" cy="37810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26886" y="5336368"/>
            <a:ext cx="6536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Результаты ЕГЭ по предметам </a:t>
            </a:r>
            <a:r>
              <a:rPr lang="ru-RU" b="1" i="1" dirty="0" smtClean="0">
                <a:solidFill>
                  <a:srgbClr val="2683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выбору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: </a:t>
            </a:r>
          </a:p>
          <a:p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н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е ниже минимального порога по всем предметам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89404" y="5182301"/>
            <a:ext cx="0" cy="954466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 title="1"/>
          <p:cNvSpPr/>
          <p:nvPr/>
        </p:nvSpPr>
        <p:spPr>
          <a:xfrm>
            <a:off x="4817776" y="5336368"/>
            <a:ext cx="413468" cy="37810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991991" y="4849671"/>
            <a:ext cx="6839550" cy="166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97">
            <a:off x="1043065" y="1558301"/>
            <a:ext cx="1322096" cy="1920056"/>
          </a:xfrm>
          <a:prstGeom prst="rect">
            <a:avLst/>
          </a:prstGeom>
        </p:spPr>
      </p:pic>
      <p:pic>
        <p:nvPicPr>
          <p:cNvPr id="4098" name="Picture 2" descr="http://departugansk.ru/storage/app/media/files/GIA%20-%202020/risuno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23872" r="8148" b="20577"/>
          <a:stretch/>
        </p:blipFill>
        <p:spPr bwMode="auto">
          <a:xfrm>
            <a:off x="4389404" y="296145"/>
            <a:ext cx="3591968" cy="8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983" y="3419427"/>
            <a:ext cx="1051991" cy="97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4073" y="1283668"/>
            <a:ext cx="8771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Calibri Light"/>
                <a:ea typeface="Verdana" panose="020B0604030504040204" pitchFamily="34" charset="0"/>
                <a:cs typeface="Verdana" panose="020B0604030504040204" pitchFamily="34" charset="0"/>
              </a:rPr>
              <a:t>Получение </a:t>
            </a:r>
            <a:r>
              <a:rPr lang="ru-RU" sz="3000" b="1" dirty="0" smtClean="0">
                <a:solidFill>
                  <a:srgbClr val="002060"/>
                </a:solidFill>
                <a:latin typeface="Calibri Light"/>
                <a:ea typeface="Verdana" panose="020B0604030504040204" pitchFamily="34" charset="0"/>
                <a:cs typeface="Verdana" panose="020B0604030504040204" pitchFamily="34" charset="0"/>
              </a:rPr>
              <a:t>медали «За особые достижения в учении»</a:t>
            </a:r>
            <a:endParaRPr lang="ru-RU" sz="3000" b="1" dirty="0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627" y="4824116"/>
            <a:ext cx="3043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       Не более двух итоговых отметок «</a:t>
            </a:r>
            <a:r>
              <a:rPr lang="ru-RU" sz="2200" b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» и остальные </a:t>
            </a:r>
            <a:r>
              <a:rPr lang="ru-RU" b="1" i="1" u="sng" dirty="0" smtClean="0">
                <a:solidFill>
                  <a:srgbClr val="2683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итоговые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 отметки «</a:t>
            </a:r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»</a:t>
            </a:r>
          </a:p>
        </p:txBody>
      </p:sp>
      <p:sp>
        <p:nvSpPr>
          <p:cNvPr id="12" name="Овал 11" title="1"/>
          <p:cNvSpPr/>
          <p:nvPr/>
        </p:nvSpPr>
        <p:spPr>
          <a:xfrm>
            <a:off x="157893" y="4901060"/>
            <a:ext cx="413468" cy="37810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6361" y="1970514"/>
            <a:ext cx="6536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Результаты ЕГЭ </a:t>
            </a:r>
            <a:r>
              <a:rPr lang="ru-RU" b="1" i="1" dirty="0" smtClean="0">
                <a:solidFill>
                  <a:srgbClr val="2683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обязательным</a:t>
            </a:r>
            <a:r>
              <a:rPr lang="ru-RU" b="1" i="1" dirty="0" smtClean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предметам: </a:t>
            </a:r>
          </a:p>
          <a:p>
            <a:pPr marL="444500" indent="184150">
              <a:buFontTx/>
              <a:buChar char="-"/>
            </a:pP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по 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русскому языку и математике </a:t>
            </a:r>
            <a:r>
              <a:rPr lang="ru-RU" b="1" u="sng" dirty="0">
                <a:solidFill>
                  <a:srgbClr val="2683C6">
                    <a:lumMod val="75000"/>
                  </a:srgbClr>
                </a:solidFill>
              </a:rPr>
              <a:t>профильног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о уровня 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-                               не 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менее </a:t>
            </a:r>
            <a:r>
              <a:rPr lang="ru-RU" sz="2000" b="1" dirty="0" smtClean="0">
                <a:solidFill>
                  <a:srgbClr val="C00000"/>
                </a:solidFill>
              </a:rPr>
              <a:t>65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баллов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;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ИЛИ </a:t>
            </a:r>
          </a:p>
          <a:p>
            <a:pPr marL="730250" indent="-285750" algn="just">
              <a:buFontTx/>
              <a:buChar char="-"/>
            </a:pP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по 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русскому языку 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-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не 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менее </a:t>
            </a:r>
            <a:r>
              <a:rPr lang="ru-RU" sz="2000" b="1" dirty="0" smtClean="0">
                <a:solidFill>
                  <a:srgbClr val="C00000"/>
                </a:solidFill>
              </a:rPr>
              <a:t>65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 баллов и </a:t>
            </a:r>
          </a:p>
          <a:p>
            <a:pPr marL="444500" algn="just"/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математике </a:t>
            </a:r>
            <a:r>
              <a:rPr lang="ru-RU" b="1" u="sng" dirty="0" smtClean="0">
                <a:solidFill>
                  <a:srgbClr val="2683C6">
                    <a:lumMod val="75000"/>
                  </a:srgbClr>
                </a:solidFill>
              </a:rPr>
              <a:t>базового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 </a:t>
            </a:r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уровня 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– не ниже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отметки «</a:t>
            </a:r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»</a:t>
            </a:r>
            <a:endParaRPr lang="ru-RU" sz="2000" b="1" dirty="0">
              <a:solidFill>
                <a:srgbClr val="2683C6">
                  <a:lumMod val="75000"/>
                </a:srgbClr>
              </a:solidFill>
            </a:endParaRPr>
          </a:p>
        </p:txBody>
      </p:sp>
      <p:sp>
        <p:nvSpPr>
          <p:cNvPr id="14" name="Овал 13" title="1"/>
          <p:cNvSpPr/>
          <p:nvPr/>
        </p:nvSpPr>
        <p:spPr>
          <a:xfrm>
            <a:off x="3945521" y="2047577"/>
            <a:ext cx="413468" cy="37810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15884" y="4159620"/>
            <a:ext cx="6536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Результаты ЕГЭ по предметам </a:t>
            </a:r>
            <a:r>
              <a:rPr lang="ru-RU" b="1" i="1" dirty="0" smtClean="0">
                <a:solidFill>
                  <a:srgbClr val="2683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выбору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: </a:t>
            </a:r>
          </a:p>
          <a:p>
            <a:r>
              <a:rPr lang="ru-RU" b="1" dirty="0">
                <a:solidFill>
                  <a:srgbClr val="2683C6">
                    <a:lumMod val="75000"/>
                  </a:srgbClr>
                </a:solidFill>
              </a:rPr>
              <a:t>н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е ниже минимального порога по всем предметам</a:t>
            </a:r>
          </a:p>
        </p:txBody>
      </p:sp>
      <p:sp>
        <p:nvSpPr>
          <p:cNvPr id="16" name="Овал 15" title="1"/>
          <p:cNvSpPr/>
          <p:nvPr/>
        </p:nvSpPr>
        <p:spPr>
          <a:xfrm>
            <a:off x="4006774" y="4159620"/>
            <a:ext cx="413468" cy="37810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10343" y="3935306"/>
            <a:ext cx="6839550" cy="166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19625" y="4946414"/>
            <a:ext cx="6839550" cy="166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 title="1"/>
          <p:cNvSpPr/>
          <p:nvPr/>
        </p:nvSpPr>
        <p:spPr>
          <a:xfrm>
            <a:off x="4039909" y="5138916"/>
            <a:ext cx="413468" cy="37810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94273" y="5021480"/>
            <a:ext cx="0" cy="954466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641067" y="5130973"/>
            <a:ext cx="7550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Высокие достижения:  </a:t>
            </a:r>
            <a:r>
              <a:rPr lang="ru-RU" b="1" u="sng" dirty="0" smtClean="0">
                <a:solidFill>
                  <a:srgbClr val="2683C6">
                    <a:lumMod val="75000"/>
                  </a:srgbClr>
                </a:solidFill>
              </a:rPr>
              <a:t>не менее 3 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наградных документов  (дипломы, грамоты) победителя/призера/лауреата/дипломанта международных, всероссийских и/или региональных олимпиад, конкурсов и др.  За период обучения </a:t>
            </a:r>
            <a:r>
              <a:rPr lang="ru-RU" b="1" u="sng" dirty="0" smtClean="0">
                <a:solidFill>
                  <a:srgbClr val="2683C6">
                    <a:lumMod val="75000"/>
                  </a:srgbClr>
                </a:solidFill>
              </a:rPr>
              <a:t>в 10-11 </a:t>
            </a:r>
            <a:r>
              <a:rPr lang="ru-RU" b="1" u="sng" dirty="0" err="1" smtClean="0">
                <a:solidFill>
                  <a:srgbClr val="2683C6">
                    <a:lumMod val="75000"/>
                  </a:srgbClr>
                </a:solidFill>
              </a:rPr>
              <a:t>кл</a:t>
            </a:r>
            <a:r>
              <a:rPr lang="ru-RU" b="1" dirty="0" smtClean="0">
                <a:solidFill>
                  <a:srgbClr val="2683C6">
                    <a:lumMod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299" y="119584"/>
            <a:ext cx="695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 Light"/>
              </a:rPr>
              <a:t>Лица с ограниченными возможностями здоровья</a:t>
            </a:r>
            <a:r>
              <a:rPr lang="ru-RU" sz="2400" dirty="0">
                <a:solidFill>
                  <a:srgbClr val="002060"/>
                </a:solidFill>
                <a:latin typeface="Calibri Ligh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2045" y="532246"/>
            <a:ext cx="433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 Light"/>
              </a:rPr>
              <a:t>Выбор формы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325448" y="1607490"/>
            <a:ext cx="164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Сочинение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6934" y="1510533"/>
            <a:ext cx="207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Изложение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6" y="2419678"/>
            <a:ext cx="462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683C6">
                    <a:lumMod val="75000"/>
                  </a:srgbClr>
                </a:solidFill>
              </a:rPr>
              <a:t>Заключение </a:t>
            </a:r>
            <a:r>
              <a:rPr lang="ru-RU" sz="2000" dirty="0" err="1">
                <a:solidFill>
                  <a:srgbClr val="2683C6">
                    <a:lumMod val="75000"/>
                  </a:srgbClr>
                </a:solidFill>
              </a:rPr>
              <a:t>психолого</a:t>
            </a:r>
            <a:r>
              <a:rPr lang="ru-RU" sz="2000" dirty="0">
                <a:solidFill>
                  <a:srgbClr val="2683C6">
                    <a:lumMod val="75000"/>
                  </a:srgbClr>
                </a:solidFill>
              </a:rPr>
              <a:t>—медико-педагогической комиссии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5731" y="2305115"/>
            <a:ext cx="497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683C6">
                    <a:lumMod val="75000"/>
                  </a:srgbClr>
                </a:solidFill>
              </a:rPr>
              <a:t>Дети- инвалиды и инвалиды: оригинал или заверенную копию справки, подтверждающей факт установления инвалидности</a:t>
            </a:r>
          </a:p>
          <a:p>
            <a:pPr algn="ctr"/>
            <a:r>
              <a:rPr lang="ru-RU" dirty="0">
                <a:solidFill>
                  <a:srgbClr val="2683C6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0595" y="2426693"/>
            <a:ext cx="219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683C6">
                    <a:lumMod val="75000"/>
                  </a:srgbClr>
                </a:solidFill>
              </a:rPr>
              <a:t>И/ИЛИ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8335" y="3120724"/>
            <a:ext cx="799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Обратить внимание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!на сроки проведения повторного освидетельствования!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407385" y="4315630"/>
            <a:ext cx="6186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2683C6">
                    <a:lumMod val="75000"/>
                  </a:srgbClr>
                </a:solidFill>
              </a:rPr>
              <a:t>у</a:t>
            </a:r>
            <a:r>
              <a:rPr lang="ru-RU" dirty="0" smtClean="0">
                <a:solidFill>
                  <a:srgbClr val="2683C6">
                    <a:lumMod val="75000"/>
                  </a:srgbClr>
                </a:solidFill>
              </a:rPr>
              <a:t>величение </a:t>
            </a:r>
            <a:r>
              <a:rPr lang="ru-RU" dirty="0">
                <a:solidFill>
                  <a:srgbClr val="2683C6">
                    <a:lumMod val="75000"/>
                  </a:srgbClr>
                </a:solidFill>
              </a:rPr>
              <a:t>продолжительности итогового </a:t>
            </a:r>
            <a:r>
              <a:rPr lang="ru-RU" dirty="0" smtClean="0">
                <a:solidFill>
                  <a:srgbClr val="2683C6">
                    <a:lumMod val="75000"/>
                  </a:srgbClr>
                </a:solidFill>
              </a:rPr>
              <a:t>сочинения/изложения на </a:t>
            </a:r>
            <a:r>
              <a:rPr lang="ru-RU" dirty="0">
                <a:solidFill>
                  <a:srgbClr val="2683C6">
                    <a:lumMod val="75000"/>
                  </a:srgbClr>
                </a:solidFill>
              </a:rPr>
              <a:t>1,5 часа;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2683C6">
                    <a:lumMod val="75000"/>
                  </a:srgbClr>
                </a:solidFill>
              </a:rPr>
              <a:t>о</a:t>
            </a:r>
            <a:r>
              <a:rPr lang="ru-RU" dirty="0" smtClean="0">
                <a:solidFill>
                  <a:srgbClr val="2683C6">
                    <a:lumMod val="75000"/>
                  </a:srgbClr>
                </a:solidFill>
              </a:rPr>
              <a:t>рганизация </a:t>
            </a:r>
            <a:r>
              <a:rPr lang="ru-RU" dirty="0">
                <a:solidFill>
                  <a:srgbClr val="2683C6">
                    <a:lumMod val="75000"/>
                  </a:srgbClr>
                </a:solidFill>
              </a:rPr>
              <a:t>питания и перерывов для проведения необходимых лечебных профилактических мероприятий во время </a:t>
            </a:r>
            <a:r>
              <a:rPr lang="ru-RU" dirty="0" smtClean="0">
                <a:solidFill>
                  <a:srgbClr val="2683C6">
                    <a:lumMod val="75000"/>
                  </a:srgbClr>
                </a:solidFill>
              </a:rPr>
              <a:t>написания сочинения/изложения</a:t>
            </a:r>
            <a:endParaRPr lang="ru-RU" dirty="0">
              <a:solidFill>
                <a:srgbClr val="2683C6">
                  <a:lumMod val="75000"/>
                </a:srgbClr>
              </a:solidFill>
            </a:endParaRPr>
          </a:p>
        </p:txBody>
      </p:sp>
      <p:sp>
        <p:nvSpPr>
          <p:cNvPr id="13" name="AutoShape 4" descr="https://thepresentation.ru/img/thumbs/48e89f5ec80be94e3d9cfc98b9cec668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04" y="3503343"/>
            <a:ext cx="1914495" cy="25420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5" y="3287487"/>
            <a:ext cx="2212279" cy="2860320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3" idx="2"/>
            <a:endCxn id="6" idx="1"/>
          </p:cNvCxnSpPr>
          <p:nvPr/>
        </p:nvCxnSpPr>
        <p:spPr>
          <a:xfrm>
            <a:off x="5780626" y="1178577"/>
            <a:ext cx="3076308" cy="56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4" idx="1"/>
          </p:cNvCxnSpPr>
          <p:nvPr/>
        </p:nvCxnSpPr>
        <p:spPr>
          <a:xfrm flipH="1">
            <a:off x="2967789" y="1178577"/>
            <a:ext cx="2812837" cy="659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фигурная скобка 20"/>
          <p:cNvSpPr/>
          <p:nvPr/>
        </p:nvSpPr>
        <p:spPr>
          <a:xfrm>
            <a:off x="5804205" y="-1341874"/>
            <a:ext cx="458983" cy="7094257"/>
          </a:xfrm>
          <a:prstGeom prst="rightBrace">
            <a:avLst>
              <a:gd name="adj1" fmla="val 8333"/>
              <a:gd name="adj2" fmla="val 54271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90649" y="3940234"/>
            <a:ext cx="493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683C6">
                    <a:lumMod val="75000"/>
                  </a:srgbClr>
                </a:solidFill>
              </a:rPr>
              <a:t>Создание дополнительных условий, в </a:t>
            </a:r>
            <a:r>
              <a:rPr lang="ru-RU" sz="2000" dirty="0" err="1">
                <a:solidFill>
                  <a:srgbClr val="2683C6">
                    <a:lumMod val="75000"/>
                  </a:srgbClr>
                </a:solidFill>
              </a:rPr>
              <a:t>т.ч</a:t>
            </a:r>
            <a:r>
              <a:rPr lang="ru-RU" sz="2000" dirty="0">
                <a:solidFill>
                  <a:srgbClr val="2683C6">
                    <a:lumMod val="75000"/>
                  </a:srgbClr>
                </a:solidFill>
              </a:rPr>
              <a:t>.: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2775" y="3830594"/>
            <a:ext cx="688803" cy="109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299" y="119584"/>
            <a:ext cx="695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Лица с ограниченными возможностями здоровья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2045" y="532246"/>
            <a:ext cx="433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Выбор формы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9004" y="1495656"/>
            <a:ext cx="78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ЕГЭ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413635" y="1530669"/>
            <a:ext cx="73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ГВЭ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196" y="1495656"/>
            <a:ext cx="141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ЕГЭ + ГВЭ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6" y="2419678"/>
            <a:ext cx="462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Заключение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психолого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—медико-педагогической комиссии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5731" y="2305115"/>
            <a:ext cx="497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Дети- инвалиды и инвалиды: оригинал или заверенную копию справки, подтверждающей факт установления инвалидности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0595" y="2426693"/>
            <a:ext cx="219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И/ИЛИ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335" y="3120724"/>
            <a:ext cx="799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Обратить внимание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!на сроки проведения повторного освидетельствования!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407385" y="4315630"/>
            <a:ext cx="6186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величение продолжительности итогового сочинения/изложения, экзамена  по учебному предмету на 1,5 часа;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рганизация питания и перерывов для проведения необходимых лечебных профилактических мероприятий во время экзамена</a:t>
            </a:r>
          </a:p>
        </p:txBody>
      </p:sp>
      <p:sp>
        <p:nvSpPr>
          <p:cNvPr id="13" name="AutoShape 4" descr="https://thepresentation.ru/img/thumbs/48e89f5ec80be94e3d9cfc98b9cec668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04" y="3503343"/>
            <a:ext cx="1914495" cy="25420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5" y="3287487"/>
            <a:ext cx="2212279" cy="2860320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stCxn id="3" idx="2"/>
            <a:endCxn id="5" idx="0"/>
          </p:cNvCxnSpPr>
          <p:nvPr/>
        </p:nvCxnSpPr>
        <p:spPr>
          <a:xfrm flipH="1">
            <a:off x="5780625" y="1178577"/>
            <a:ext cx="1" cy="352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  <a:endCxn id="6" idx="1"/>
          </p:cNvCxnSpPr>
          <p:nvPr/>
        </p:nvCxnSpPr>
        <p:spPr>
          <a:xfrm>
            <a:off x="5780626" y="1178577"/>
            <a:ext cx="2535570" cy="547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4" idx="1"/>
          </p:cNvCxnSpPr>
          <p:nvPr/>
        </p:nvCxnSpPr>
        <p:spPr>
          <a:xfrm flipH="1">
            <a:off x="3199860" y="1178577"/>
            <a:ext cx="2580766" cy="547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фигурная скобка 20"/>
          <p:cNvSpPr/>
          <p:nvPr/>
        </p:nvSpPr>
        <p:spPr>
          <a:xfrm>
            <a:off x="5804205" y="-1341874"/>
            <a:ext cx="458983" cy="7094257"/>
          </a:xfrm>
          <a:prstGeom prst="rightBrace">
            <a:avLst>
              <a:gd name="adj1" fmla="val 8333"/>
              <a:gd name="adj2" fmla="val 54271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390649" y="3940234"/>
            <a:ext cx="493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Создание дополнительных условий, в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т.ч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.: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2775" y="3830594"/>
            <a:ext cx="688803" cy="109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partugansk.ru/storage/app/media/files/GIA%20-%202020/risuno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23872" r="8148" b="20577"/>
          <a:stretch/>
        </p:blipFill>
        <p:spPr bwMode="auto">
          <a:xfrm>
            <a:off x="4231143" y="0"/>
            <a:ext cx="3591968" cy="8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60274" y="812844"/>
            <a:ext cx="2521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Математика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7514"/>
          <a:stretch/>
        </p:blipFill>
        <p:spPr>
          <a:xfrm>
            <a:off x="6921478" y="2973921"/>
            <a:ext cx="3451950" cy="31213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Прямоугольник 4"/>
          <p:cNvSpPr/>
          <p:nvPr/>
        </p:nvSpPr>
        <p:spPr>
          <a:xfrm>
            <a:off x="6355849" y="1420738"/>
            <a:ext cx="4583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Если порог не преодолён </a:t>
            </a:r>
            <a:r>
              <a:rPr lang="ru-RU" sz="1600" b="1" u="sng" dirty="0">
                <a:solidFill>
                  <a:srgbClr val="002060"/>
                </a:solidFill>
              </a:rPr>
              <a:t>пересдать можно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 в резервные дни основного периода, выбрав уровень </a:t>
            </a:r>
            <a:r>
              <a:rPr lang="ru-RU" sz="1600" b="1" u="sng" dirty="0">
                <a:solidFill>
                  <a:srgbClr val="002060"/>
                </a:solidFill>
              </a:rPr>
              <a:t>ПРОФИЛЬНЫЙ</a:t>
            </a:r>
            <a:r>
              <a:rPr lang="ru-RU" sz="1600" b="1" dirty="0">
                <a:solidFill>
                  <a:srgbClr val="002060"/>
                </a:solidFill>
              </a:rPr>
              <a:t> ИЛИ </a:t>
            </a:r>
            <a:r>
              <a:rPr lang="ru-RU" sz="1600" b="1" u="sng" dirty="0">
                <a:solidFill>
                  <a:srgbClr val="002060"/>
                </a:solidFill>
              </a:rPr>
              <a:t>БАЗОВЫЙ,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при наличии положительного результата по русскому языку</a:t>
            </a:r>
            <a:r>
              <a:rPr lang="ru-RU" sz="1600" b="1" dirty="0">
                <a:solidFill>
                  <a:srgbClr val="002060"/>
                </a:solidFill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в сентябре только </a:t>
            </a:r>
            <a:r>
              <a:rPr lang="ru-RU" sz="1600" b="1" dirty="0">
                <a:solidFill>
                  <a:srgbClr val="C00000"/>
                </a:solidFill>
              </a:rPr>
              <a:t>БАЗОВЫЙ уровень.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6" y="898664"/>
            <a:ext cx="4095482" cy="540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4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partugansk.ru/storage/app/media/files/GIA%20-%202020/risuno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23872" r="8148" b="20577"/>
          <a:stretch/>
        </p:blipFill>
        <p:spPr bwMode="auto">
          <a:xfrm>
            <a:off x="4257520" y="129091"/>
            <a:ext cx="3591968" cy="8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3641" y="1027756"/>
            <a:ext cx="4379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alibri Light"/>
                <a:ea typeface="Verdana" panose="020B0604030504040204" pitchFamily="34" charset="0"/>
                <a:cs typeface="Verdana" panose="020B0604030504040204" pitchFamily="34" charset="0"/>
              </a:rPr>
              <a:t>Выбор предметов</a:t>
            </a:r>
            <a:endParaRPr lang="ru-RU" sz="4400" dirty="0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124" y="1926421"/>
            <a:ext cx="529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683C6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Срок подачи заявления – </a:t>
            </a:r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 1 февраля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5315" y="2388086"/>
            <a:ext cx="5218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49124" y="244625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u="sng" dirty="0">
                <a:solidFill>
                  <a:srgbClr val="2683C6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Обязательные:</a:t>
            </a:r>
            <a:endParaRPr lang="en-US" sz="2200" b="1" u="sng" dirty="0">
              <a:solidFill>
                <a:srgbClr val="2683C6">
                  <a:lumMod val="75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>
                <a:solidFill>
                  <a:srgbClr val="2683C6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Русский язык </a:t>
            </a:r>
            <a:endParaRPr lang="en-US" sz="2200" dirty="0">
              <a:solidFill>
                <a:srgbClr val="2683C6">
                  <a:lumMod val="75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>
                <a:solidFill>
                  <a:srgbClr val="2683C6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Математика профильная </a:t>
            </a:r>
            <a:r>
              <a:rPr lang="ru-RU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ИЛИ</a:t>
            </a:r>
            <a:r>
              <a:rPr lang="ru-RU" sz="2200" dirty="0">
                <a:solidFill>
                  <a:srgbClr val="2683C6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200" dirty="0" smtClean="0">
              <a:solidFill>
                <a:srgbClr val="2683C6">
                  <a:lumMod val="75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 smtClean="0">
                <a:solidFill>
                  <a:srgbClr val="2683C6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Математика </a:t>
            </a:r>
            <a:r>
              <a:rPr lang="ru-RU" sz="2200" dirty="0">
                <a:solidFill>
                  <a:srgbClr val="2683C6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базовая</a:t>
            </a:r>
          </a:p>
          <a:p>
            <a:endParaRPr lang="ru-RU" sz="2200" dirty="0">
              <a:solidFill>
                <a:srgbClr val="2683C6">
                  <a:lumMod val="75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b="1" u="sng" dirty="0">
                <a:solidFill>
                  <a:srgbClr val="2683C6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 выбору: </a:t>
            </a:r>
          </a:p>
          <a:p>
            <a:r>
              <a:rPr lang="ru-RU" sz="2200" dirty="0">
                <a:solidFill>
                  <a:srgbClr val="2683C6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Физика, информатика и ИКТ, химия, биология, география, история, обществознание, литература, иностранные языки (английский, немецкий, французский, испанский, китайский)</a:t>
            </a:r>
            <a:endParaRPr lang="ru-RU" sz="2200" b="1" dirty="0">
              <a:solidFill>
                <a:srgbClr val="2683C6">
                  <a:lumMod val="75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467" t="12420" r="28615" b="20117"/>
          <a:stretch/>
        </p:blipFill>
        <p:spPr>
          <a:xfrm>
            <a:off x="7746022" y="1863969"/>
            <a:ext cx="3834250" cy="44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partugansk.ru/storage/app/media/files/GIA%20-%202020/risuno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23872" r="8148" b="20577"/>
          <a:stretch/>
        </p:blipFill>
        <p:spPr bwMode="auto">
          <a:xfrm>
            <a:off x="4160108" y="80736"/>
            <a:ext cx="3155092" cy="7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34129" y="790401"/>
            <a:ext cx="4974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Расписание ГИА-11</a:t>
            </a:r>
            <a:endParaRPr lang="ru-RU" sz="44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4" y="1629379"/>
            <a:ext cx="4033984" cy="3958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4" y="1629379"/>
            <a:ext cx="5087060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994</Words>
  <Application>Microsoft Office PowerPoint</Application>
  <PresentationFormat>Широкоэкранный</PresentationFormat>
  <Paragraphs>132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Calibri (Основной текст)</vt:lpstr>
      <vt:lpstr>Calibri Light</vt:lpstr>
      <vt:lpstr>PT Astra Serif</vt:lpstr>
      <vt:lpstr>Times New Roman</vt:lpstr>
      <vt:lpstr>Verdana</vt:lpstr>
      <vt:lpstr>Ретро</vt:lpstr>
      <vt:lpstr>ГОСУДАРСТВЕННАЯ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 (изложение)</dc:title>
  <dc:creator>Склярова</dc:creator>
  <cp:lastModifiedBy>Вячеслав О. Пивоваров</cp:lastModifiedBy>
  <cp:revision>37</cp:revision>
  <cp:lastPrinted>2022-11-30T09:22:45Z</cp:lastPrinted>
  <dcterms:created xsi:type="dcterms:W3CDTF">2022-11-23T06:36:08Z</dcterms:created>
  <dcterms:modified xsi:type="dcterms:W3CDTF">2022-12-01T10:12:52Z</dcterms:modified>
</cp:coreProperties>
</file>