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76E0E0"/>
    <a:srgbClr val="B1D7DF"/>
    <a:srgbClr val="41ADA3"/>
    <a:srgbClr val="3A9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57855-C580-46A6-AA8C-BC74B54A1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EA565E-E5F4-4689-9062-6EB3D1FE2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A273D2-0BAE-40EA-A561-FBF4CB436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D5A9-7A16-4430-A73E-05F88AF1AFE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D7BF87-5F4E-4EA7-A8A0-6F6AD632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5A5885-695A-4253-A987-91A0DAD4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A76C-4FB1-49BC-96BE-7C497695B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8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83B50-3493-4951-8ECC-59AED2E5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59EF19-DDBD-45BA-A459-757ACE38D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36A26E-DC86-49C1-8BA5-DD71333E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D5A9-7A16-4430-A73E-05F88AF1AFE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64C37-7A7D-4AC7-AF25-3F2F6F50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ECD38-8F3E-4C80-97B0-7558AF25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A76C-4FB1-49BC-96BE-7C497695B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9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07BCF4-0372-4DA3-A1E5-05B558DC0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A70A74-A8D1-4E4A-850D-C39988A08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1DC455-4100-4C16-BC01-21D35A78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D5A9-7A16-4430-A73E-05F88AF1AFE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98974-51F4-4F7D-BBE4-CDB7712FE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49D54-968F-4859-B4BC-71B751C07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A76C-4FB1-49BC-96BE-7C497695B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4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60BCD-E1E5-46EE-B4DD-359B4813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9E3FFA-D563-437E-99E4-343C89FCC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A4E5EF-EFBD-4C96-89EF-A9DCE4C1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D5A9-7A16-4430-A73E-05F88AF1AFE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46C371-543B-404B-9F22-605229A4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7D9C77-4AE3-4556-BD9E-E3E1607A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A76C-4FB1-49BC-96BE-7C497695B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2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A5E30-7668-47E6-B5D0-AAF9BD4D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9D248F-1123-4E56-B1F5-BDE217FC8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462E1B-C926-4BD5-A046-42CDAFD99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D5A9-7A16-4430-A73E-05F88AF1AFE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980C2E-B9A9-481F-9D18-8A9879DD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D7D2FB-D41B-4C8D-9CB5-1FDDA8FB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A76C-4FB1-49BC-96BE-7C497695B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0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5886-6CC1-4014-992B-BC7DC858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470B3F-D8E6-45EF-B8AC-A713983B3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E1240D-4F64-4119-8085-D973F59D0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73F997-8B2B-4B5B-9773-A12FCB98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D5A9-7A16-4430-A73E-05F88AF1AFE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E6DE0F-F9F6-4FB9-9BFD-4B752BA3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BC8A11-2F60-42CA-9762-27D1E5A7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A76C-4FB1-49BC-96BE-7C497695B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9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DCE39-4670-4268-9FC0-F515FB85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F10197-B36D-42CD-9D7C-3E901FED3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ED1965-9106-4814-A9D5-75583703F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DD843D-C4B2-40B4-88BA-B63414B4B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874AB1-AB57-4C27-9E15-EFD6A76D0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E3A7BC-B46E-4D34-8A00-318DF98A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D5A9-7A16-4430-A73E-05F88AF1AFE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A8ADD6-0334-421F-9E4F-69F1A90B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7E481F-682D-41C4-AE68-072ABB6D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A76C-4FB1-49BC-96BE-7C497695B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5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155EA-A9E6-465F-A379-FE7A2336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D7E8FA-433D-4338-ABCE-E80E3ED6E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D5A9-7A16-4430-A73E-05F88AF1AFE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D82C1F-E982-4497-A4A5-3280CEC1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AB8960-46B0-4926-BC9A-566290A2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A76C-4FB1-49BC-96BE-7C497695B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6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555FC5-B621-400E-AFC1-F0EA188A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D5A9-7A16-4430-A73E-05F88AF1AFE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C0CA42-9FFF-476B-9AB8-FCD6E864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9DEEA5-4A4F-41DD-AE91-1846E430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A76C-4FB1-49BC-96BE-7C497695B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72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0B4F5-071C-4BA3-BFBE-C3B93B0C1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B4289-BC65-4EB0-A50C-8BC937FA5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952B29-1D41-4AFE-B2F9-C30815425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DDFC22-8949-437E-BAAA-11CED9DAD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D5A9-7A16-4430-A73E-05F88AF1AFE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E404E5-C7F8-4AC6-9424-396190E5F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874B0-C9BF-4A2B-983A-D5A07A72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A76C-4FB1-49BC-96BE-7C497695B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4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DA20D-4B3D-4C39-8F71-59B94A38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198AB6-9F49-475E-832F-E636B0880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1FCDCD-DEBC-41E5-A962-EEEEC4F7B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285C03-00CF-4CAB-9BED-870F10278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D5A9-7A16-4430-A73E-05F88AF1AFE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F48B99-610B-4FCC-ABE7-C14AF271F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2FFE7D-B415-4652-8703-6442FB2C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A76C-4FB1-49BC-96BE-7C497695B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8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E1AA3-B3B2-4BA3-AD19-BA74035C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3C13D2-D0B3-4DA8-A951-80B4494DA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2D1550-39F1-43F0-B800-31BF7F465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D5A9-7A16-4430-A73E-05F88AF1AFE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55CEB-6855-4CD5-9A09-26F444CA9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507F07-4AC0-4463-A323-DB25B596F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3A76C-4FB1-49BC-96BE-7C497695B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99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1A501B0-0CBC-4AD9-AC1E-A996DD30F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33" y="5075017"/>
            <a:ext cx="1716365" cy="171636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352E70-A919-45E3-8A37-DD0351007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148"/>
            <a:ext cx="12191996" cy="5921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B3E2B-CF1F-46C9-9020-BFD231583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740" y="1104091"/>
            <a:ext cx="11472334" cy="941775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:00  Интерактивная лекция «Мастер-класс или занятие: в чем отличие?»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11:30  «Быстрые знакомства»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12:30  Питч-сессия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13:00  Обед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2F9826-1ACD-4236-A51D-F9B5F5C2F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771" y="1999782"/>
            <a:ext cx="11404325" cy="428095"/>
          </a:xfrm>
          <a:noFill/>
        </p:spPr>
        <p:txBody>
          <a:bodyPr/>
          <a:lstStyle/>
          <a:p>
            <a:r>
              <a:rPr lang="ru-RU" b="1" i="1" dirty="0">
                <a:solidFill>
                  <a:srgbClr val="3A9C93"/>
                </a:solidFill>
              </a:rPr>
              <a:t>Мастер-классы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9CCDEC-4E60-45C8-A3F3-28B00FE1C56A}"/>
              </a:ext>
            </a:extLst>
          </p:cNvPr>
          <p:cNvSpPr/>
          <p:nvPr/>
        </p:nvSpPr>
        <p:spPr>
          <a:xfrm>
            <a:off x="2421547" y="409516"/>
            <a:ext cx="8244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>
                <a:solidFill>
                  <a:srgbClr val="3A9C93"/>
                </a:solidFill>
              </a:rPr>
              <a:t>Марафон профессионалов: наставник, методист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B45D4B-3875-4F32-B5D4-C1E3E9B296AA}"/>
              </a:ext>
            </a:extLst>
          </p:cNvPr>
          <p:cNvSpPr/>
          <p:nvPr/>
        </p:nvSpPr>
        <p:spPr>
          <a:xfrm>
            <a:off x="1083733" y="2839681"/>
            <a:ext cx="1935851" cy="2246769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Нейросети в работе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педагога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(Кириллова И.О.)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AGILE-технологии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(Кириллова И.О.)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09946B-6C3F-4C4A-8324-0B35967E2B0B}"/>
              </a:ext>
            </a:extLst>
          </p:cNvPr>
          <p:cNvSpPr/>
          <p:nvPr/>
        </p:nvSpPr>
        <p:spPr>
          <a:xfrm>
            <a:off x="407644" y="3058165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13:30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E196520-752C-4D2A-B9EA-860DA7B14F06}"/>
              </a:ext>
            </a:extLst>
          </p:cNvPr>
          <p:cNvSpPr/>
          <p:nvPr/>
        </p:nvSpPr>
        <p:spPr>
          <a:xfrm>
            <a:off x="378740" y="4125830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14:00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D39B71-167E-4B36-ACAD-861E06AF7047}"/>
              </a:ext>
            </a:extLst>
          </p:cNvPr>
          <p:cNvSpPr/>
          <p:nvPr/>
        </p:nvSpPr>
        <p:spPr>
          <a:xfrm>
            <a:off x="1710083" y="2582929"/>
            <a:ext cx="79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каб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 38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2351882-11C5-4976-AE5A-12F05D871ED1}"/>
              </a:ext>
            </a:extLst>
          </p:cNvPr>
          <p:cNvSpPr/>
          <p:nvPr/>
        </p:nvSpPr>
        <p:spPr>
          <a:xfrm>
            <a:off x="3816956" y="2582929"/>
            <a:ext cx="79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каб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 25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F66B087-1F21-4869-80C2-89EFFF2BD7E8}"/>
              </a:ext>
            </a:extLst>
          </p:cNvPr>
          <p:cNvSpPr/>
          <p:nvPr/>
        </p:nvSpPr>
        <p:spPr>
          <a:xfrm>
            <a:off x="10479485" y="2571982"/>
            <a:ext cx="79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каб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 17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A547E0D-CC25-40FD-99D7-A00D1217DA8E}"/>
              </a:ext>
            </a:extLst>
          </p:cNvPr>
          <p:cNvSpPr/>
          <p:nvPr/>
        </p:nvSpPr>
        <p:spPr>
          <a:xfrm>
            <a:off x="8248215" y="2575048"/>
            <a:ext cx="79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каб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 33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E3DF5E4-1454-4CDC-9303-D892B9897172}"/>
              </a:ext>
            </a:extLst>
          </p:cNvPr>
          <p:cNvSpPr/>
          <p:nvPr/>
        </p:nvSpPr>
        <p:spPr>
          <a:xfrm>
            <a:off x="5771788" y="2579107"/>
            <a:ext cx="12788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библиотека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85D67A2-5317-4758-8525-0B229283E4B9}"/>
              </a:ext>
            </a:extLst>
          </p:cNvPr>
          <p:cNvSpPr/>
          <p:nvPr/>
        </p:nvSpPr>
        <p:spPr>
          <a:xfrm>
            <a:off x="8532039" y="1588223"/>
            <a:ext cx="2308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9EE802F-EB6B-4A67-B633-EBEAC24CFE2B}"/>
              </a:ext>
            </a:extLst>
          </p:cNvPr>
          <p:cNvSpPr/>
          <p:nvPr/>
        </p:nvSpPr>
        <p:spPr>
          <a:xfrm>
            <a:off x="3026581" y="2843897"/>
            <a:ext cx="2336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Интерактивные методы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обучения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(Михеева Л.А.)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Мотивация ребёнка к обучению: методы,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приемы, средства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 (Сиротина С.А.)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324F04E-8FF7-464C-9F4E-B720877A2068}"/>
              </a:ext>
            </a:extLst>
          </p:cNvPr>
          <p:cNvSpPr/>
          <p:nvPr/>
        </p:nvSpPr>
        <p:spPr>
          <a:xfrm>
            <a:off x="7554287" y="3086954"/>
            <a:ext cx="233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Профориентация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 на уроке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(Сальникова И.А.,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Кудряшова В.Н.)</a:t>
            </a: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Разноуровневое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обучение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(Соловий Е.А.)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B0AA1AE-D3E6-47F0-A092-9BAEB9144E79}"/>
              </a:ext>
            </a:extLst>
          </p:cNvPr>
          <p:cNvSpPr/>
          <p:nvPr/>
        </p:nvSpPr>
        <p:spPr>
          <a:xfrm>
            <a:off x="9705480" y="3086954"/>
            <a:ext cx="233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Игровая образовательная технология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(Морозова М.С.)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Интерактивные формы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опроса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(Вяткина Т.С.)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75F3D210-CB3A-4A1D-A258-1970ED80E3C7}"/>
              </a:ext>
            </a:extLst>
          </p:cNvPr>
          <p:cNvSpPr txBox="1">
            <a:spLocks/>
          </p:cNvSpPr>
          <p:nvPr/>
        </p:nvSpPr>
        <p:spPr>
          <a:xfrm>
            <a:off x="344736" y="5387872"/>
            <a:ext cx="4752591" cy="786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14:30 Педагогический квиз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A66B0B1-E6A9-401B-A03A-6B89550EA6AC}"/>
              </a:ext>
            </a:extLst>
          </p:cNvPr>
          <p:cNvCxnSpPr>
            <a:cxnSpLocks/>
          </p:cNvCxnSpPr>
          <p:nvPr/>
        </p:nvCxnSpPr>
        <p:spPr>
          <a:xfrm>
            <a:off x="12042280" y="2843060"/>
            <a:ext cx="0" cy="2238684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D933FF0-3CC4-46FE-8F99-9245E336446B}"/>
              </a:ext>
            </a:extLst>
          </p:cNvPr>
          <p:cNvCxnSpPr>
            <a:cxnSpLocks/>
          </p:cNvCxnSpPr>
          <p:nvPr/>
        </p:nvCxnSpPr>
        <p:spPr>
          <a:xfrm>
            <a:off x="9809348" y="2837017"/>
            <a:ext cx="0" cy="2244727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0AD2FEF-79FB-48FE-923E-12D7D582416A}"/>
              </a:ext>
            </a:extLst>
          </p:cNvPr>
          <p:cNvCxnSpPr>
            <a:cxnSpLocks/>
          </p:cNvCxnSpPr>
          <p:nvPr/>
        </p:nvCxnSpPr>
        <p:spPr>
          <a:xfrm>
            <a:off x="7633595" y="2843060"/>
            <a:ext cx="0" cy="2231957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6C6AA34-14FE-4143-8084-79E08F2E945E}"/>
              </a:ext>
            </a:extLst>
          </p:cNvPr>
          <p:cNvCxnSpPr>
            <a:cxnSpLocks/>
          </p:cNvCxnSpPr>
          <p:nvPr/>
        </p:nvCxnSpPr>
        <p:spPr>
          <a:xfrm>
            <a:off x="5345293" y="2850582"/>
            <a:ext cx="0" cy="2231162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4173AA3-B6D5-460B-8CB6-941FFCF930BB}"/>
              </a:ext>
            </a:extLst>
          </p:cNvPr>
          <p:cNvCxnSpPr>
            <a:cxnSpLocks/>
          </p:cNvCxnSpPr>
          <p:nvPr/>
        </p:nvCxnSpPr>
        <p:spPr>
          <a:xfrm>
            <a:off x="3047223" y="2843061"/>
            <a:ext cx="0" cy="2238683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BFF5B23-3B8B-483C-8C89-A29ECF96163C}"/>
              </a:ext>
            </a:extLst>
          </p:cNvPr>
          <p:cNvCxnSpPr>
            <a:cxnSpLocks/>
          </p:cNvCxnSpPr>
          <p:nvPr/>
        </p:nvCxnSpPr>
        <p:spPr>
          <a:xfrm>
            <a:off x="1051269" y="2843061"/>
            <a:ext cx="24796" cy="2250355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">
            <a:extLst>
              <a:ext uri="{FF2B5EF4-FFF2-40B4-BE49-F238E27FC236}">
                <a16:creationId xmlns:a16="http://schemas.microsoft.com/office/drawing/2014/main" id="{07CBCA9E-4D4E-4B1C-8D6C-F56E64CC8716}"/>
              </a:ext>
            </a:extLst>
          </p:cNvPr>
          <p:cNvSpPr txBox="1"/>
          <p:nvPr/>
        </p:nvSpPr>
        <p:spPr>
          <a:xfrm>
            <a:off x="9321158" y="5236843"/>
            <a:ext cx="28708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350" b="1" dirty="0">
                <a:solidFill>
                  <a:srgbClr val="3A9C93"/>
                </a:solidFill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 всегда в курсе событий:</a:t>
            </a:r>
            <a:endParaRPr lang="ru-RU" sz="1350" b="1" dirty="0">
              <a:solidFill>
                <a:srgbClr val="3A9C9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8A1B31-FE9C-4A98-AB71-536CA48D9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29" y="217205"/>
            <a:ext cx="886821" cy="5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9E46790-2ED3-4FD2-B12D-A92AB7CCF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23695"/>
            <a:ext cx="12198931" cy="61620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ECBDECF-B766-437D-8CE2-6782F7B0A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243" y="5544945"/>
            <a:ext cx="898799" cy="8987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D68A366-94AA-4984-BA1F-33F4CE1C1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348" y="5519582"/>
            <a:ext cx="866782" cy="866782"/>
          </a:xfrm>
          <a:prstGeom prst="rect">
            <a:avLst/>
          </a:prstGeom>
        </p:spPr>
      </p:pic>
      <p:pic>
        <p:nvPicPr>
          <p:cNvPr id="1026" name="Picture 2" descr="http://qrcoder.ru/code/?https%3A%2F%2Ft.me%2Fcnppm_toipkro&amp;4&amp;0">
            <a:extLst>
              <a:ext uri="{FF2B5EF4-FFF2-40B4-BE49-F238E27FC236}">
                <a16:creationId xmlns:a16="http://schemas.microsoft.com/office/drawing/2014/main" id="{BEBD8ACB-8079-456F-8BC4-71B726A0C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334" y="5516689"/>
            <a:ext cx="866782" cy="8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1">
            <a:extLst>
              <a:ext uri="{FF2B5EF4-FFF2-40B4-BE49-F238E27FC236}">
                <a16:creationId xmlns:a16="http://schemas.microsoft.com/office/drawing/2014/main" id="{ACC19D98-A486-4DB2-A8BC-1C01D7A57190}"/>
              </a:ext>
            </a:extLst>
          </p:cNvPr>
          <p:cNvSpPr txBox="1"/>
          <p:nvPr/>
        </p:nvSpPr>
        <p:spPr>
          <a:xfrm>
            <a:off x="9409658" y="6310988"/>
            <a:ext cx="2805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b="1" dirty="0" err="1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toipkrotomsk</a:t>
            </a:r>
            <a:r>
              <a:rPr lang="en-US" sz="1200" b="1" dirty="0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b="1" dirty="0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200" b="1" dirty="0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cnppm_toipkro</a:t>
            </a:r>
            <a:endParaRPr lang="ru-RU" sz="1200" b="1" dirty="0">
              <a:solidFill>
                <a:srgbClr val="3A9C93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D26E6B0-48B2-4601-9367-8D885D860B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4" y="189409"/>
            <a:ext cx="647934" cy="634836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F98349A-EAA0-4324-A8DD-CF7F5099777D}"/>
              </a:ext>
            </a:extLst>
          </p:cNvPr>
          <p:cNvSpPr/>
          <p:nvPr/>
        </p:nvSpPr>
        <p:spPr>
          <a:xfrm>
            <a:off x="5318514" y="3079799"/>
            <a:ext cx="23534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Права ребёнка в школе: проблемы, методы обучения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(Жабкина Т.В.)</a:t>
            </a: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Игровые технологии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 в образовательном процессе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(Азаренко А.А.)</a:t>
            </a: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DD225DD-E797-46C4-B44A-5840BAB0E186}"/>
              </a:ext>
            </a:extLst>
          </p:cNvPr>
          <p:cNvSpPr/>
          <p:nvPr/>
        </p:nvSpPr>
        <p:spPr>
          <a:xfrm>
            <a:off x="8125823" y="1095520"/>
            <a:ext cx="39164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17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мая 2024</a:t>
            </a:r>
          </a:p>
          <a:p>
            <a:pPr algn="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МАОУ «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Володинская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СОШ»</a:t>
            </a:r>
          </a:p>
        </p:txBody>
      </p:sp>
    </p:spTree>
    <p:extLst>
      <p:ext uri="{BB962C8B-B14F-4D97-AF65-F5344CB8AC3E}">
        <p14:creationId xmlns:p14="http://schemas.microsoft.com/office/powerpoint/2010/main" val="255262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1A501B0-0CBC-4AD9-AC1E-A996DD30F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33" y="5075017"/>
            <a:ext cx="1716365" cy="171636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352E70-A919-45E3-8A37-DD0351007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148"/>
            <a:ext cx="12191996" cy="5921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B3E2B-CF1F-46C9-9020-BFD231583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740" y="1104091"/>
            <a:ext cx="11472334" cy="941775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:00  Интерактивная лекция «Мастер-класс или занятие: в чем отличие?»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11:30  «Быстрые знакомства»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12:30  Питч-сессия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13:00  Обед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2F9826-1ACD-4236-A51D-F9B5F5C2F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771" y="1999782"/>
            <a:ext cx="11404325" cy="428095"/>
          </a:xfrm>
          <a:noFill/>
        </p:spPr>
        <p:txBody>
          <a:bodyPr/>
          <a:lstStyle/>
          <a:p>
            <a:r>
              <a:rPr lang="ru-RU" b="1" i="1" dirty="0">
                <a:solidFill>
                  <a:srgbClr val="3A9C93"/>
                </a:solidFill>
              </a:rPr>
              <a:t>Мастер-классы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9CCDEC-4E60-45C8-A3F3-28B00FE1C56A}"/>
              </a:ext>
            </a:extLst>
          </p:cNvPr>
          <p:cNvSpPr/>
          <p:nvPr/>
        </p:nvSpPr>
        <p:spPr>
          <a:xfrm>
            <a:off x="2421547" y="409516"/>
            <a:ext cx="8244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>
                <a:solidFill>
                  <a:srgbClr val="3A9C93"/>
                </a:solidFill>
              </a:rPr>
              <a:t>Марафон профессионалов: наставник, методист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B45D4B-3875-4F32-B5D4-C1E3E9B296AA}"/>
              </a:ext>
            </a:extLst>
          </p:cNvPr>
          <p:cNvSpPr/>
          <p:nvPr/>
        </p:nvSpPr>
        <p:spPr>
          <a:xfrm>
            <a:off x="854971" y="3035838"/>
            <a:ext cx="2336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Нейросети в работе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педагога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(Кириллова И.О.)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AGILE-технологии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(Кириллова И.О.)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09946B-6C3F-4C4A-8324-0B35967E2B0B}"/>
              </a:ext>
            </a:extLst>
          </p:cNvPr>
          <p:cNvSpPr/>
          <p:nvPr/>
        </p:nvSpPr>
        <p:spPr>
          <a:xfrm>
            <a:off x="407644" y="3058165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13:30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E196520-752C-4D2A-B9EA-860DA7B14F06}"/>
              </a:ext>
            </a:extLst>
          </p:cNvPr>
          <p:cNvSpPr/>
          <p:nvPr/>
        </p:nvSpPr>
        <p:spPr>
          <a:xfrm>
            <a:off x="378740" y="4125830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14:00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D39B71-167E-4B36-ACAD-861E06AF7047}"/>
              </a:ext>
            </a:extLst>
          </p:cNvPr>
          <p:cNvSpPr/>
          <p:nvPr/>
        </p:nvSpPr>
        <p:spPr>
          <a:xfrm>
            <a:off x="1710083" y="2582929"/>
            <a:ext cx="79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каб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 38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2351882-11C5-4976-AE5A-12F05D871ED1}"/>
              </a:ext>
            </a:extLst>
          </p:cNvPr>
          <p:cNvSpPr/>
          <p:nvPr/>
        </p:nvSpPr>
        <p:spPr>
          <a:xfrm>
            <a:off x="3816956" y="2582929"/>
            <a:ext cx="79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каб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 25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F66B087-1F21-4869-80C2-89EFFF2BD7E8}"/>
              </a:ext>
            </a:extLst>
          </p:cNvPr>
          <p:cNvSpPr/>
          <p:nvPr/>
        </p:nvSpPr>
        <p:spPr>
          <a:xfrm>
            <a:off x="10479485" y="2571982"/>
            <a:ext cx="79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каб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 17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A547E0D-CC25-40FD-99D7-A00D1217DA8E}"/>
              </a:ext>
            </a:extLst>
          </p:cNvPr>
          <p:cNvSpPr/>
          <p:nvPr/>
        </p:nvSpPr>
        <p:spPr>
          <a:xfrm>
            <a:off x="8248215" y="2575048"/>
            <a:ext cx="79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каб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 33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E3DF5E4-1454-4CDC-9303-D892B9897172}"/>
              </a:ext>
            </a:extLst>
          </p:cNvPr>
          <p:cNvSpPr/>
          <p:nvPr/>
        </p:nvSpPr>
        <p:spPr>
          <a:xfrm>
            <a:off x="5771788" y="2579107"/>
            <a:ext cx="12788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библиотека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85D67A2-5317-4758-8525-0B229283E4B9}"/>
              </a:ext>
            </a:extLst>
          </p:cNvPr>
          <p:cNvSpPr/>
          <p:nvPr/>
        </p:nvSpPr>
        <p:spPr>
          <a:xfrm>
            <a:off x="8532039" y="1588223"/>
            <a:ext cx="2308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9EE802F-EB6B-4A67-B633-EBEAC24CFE2B}"/>
              </a:ext>
            </a:extLst>
          </p:cNvPr>
          <p:cNvSpPr/>
          <p:nvPr/>
        </p:nvSpPr>
        <p:spPr>
          <a:xfrm>
            <a:off x="3026581" y="2843897"/>
            <a:ext cx="2336800" cy="2246769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Интерактивные методы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обучения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(Михеева Л.А.)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Мотивация ребёнка к обучению: методы,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приемы, средства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 (Сиротина С.А.)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324F04E-8FF7-464C-9F4E-B720877A2068}"/>
              </a:ext>
            </a:extLst>
          </p:cNvPr>
          <p:cNvSpPr/>
          <p:nvPr/>
        </p:nvSpPr>
        <p:spPr>
          <a:xfrm>
            <a:off x="7596312" y="3027987"/>
            <a:ext cx="233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Профориентация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 на уроке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(Сальникова И.А.,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Кудряшова В.Н.)</a:t>
            </a: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Разноуровневое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обучение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(Соловий Е.А.)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B0AA1AE-D3E6-47F0-A092-9BAEB9144E79}"/>
              </a:ext>
            </a:extLst>
          </p:cNvPr>
          <p:cNvSpPr/>
          <p:nvPr/>
        </p:nvSpPr>
        <p:spPr>
          <a:xfrm>
            <a:off x="9757934" y="3044394"/>
            <a:ext cx="233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Игровая образовательная технология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(Морозова М.С.)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Интерактивные формы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опроса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(Вяткина Т.С.)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75F3D210-CB3A-4A1D-A258-1970ED80E3C7}"/>
              </a:ext>
            </a:extLst>
          </p:cNvPr>
          <p:cNvSpPr txBox="1">
            <a:spLocks/>
          </p:cNvSpPr>
          <p:nvPr/>
        </p:nvSpPr>
        <p:spPr>
          <a:xfrm>
            <a:off x="344736" y="5387872"/>
            <a:ext cx="4752591" cy="786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14:30 Педагогический квиз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A66B0B1-E6A9-401B-A03A-6B89550EA6AC}"/>
              </a:ext>
            </a:extLst>
          </p:cNvPr>
          <p:cNvCxnSpPr>
            <a:cxnSpLocks/>
          </p:cNvCxnSpPr>
          <p:nvPr/>
        </p:nvCxnSpPr>
        <p:spPr>
          <a:xfrm>
            <a:off x="12042280" y="2843060"/>
            <a:ext cx="0" cy="2238684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D933FF0-3CC4-46FE-8F99-9245E336446B}"/>
              </a:ext>
            </a:extLst>
          </p:cNvPr>
          <p:cNvCxnSpPr>
            <a:cxnSpLocks/>
          </p:cNvCxnSpPr>
          <p:nvPr/>
        </p:nvCxnSpPr>
        <p:spPr>
          <a:xfrm>
            <a:off x="9809348" y="2837017"/>
            <a:ext cx="0" cy="2244727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0AD2FEF-79FB-48FE-923E-12D7D582416A}"/>
              </a:ext>
            </a:extLst>
          </p:cNvPr>
          <p:cNvCxnSpPr>
            <a:cxnSpLocks/>
          </p:cNvCxnSpPr>
          <p:nvPr/>
        </p:nvCxnSpPr>
        <p:spPr>
          <a:xfrm>
            <a:off x="7633595" y="2843060"/>
            <a:ext cx="0" cy="2231957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6C6AA34-14FE-4143-8084-79E08F2E945E}"/>
              </a:ext>
            </a:extLst>
          </p:cNvPr>
          <p:cNvCxnSpPr>
            <a:cxnSpLocks/>
          </p:cNvCxnSpPr>
          <p:nvPr/>
        </p:nvCxnSpPr>
        <p:spPr>
          <a:xfrm>
            <a:off x="5345293" y="2850582"/>
            <a:ext cx="0" cy="2231162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4173AA3-B6D5-460B-8CB6-941FFCF930BB}"/>
              </a:ext>
            </a:extLst>
          </p:cNvPr>
          <p:cNvCxnSpPr>
            <a:cxnSpLocks/>
          </p:cNvCxnSpPr>
          <p:nvPr/>
        </p:nvCxnSpPr>
        <p:spPr>
          <a:xfrm>
            <a:off x="3047223" y="2843061"/>
            <a:ext cx="0" cy="2238683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BFF5B23-3B8B-483C-8C89-A29ECF96163C}"/>
              </a:ext>
            </a:extLst>
          </p:cNvPr>
          <p:cNvCxnSpPr>
            <a:cxnSpLocks/>
          </p:cNvCxnSpPr>
          <p:nvPr/>
        </p:nvCxnSpPr>
        <p:spPr>
          <a:xfrm>
            <a:off x="1051269" y="2843061"/>
            <a:ext cx="24796" cy="2250355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">
            <a:extLst>
              <a:ext uri="{FF2B5EF4-FFF2-40B4-BE49-F238E27FC236}">
                <a16:creationId xmlns:a16="http://schemas.microsoft.com/office/drawing/2014/main" id="{07CBCA9E-4D4E-4B1C-8D6C-F56E64CC8716}"/>
              </a:ext>
            </a:extLst>
          </p:cNvPr>
          <p:cNvSpPr txBox="1"/>
          <p:nvPr/>
        </p:nvSpPr>
        <p:spPr>
          <a:xfrm>
            <a:off x="9321158" y="5236843"/>
            <a:ext cx="28708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350" b="1" dirty="0">
                <a:solidFill>
                  <a:srgbClr val="3A9C93"/>
                </a:solidFill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 всегда в курсе событий:</a:t>
            </a:r>
            <a:endParaRPr lang="ru-RU" sz="1350" b="1" dirty="0">
              <a:solidFill>
                <a:srgbClr val="3A9C9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8A1B31-FE9C-4A98-AB71-536CA48D9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29" y="217205"/>
            <a:ext cx="886821" cy="5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9E46790-2ED3-4FD2-B12D-A92AB7CCF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23695"/>
            <a:ext cx="12198931" cy="61620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ECBDECF-B766-437D-8CE2-6782F7B0A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243" y="5544945"/>
            <a:ext cx="898799" cy="8987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D68A366-94AA-4984-BA1F-33F4CE1C1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348" y="5519582"/>
            <a:ext cx="866782" cy="866782"/>
          </a:xfrm>
          <a:prstGeom prst="rect">
            <a:avLst/>
          </a:prstGeom>
        </p:spPr>
      </p:pic>
      <p:pic>
        <p:nvPicPr>
          <p:cNvPr id="1026" name="Picture 2" descr="http://qrcoder.ru/code/?https%3A%2F%2Ft.me%2Fcnppm_toipkro&amp;4&amp;0">
            <a:extLst>
              <a:ext uri="{FF2B5EF4-FFF2-40B4-BE49-F238E27FC236}">
                <a16:creationId xmlns:a16="http://schemas.microsoft.com/office/drawing/2014/main" id="{BEBD8ACB-8079-456F-8BC4-71B726A0C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334" y="5516689"/>
            <a:ext cx="866782" cy="8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1">
            <a:extLst>
              <a:ext uri="{FF2B5EF4-FFF2-40B4-BE49-F238E27FC236}">
                <a16:creationId xmlns:a16="http://schemas.microsoft.com/office/drawing/2014/main" id="{ACC19D98-A486-4DB2-A8BC-1C01D7A57190}"/>
              </a:ext>
            </a:extLst>
          </p:cNvPr>
          <p:cNvSpPr txBox="1"/>
          <p:nvPr/>
        </p:nvSpPr>
        <p:spPr>
          <a:xfrm>
            <a:off x="9409658" y="6310988"/>
            <a:ext cx="2805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b="1" dirty="0" err="1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toipkrotomsk</a:t>
            </a:r>
            <a:r>
              <a:rPr lang="en-US" sz="1200" b="1" dirty="0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b="1" dirty="0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200" b="1" dirty="0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cnppm_toipkro</a:t>
            </a:r>
            <a:endParaRPr lang="ru-RU" sz="1200" b="1" dirty="0">
              <a:solidFill>
                <a:srgbClr val="3A9C93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D26E6B0-48B2-4601-9367-8D885D860B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4" y="189409"/>
            <a:ext cx="647934" cy="634836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F98349A-EAA0-4324-A8DD-CF7F5099777D}"/>
              </a:ext>
            </a:extLst>
          </p:cNvPr>
          <p:cNvSpPr/>
          <p:nvPr/>
        </p:nvSpPr>
        <p:spPr>
          <a:xfrm>
            <a:off x="5304717" y="3027987"/>
            <a:ext cx="23534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Права ребёнка в школе: проблемы, методы обучения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(Жабкина Т.В.)</a:t>
            </a: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Игровые технологии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 в образовательном процессе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(Азаренко А.А.)</a:t>
            </a: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DD225DD-E797-46C4-B44A-5840BAB0E186}"/>
              </a:ext>
            </a:extLst>
          </p:cNvPr>
          <p:cNvSpPr/>
          <p:nvPr/>
        </p:nvSpPr>
        <p:spPr>
          <a:xfrm>
            <a:off x="8125823" y="1095520"/>
            <a:ext cx="39164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17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мая 2024</a:t>
            </a:r>
          </a:p>
          <a:p>
            <a:pPr algn="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МАОУ «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Володинская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СОШ»</a:t>
            </a:r>
          </a:p>
        </p:txBody>
      </p:sp>
    </p:spTree>
    <p:extLst>
      <p:ext uri="{BB962C8B-B14F-4D97-AF65-F5344CB8AC3E}">
        <p14:creationId xmlns:p14="http://schemas.microsoft.com/office/powerpoint/2010/main" val="396708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1A501B0-0CBC-4AD9-AC1E-A996DD30F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33" y="5075017"/>
            <a:ext cx="1716365" cy="171636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352E70-A919-45E3-8A37-DD0351007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148"/>
            <a:ext cx="12191996" cy="5921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B3E2B-CF1F-46C9-9020-BFD231583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740" y="1104091"/>
            <a:ext cx="11472334" cy="941775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:00  Интерактивная лекция «Мастер-класс или занятие: в чем отличие?»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11:30  «Быстрые знакомства»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12:30  Питч-сессия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13:00  Обед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2F9826-1ACD-4236-A51D-F9B5F5C2F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771" y="1999782"/>
            <a:ext cx="11404325" cy="428095"/>
          </a:xfrm>
          <a:noFill/>
        </p:spPr>
        <p:txBody>
          <a:bodyPr/>
          <a:lstStyle/>
          <a:p>
            <a:r>
              <a:rPr lang="ru-RU" b="1" i="1" dirty="0">
                <a:solidFill>
                  <a:srgbClr val="3A9C93"/>
                </a:solidFill>
              </a:rPr>
              <a:t>Мастер-классы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9CCDEC-4E60-45C8-A3F3-28B00FE1C56A}"/>
              </a:ext>
            </a:extLst>
          </p:cNvPr>
          <p:cNvSpPr/>
          <p:nvPr/>
        </p:nvSpPr>
        <p:spPr>
          <a:xfrm>
            <a:off x="2421547" y="409516"/>
            <a:ext cx="8244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>
                <a:solidFill>
                  <a:srgbClr val="3A9C93"/>
                </a:solidFill>
              </a:rPr>
              <a:t>Марафон профессионалов: наставник, методист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B45D4B-3875-4F32-B5D4-C1E3E9B296AA}"/>
              </a:ext>
            </a:extLst>
          </p:cNvPr>
          <p:cNvSpPr/>
          <p:nvPr/>
        </p:nvSpPr>
        <p:spPr>
          <a:xfrm>
            <a:off x="864835" y="3006817"/>
            <a:ext cx="2336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Нейросети в работе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педагога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(Кириллова И.О.)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AGILE-технологии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(Кириллова И.О.)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09946B-6C3F-4C4A-8324-0B35967E2B0B}"/>
              </a:ext>
            </a:extLst>
          </p:cNvPr>
          <p:cNvSpPr/>
          <p:nvPr/>
        </p:nvSpPr>
        <p:spPr>
          <a:xfrm>
            <a:off x="407644" y="3058165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13:30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E196520-752C-4D2A-B9EA-860DA7B14F06}"/>
              </a:ext>
            </a:extLst>
          </p:cNvPr>
          <p:cNvSpPr/>
          <p:nvPr/>
        </p:nvSpPr>
        <p:spPr>
          <a:xfrm>
            <a:off x="378740" y="4125830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14:00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D39B71-167E-4B36-ACAD-861E06AF7047}"/>
              </a:ext>
            </a:extLst>
          </p:cNvPr>
          <p:cNvSpPr/>
          <p:nvPr/>
        </p:nvSpPr>
        <p:spPr>
          <a:xfrm>
            <a:off x="1710083" y="2582929"/>
            <a:ext cx="79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каб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 38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2351882-11C5-4976-AE5A-12F05D871ED1}"/>
              </a:ext>
            </a:extLst>
          </p:cNvPr>
          <p:cNvSpPr/>
          <p:nvPr/>
        </p:nvSpPr>
        <p:spPr>
          <a:xfrm>
            <a:off x="3816956" y="2582929"/>
            <a:ext cx="79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каб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 25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F66B087-1F21-4869-80C2-89EFFF2BD7E8}"/>
              </a:ext>
            </a:extLst>
          </p:cNvPr>
          <p:cNvSpPr/>
          <p:nvPr/>
        </p:nvSpPr>
        <p:spPr>
          <a:xfrm>
            <a:off x="10479485" y="2571982"/>
            <a:ext cx="79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каб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 17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A547E0D-CC25-40FD-99D7-A00D1217DA8E}"/>
              </a:ext>
            </a:extLst>
          </p:cNvPr>
          <p:cNvSpPr/>
          <p:nvPr/>
        </p:nvSpPr>
        <p:spPr>
          <a:xfrm>
            <a:off x="8248215" y="2575048"/>
            <a:ext cx="79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каб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 33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E3DF5E4-1454-4CDC-9303-D892B9897172}"/>
              </a:ext>
            </a:extLst>
          </p:cNvPr>
          <p:cNvSpPr/>
          <p:nvPr/>
        </p:nvSpPr>
        <p:spPr>
          <a:xfrm>
            <a:off x="5771788" y="2579107"/>
            <a:ext cx="12788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библиотека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85D67A2-5317-4758-8525-0B229283E4B9}"/>
              </a:ext>
            </a:extLst>
          </p:cNvPr>
          <p:cNvSpPr/>
          <p:nvPr/>
        </p:nvSpPr>
        <p:spPr>
          <a:xfrm>
            <a:off x="8532039" y="1588223"/>
            <a:ext cx="2308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9EE802F-EB6B-4A67-B633-EBEAC24CFE2B}"/>
              </a:ext>
            </a:extLst>
          </p:cNvPr>
          <p:cNvSpPr/>
          <p:nvPr/>
        </p:nvSpPr>
        <p:spPr>
          <a:xfrm>
            <a:off x="3026579" y="2813133"/>
            <a:ext cx="2336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Интерактивные методы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обучения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(Михеева Л.А.)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Мотивация ребёнка к обучению: методы,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приемы, средства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 (Сиротина С.А.)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324F04E-8FF7-464C-9F4E-B720877A2068}"/>
              </a:ext>
            </a:extLst>
          </p:cNvPr>
          <p:cNvSpPr/>
          <p:nvPr/>
        </p:nvSpPr>
        <p:spPr>
          <a:xfrm>
            <a:off x="7671067" y="2856430"/>
            <a:ext cx="21430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Профориентация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 на уроке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(Сальникова И.А.,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Кудряшова В.Н.)</a:t>
            </a: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Разноуровневое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обучение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(Соловий Е.А.)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B0AA1AE-D3E6-47F0-A092-9BAEB9144E79}"/>
              </a:ext>
            </a:extLst>
          </p:cNvPr>
          <p:cNvSpPr/>
          <p:nvPr/>
        </p:nvSpPr>
        <p:spPr>
          <a:xfrm>
            <a:off x="9705480" y="3086954"/>
            <a:ext cx="233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Игровая образовательная технология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(Морозова М.С.)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Интерактивные формы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опроса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(Вяткина Т.С.)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75F3D210-CB3A-4A1D-A258-1970ED80E3C7}"/>
              </a:ext>
            </a:extLst>
          </p:cNvPr>
          <p:cNvSpPr txBox="1">
            <a:spLocks/>
          </p:cNvSpPr>
          <p:nvPr/>
        </p:nvSpPr>
        <p:spPr>
          <a:xfrm>
            <a:off x="344736" y="5387872"/>
            <a:ext cx="4752591" cy="786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14:30 Педагогический квиз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A66B0B1-E6A9-401B-A03A-6B89550EA6AC}"/>
              </a:ext>
            </a:extLst>
          </p:cNvPr>
          <p:cNvCxnSpPr>
            <a:cxnSpLocks/>
          </p:cNvCxnSpPr>
          <p:nvPr/>
        </p:nvCxnSpPr>
        <p:spPr>
          <a:xfrm>
            <a:off x="12042280" y="2843060"/>
            <a:ext cx="0" cy="2238684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D933FF0-3CC4-46FE-8F99-9245E336446B}"/>
              </a:ext>
            </a:extLst>
          </p:cNvPr>
          <p:cNvCxnSpPr>
            <a:cxnSpLocks/>
          </p:cNvCxnSpPr>
          <p:nvPr/>
        </p:nvCxnSpPr>
        <p:spPr>
          <a:xfrm>
            <a:off x="9809348" y="2837017"/>
            <a:ext cx="0" cy="2244727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0AD2FEF-79FB-48FE-923E-12D7D582416A}"/>
              </a:ext>
            </a:extLst>
          </p:cNvPr>
          <p:cNvCxnSpPr>
            <a:cxnSpLocks/>
          </p:cNvCxnSpPr>
          <p:nvPr/>
        </p:nvCxnSpPr>
        <p:spPr>
          <a:xfrm>
            <a:off x="7633595" y="2843060"/>
            <a:ext cx="0" cy="2231957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6C6AA34-14FE-4143-8084-79E08F2E945E}"/>
              </a:ext>
            </a:extLst>
          </p:cNvPr>
          <p:cNvCxnSpPr>
            <a:cxnSpLocks/>
          </p:cNvCxnSpPr>
          <p:nvPr/>
        </p:nvCxnSpPr>
        <p:spPr>
          <a:xfrm>
            <a:off x="5345293" y="2850582"/>
            <a:ext cx="0" cy="2231162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4173AA3-B6D5-460B-8CB6-941FFCF930BB}"/>
              </a:ext>
            </a:extLst>
          </p:cNvPr>
          <p:cNvCxnSpPr>
            <a:cxnSpLocks/>
          </p:cNvCxnSpPr>
          <p:nvPr/>
        </p:nvCxnSpPr>
        <p:spPr>
          <a:xfrm>
            <a:off x="3047223" y="2843061"/>
            <a:ext cx="0" cy="2238683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BFF5B23-3B8B-483C-8C89-A29ECF96163C}"/>
              </a:ext>
            </a:extLst>
          </p:cNvPr>
          <p:cNvCxnSpPr>
            <a:cxnSpLocks/>
          </p:cNvCxnSpPr>
          <p:nvPr/>
        </p:nvCxnSpPr>
        <p:spPr>
          <a:xfrm>
            <a:off x="1051269" y="2843061"/>
            <a:ext cx="24796" cy="2250355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">
            <a:extLst>
              <a:ext uri="{FF2B5EF4-FFF2-40B4-BE49-F238E27FC236}">
                <a16:creationId xmlns:a16="http://schemas.microsoft.com/office/drawing/2014/main" id="{07CBCA9E-4D4E-4B1C-8D6C-F56E64CC8716}"/>
              </a:ext>
            </a:extLst>
          </p:cNvPr>
          <p:cNvSpPr txBox="1"/>
          <p:nvPr/>
        </p:nvSpPr>
        <p:spPr>
          <a:xfrm>
            <a:off x="9321158" y="5236843"/>
            <a:ext cx="28708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350" b="1" dirty="0">
                <a:solidFill>
                  <a:srgbClr val="3A9C93"/>
                </a:solidFill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 всегда в курсе событий:</a:t>
            </a:r>
            <a:endParaRPr lang="ru-RU" sz="1350" b="1" dirty="0">
              <a:solidFill>
                <a:srgbClr val="3A9C9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8A1B31-FE9C-4A98-AB71-536CA48D9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29" y="217205"/>
            <a:ext cx="886821" cy="5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9E46790-2ED3-4FD2-B12D-A92AB7CCF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23695"/>
            <a:ext cx="12198931" cy="61620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ECBDECF-B766-437D-8CE2-6782F7B0A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243" y="5544945"/>
            <a:ext cx="898799" cy="8987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D68A366-94AA-4984-BA1F-33F4CE1C1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348" y="5519582"/>
            <a:ext cx="866782" cy="866782"/>
          </a:xfrm>
          <a:prstGeom prst="rect">
            <a:avLst/>
          </a:prstGeom>
        </p:spPr>
      </p:pic>
      <p:pic>
        <p:nvPicPr>
          <p:cNvPr id="1026" name="Picture 2" descr="http://qrcoder.ru/code/?https%3A%2F%2Ft.me%2Fcnppm_toipkro&amp;4&amp;0">
            <a:extLst>
              <a:ext uri="{FF2B5EF4-FFF2-40B4-BE49-F238E27FC236}">
                <a16:creationId xmlns:a16="http://schemas.microsoft.com/office/drawing/2014/main" id="{BEBD8ACB-8079-456F-8BC4-71B726A0C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334" y="5516689"/>
            <a:ext cx="866782" cy="8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1">
            <a:extLst>
              <a:ext uri="{FF2B5EF4-FFF2-40B4-BE49-F238E27FC236}">
                <a16:creationId xmlns:a16="http://schemas.microsoft.com/office/drawing/2014/main" id="{ACC19D98-A486-4DB2-A8BC-1C01D7A57190}"/>
              </a:ext>
            </a:extLst>
          </p:cNvPr>
          <p:cNvSpPr txBox="1"/>
          <p:nvPr/>
        </p:nvSpPr>
        <p:spPr>
          <a:xfrm>
            <a:off x="9409658" y="6310988"/>
            <a:ext cx="2805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b="1" dirty="0" err="1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toipkrotomsk</a:t>
            </a:r>
            <a:r>
              <a:rPr lang="en-US" sz="1200" b="1" dirty="0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b="1" dirty="0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200" b="1" dirty="0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cnppm_toipkro</a:t>
            </a:r>
            <a:endParaRPr lang="ru-RU" sz="1200" b="1" dirty="0">
              <a:solidFill>
                <a:srgbClr val="3A9C93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D26E6B0-48B2-4601-9367-8D885D860B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4" y="189409"/>
            <a:ext cx="647934" cy="634836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F98349A-EAA0-4324-A8DD-CF7F5099777D}"/>
              </a:ext>
            </a:extLst>
          </p:cNvPr>
          <p:cNvSpPr/>
          <p:nvPr/>
        </p:nvSpPr>
        <p:spPr>
          <a:xfrm>
            <a:off x="5363380" y="2834005"/>
            <a:ext cx="2265353" cy="2246769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Права ребёнка в школе: проблемы, методы обучения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(Жабкина Т.В.)</a:t>
            </a: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Игровые технологии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 в образовательном процессе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(Азаренко А.А.)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DD225DD-E797-46C4-B44A-5840BAB0E186}"/>
              </a:ext>
            </a:extLst>
          </p:cNvPr>
          <p:cNvSpPr/>
          <p:nvPr/>
        </p:nvSpPr>
        <p:spPr>
          <a:xfrm>
            <a:off x="8125823" y="1095520"/>
            <a:ext cx="39164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17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мая 2024</a:t>
            </a:r>
          </a:p>
          <a:p>
            <a:pPr algn="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МАОУ «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Володинская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СОШ»</a:t>
            </a:r>
          </a:p>
        </p:txBody>
      </p:sp>
    </p:spTree>
    <p:extLst>
      <p:ext uri="{BB962C8B-B14F-4D97-AF65-F5344CB8AC3E}">
        <p14:creationId xmlns:p14="http://schemas.microsoft.com/office/powerpoint/2010/main" val="212691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1A501B0-0CBC-4AD9-AC1E-A996DD30F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33" y="5075017"/>
            <a:ext cx="1716365" cy="171636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352E70-A919-45E3-8A37-DD0351007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148"/>
            <a:ext cx="12191996" cy="5921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B3E2B-CF1F-46C9-9020-BFD231583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740" y="1104091"/>
            <a:ext cx="11472334" cy="941775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:00  Интерактивная лекция «Мастер-класс или занятие: в чем отличие?»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11:30  «Быстрые знакомства»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12:30  Питч-сессия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13:00  Обед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2F9826-1ACD-4236-A51D-F9B5F5C2F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771" y="1999782"/>
            <a:ext cx="11404325" cy="428095"/>
          </a:xfrm>
          <a:noFill/>
        </p:spPr>
        <p:txBody>
          <a:bodyPr/>
          <a:lstStyle/>
          <a:p>
            <a:r>
              <a:rPr lang="ru-RU" b="1" i="1" dirty="0">
                <a:solidFill>
                  <a:srgbClr val="3A9C93"/>
                </a:solidFill>
              </a:rPr>
              <a:t>Мастер-классы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9CCDEC-4E60-45C8-A3F3-28B00FE1C56A}"/>
              </a:ext>
            </a:extLst>
          </p:cNvPr>
          <p:cNvSpPr/>
          <p:nvPr/>
        </p:nvSpPr>
        <p:spPr>
          <a:xfrm>
            <a:off x="2421547" y="409516"/>
            <a:ext cx="8244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>
                <a:solidFill>
                  <a:srgbClr val="3A9C93"/>
                </a:solidFill>
              </a:rPr>
              <a:t>Марафон профессионалов: наставник, методист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B45D4B-3875-4F32-B5D4-C1E3E9B296AA}"/>
              </a:ext>
            </a:extLst>
          </p:cNvPr>
          <p:cNvSpPr/>
          <p:nvPr/>
        </p:nvSpPr>
        <p:spPr>
          <a:xfrm>
            <a:off x="864835" y="3044752"/>
            <a:ext cx="2336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Нейросети в работе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педагога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(Кириллова И.О.)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AGILE-технологии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(Кириллова И.О.)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09946B-6C3F-4C4A-8324-0B35967E2B0B}"/>
              </a:ext>
            </a:extLst>
          </p:cNvPr>
          <p:cNvSpPr/>
          <p:nvPr/>
        </p:nvSpPr>
        <p:spPr>
          <a:xfrm>
            <a:off x="407644" y="3058165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13:30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E196520-752C-4D2A-B9EA-860DA7B14F06}"/>
              </a:ext>
            </a:extLst>
          </p:cNvPr>
          <p:cNvSpPr/>
          <p:nvPr/>
        </p:nvSpPr>
        <p:spPr>
          <a:xfrm>
            <a:off x="378740" y="4125830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14:00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D39B71-167E-4B36-ACAD-861E06AF7047}"/>
              </a:ext>
            </a:extLst>
          </p:cNvPr>
          <p:cNvSpPr/>
          <p:nvPr/>
        </p:nvSpPr>
        <p:spPr>
          <a:xfrm>
            <a:off x="1710083" y="2582929"/>
            <a:ext cx="79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каб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 38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2351882-11C5-4976-AE5A-12F05D871ED1}"/>
              </a:ext>
            </a:extLst>
          </p:cNvPr>
          <p:cNvSpPr/>
          <p:nvPr/>
        </p:nvSpPr>
        <p:spPr>
          <a:xfrm>
            <a:off x="3816956" y="2582929"/>
            <a:ext cx="79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каб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 25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F66B087-1F21-4869-80C2-89EFFF2BD7E8}"/>
              </a:ext>
            </a:extLst>
          </p:cNvPr>
          <p:cNvSpPr/>
          <p:nvPr/>
        </p:nvSpPr>
        <p:spPr>
          <a:xfrm>
            <a:off x="10479485" y="2571982"/>
            <a:ext cx="79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каб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 17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A547E0D-CC25-40FD-99D7-A00D1217DA8E}"/>
              </a:ext>
            </a:extLst>
          </p:cNvPr>
          <p:cNvSpPr/>
          <p:nvPr/>
        </p:nvSpPr>
        <p:spPr>
          <a:xfrm>
            <a:off x="8248215" y="2575048"/>
            <a:ext cx="79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каб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 33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E3DF5E4-1454-4CDC-9303-D892B9897172}"/>
              </a:ext>
            </a:extLst>
          </p:cNvPr>
          <p:cNvSpPr/>
          <p:nvPr/>
        </p:nvSpPr>
        <p:spPr>
          <a:xfrm>
            <a:off x="5771788" y="2579107"/>
            <a:ext cx="12788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библиотека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85D67A2-5317-4758-8525-0B229283E4B9}"/>
              </a:ext>
            </a:extLst>
          </p:cNvPr>
          <p:cNvSpPr/>
          <p:nvPr/>
        </p:nvSpPr>
        <p:spPr>
          <a:xfrm>
            <a:off x="8532039" y="1588223"/>
            <a:ext cx="2308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9EE802F-EB6B-4A67-B633-EBEAC24CFE2B}"/>
              </a:ext>
            </a:extLst>
          </p:cNvPr>
          <p:cNvSpPr/>
          <p:nvPr/>
        </p:nvSpPr>
        <p:spPr>
          <a:xfrm>
            <a:off x="3026581" y="2843897"/>
            <a:ext cx="2336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Интерактивные методы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обучения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(Михеева Л.А.)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Мотивация ребёнка к обучению: методы,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приемы, средства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 (Сиротина С.А.)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324F04E-8FF7-464C-9F4E-B720877A2068}"/>
              </a:ext>
            </a:extLst>
          </p:cNvPr>
          <p:cNvSpPr/>
          <p:nvPr/>
        </p:nvSpPr>
        <p:spPr>
          <a:xfrm>
            <a:off x="7661450" y="2866335"/>
            <a:ext cx="2142402" cy="2246769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Профориентация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 на уроке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(Сальникова И.А.,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Кудряшова В.Н.)</a:t>
            </a: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Разноуровневое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обучение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(Соловий Е.А.)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B0AA1AE-D3E6-47F0-A092-9BAEB9144E79}"/>
              </a:ext>
            </a:extLst>
          </p:cNvPr>
          <p:cNvSpPr/>
          <p:nvPr/>
        </p:nvSpPr>
        <p:spPr>
          <a:xfrm>
            <a:off x="9705480" y="3086954"/>
            <a:ext cx="233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Игровая образовательная технология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(Морозова М.С.)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Интерактивные формы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опроса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(Вяткина Т.С.)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75F3D210-CB3A-4A1D-A258-1970ED80E3C7}"/>
              </a:ext>
            </a:extLst>
          </p:cNvPr>
          <p:cNvSpPr txBox="1">
            <a:spLocks/>
          </p:cNvSpPr>
          <p:nvPr/>
        </p:nvSpPr>
        <p:spPr>
          <a:xfrm>
            <a:off x="344736" y="5387872"/>
            <a:ext cx="4752591" cy="786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14:30 Педагогический квиз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A66B0B1-E6A9-401B-A03A-6B89550EA6AC}"/>
              </a:ext>
            </a:extLst>
          </p:cNvPr>
          <p:cNvCxnSpPr>
            <a:cxnSpLocks/>
          </p:cNvCxnSpPr>
          <p:nvPr/>
        </p:nvCxnSpPr>
        <p:spPr>
          <a:xfrm>
            <a:off x="12042280" y="2843060"/>
            <a:ext cx="0" cy="2238684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D933FF0-3CC4-46FE-8F99-9245E336446B}"/>
              </a:ext>
            </a:extLst>
          </p:cNvPr>
          <p:cNvCxnSpPr>
            <a:cxnSpLocks/>
          </p:cNvCxnSpPr>
          <p:nvPr/>
        </p:nvCxnSpPr>
        <p:spPr>
          <a:xfrm>
            <a:off x="9809348" y="2837017"/>
            <a:ext cx="0" cy="2244727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0AD2FEF-79FB-48FE-923E-12D7D582416A}"/>
              </a:ext>
            </a:extLst>
          </p:cNvPr>
          <p:cNvCxnSpPr>
            <a:cxnSpLocks/>
          </p:cNvCxnSpPr>
          <p:nvPr/>
        </p:nvCxnSpPr>
        <p:spPr>
          <a:xfrm>
            <a:off x="7633595" y="2843060"/>
            <a:ext cx="0" cy="2231957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6C6AA34-14FE-4143-8084-79E08F2E945E}"/>
              </a:ext>
            </a:extLst>
          </p:cNvPr>
          <p:cNvCxnSpPr>
            <a:cxnSpLocks/>
          </p:cNvCxnSpPr>
          <p:nvPr/>
        </p:nvCxnSpPr>
        <p:spPr>
          <a:xfrm>
            <a:off x="5345293" y="2850582"/>
            <a:ext cx="0" cy="2231162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4173AA3-B6D5-460B-8CB6-941FFCF930BB}"/>
              </a:ext>
            </a:extLst>
          </p:cNvPr>
          <p:cNvCxnSpPr>
            <a:cxnSpLocks/>
          </p:cNvCxnSpPr>
          <p:nvPr/>
        </p:nvCxnSpPr>
        <p:spPr>
          <a:xfrm>
            <a:off x="3047223" y="2843061"/>
            <a:ext cx="0" cy="2238683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BFF5B23-3B8B-483C-8C89-A29ECF96163C}"/>
              </a:ext>
            </a:extLst>
          </p:cNvPr>
          <p:cNvCxnSpPr>
            <a:cxnSpLocks/>
          </p:cNvCxnSpPr>
          <p:nvPr/>
        </p:nvCxnSpPr>
        <p:spPr>
          <a:xfrm>
            <a:off x="1051269" y="2843061"/>
            <a:ext cx="24796" cy="2250355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">
            <a:extLst>
              <a:ext uri="{FF2B5EF4-FFF2-40B4-BE49-F238E27FC236}">
                <a16:creationId xmlns:a16="http://schemas.microsoft.com/office/drawing/2014/main" id="{07CBCA9E-4D4E-4B1C-8D6C-F56E64CC8716}"/>
              </a:ext>
            </a:extLst>
          </p:cNvPr>
          <p:cNvSpPr txBox="1"/>
          <p:nvPr/>
        </p:nvSpPr>
        <p:spPr>
          <a:xfrm>
            <a:off x="9321158" y="5236843"/>
            <a:ext cx="28708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350" b="1" dirty="0">
                <a:solidFill>
                  <a:srgbClr val="3A9C93"/>
                </a:solidFill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 всегда в курсе событий:</a:t>
            </a:r>
            <a:endParaRPr lang="ru-RU" sz="1350" b="1" dirty="0">
              <a:solidFill>
                <a:srgbClr val="3A9C9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8A1B31-FE9C-4A98-AB71-536CA48D9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29" y="217205"/>
            <a:ext cx="886821" cy="5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9E46790-2ED3-4FD2-B12D-A92AB7CCF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23695"/>
            <a:ext cx="12198931" cy="61620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ECBDECF-B766-437D-8CE2-6782F7B0A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243" y="5544945"/>
            <a:ext cx="898799" cy="8987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D68A366-94AA-4984-BA1F-33F4CE1C1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348" y="5519582"/>
            <a:ext cx="866782" cy="866782"/>
          </a:xfrm>
          <a:prstGeom prst="rect">
            <a:avLst/>
          </a:prstGeom>
        </p:spPr>
      </p:pic>
      <p:pic>
        <p:nvPicPr>
          <p:cNvPr id="1026" name="Picture 2" descr="http://qrcoder.ru/code/?https%3A%2F%2Ft.me%2Fcnppm_toipkro&amp;4&amp;0">
            <a:extLst>
              <a:ext uri="{FF2B5EF4-FFF2-40B4-BE49-F238E27FC236}">
                <a16:creationId xmlns:a16="http://schemas.microsoft.com/office/drawing/2014/main" id="{BEBD8ACB-8079-456F-8BC4-71B726A0C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334" y="5516689"/>
            <a:ext cx="866782" cy="8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1">
            <a:extLst>
              <a:ext uri="{FF2B5EF4-FFF2-40B4-BE49-F238E27FC236}">
                <a16:creationId xmlns:a16="http://schemas.microsoft.com/office/drawing/2014/main" id="{ACC19D98-A486-4DB2-A8BC-1C01D7A57190}"/>
              </a:ext>
            </a:extLst>
          </p:cNvPr>
          <p:cNvSpPr txBox="1"/>
          <p:nvPr/>
        </p:nvSpPr>
        <p:spPr>
          <a:xfrm>
            <a:off x="9409658" y="6310988"/>
            <a:ext cx="2805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b="1" dirty="0" err="1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toipkrotomsk</a:t>
            </a:r>
            <a:r>
              <a:rPr lang="en-US" sz="1200" b="1" dirty="0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b="1" dirty="0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200" b="1" dirty="0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cnppm_toipkro</a:t>
            </a:r>
            <a:endParaRPr lang="ru-RU" sz="1200" b="1" dirty="0">
              <a:solidFill>
                <a:srgbClr val="3A9C93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D26E6B0-48B2-4601-9367-8D885D860B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4" y="189409"/>
            <a:ext cx="647934" cy="634836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F98349A-EAA0-4324-A8DD-CF7F5099777D}"/>
              </a:ext>
            </a:extLst>
          </p:cNvPr>
          <p:cNvSpPr/>
          <p:nvPr/>
        </p:nvSpPr>
        <p:spPr>
          <a:xfrm>
            <a:off x="5294085" y="3078969"/>
            <a:ext cx="23534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Права ребёнка в школе: проблемы, методы обучения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(Жабкина Т.В.)</a:t>
            </a: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Игровые технологии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 в образовательном процессе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(Азаренко А.А.)</a:t>
            </a: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DD225DD-E797-46C4-B44A-5840BAB0E186}"/>
              </a:ext>
            </a:extLst>
          </p:cNvPr>
          <p:cNvSpPr/>
          <p:nvPr/>
        </p:nvSpPr>
        <p:spPr>
          <a:xfrm>
            <a:off x="8125823" y="1095520"/>
            <a:ext cx="39164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17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мая 2024</a:t>
            </a:r>
          </a:p>
          <a:p>
            <a:pPr algn="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МАОУ «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Володинская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СОШ»</a:t>
            </a:r>
          </a:p>
        </p:txBody>
      </p:sp>
    </p:spTree>
    <p:extLst>
      <p:ext uri="{BB962C8B-B14F-4D97-AF65-F5344CB8AC3E}">
        <p14:creationId xmlns:p14="http://schemas.microsoft.com/office/powerpoint/2010/main" val="156949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1A501B0-0CBC-4AD9-AC1E-A996DD30F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33" y="5075017"/>
            <a:ext cx="1716365" cy="171636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352E70-A919-45E3-8A37-DD0351007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148"/>
            <a:ext cx="12191996" cy="5921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B3E2B-CF1F-46C9-9020-BFD231583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740" y="1104091"/>
            <a:ext cx="11472334" cy="941775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:00  Интерактивная лекция «Мастер-класс или занятие: в чем отличие?»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11:30  «Быстрые знакомства»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12:30  Питч-сессия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13:00  Обед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2F9826-1ACD-4236-A51D-F9B5F5C2F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771" y="1999782"/>
            <a:ext cx="11404325" cy="428095"/>
          </a:xfrm>
          <a:noFill/>
        </p:spPr>
        <p:txBody>
          <a:bodyPr/>
          <a:lstStyle/>
          <a:p>
            <a:r>
              <a:rPr lang="ru-RU" b="1" i="1" dirty="0">
                <a:solidFill>
                  <a:srgbClr val="3A9C93"/>
                </a:solidFill>
              </a:rPr>
              <a:t>Мастер-классы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9CCDEC-4E60-45C8-A3F3-28B00FE1C56A}"/>
              </a:ext>
            </a:extLst>
          </p:cNvPr>
          <p:cNvSpPr/>
          <p:nvPr/>
        </p:nvSpPr>
        <p:spPr>
          <a:xfrm>
            <a:off x="2421547" y="409516"/>
            <a:ext cx="8244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>
                <a:solidFill>
                  <a:srgbClr val="3A9C93"/>
                </a:solidFill>
              </a:rPr>
              <a:t>Марафон профессионалов: наставник, методист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B45D4B-3875-4F32-B5D4-C1E3E9B296AA}"/>
              </a:ext>
            </a:extLst>
          </p:cNvPr>
          <p:cNvSpPr/>
          <p:nvPr/>
        </p:nvSpPr>
        <p:spPr>
          <a:xfrm>
            <a:off x="844846" y="3032459"/>
            <a:ext cx="2336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Нейросети в работе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педагога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(Кириллова И.О.)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AGILE-технологии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(Кириллова И.О.)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09946B-6C3F-4C4A-8324-0B35967E2B0B}"/>
              </a:ext>
            </a:extLst>
          </p:cNvPr>
          <p:cNvSpPr/>
          <p:nvPr/>
        </p:nvSpPr>
        <p:spPr>
          <a:xfrm>
            <a:off x="407644" y="3058165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13:30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E196520-752C-4D2A-B9EA-860DA7B14F06}"/>
              </a:ext>
            </a:extLst>
          </p:cNvPr>
          <p:cNvSpPr/>
          <p:nvPr/>
        </p:nvSpPr>
        <p:spPr>
          <a:xfrm>
            <a:off x="378740" y="4125830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14:00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D39B71-167E-4B36-ACAD-861E06AF7047}"/>
              </a:ext>
            </a:extLst>
          </p:cNvPr>
          <p:cNvSpPr/>
          <p:nvPr/>
        </p:nvSpPr>
        <p:spPr>
          <a:xfrm>
            <a:off x="1710083" y="2582929"/>
            <a:ext cx="79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каб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 38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2351882-11C5-4976-AE5A-12F05D871ED1}"/>
              </a:ext>
            </a:extLst>
          </p:cNvPr>
          <p:cNvSpPr/>
          <p:nvPr/>
        </p:nvSpPr>
        <p:spPr>
          <a:xfrm>
            <a:off x="3816956" y="2582929"/>
            <a:ext cx="79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каб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 25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F66B087-1F21-4869-80C2-89EFFF2BD7E8}"/>
              </a:ext>
            </a:extLst>
          </p:cNvPr>
          <p:cNvSpPr/>
          <p:nvPr/>
        </p:nvSpPr>
        <p:spPr>
          <a:xfrm>
            <a:off x="10479485" y="2571982"/>
            <a:ext cx="79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каб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 17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A547E0D-CC25-40FD-99D7-A00D1217DA8E}"/>
              </a:ext>
            </a:extLst>
          </p:cNvPr>
          <p:cNvSpPr/>
          <p:nvPr/>
        </p:nvSpPr>
        <p:spPr>
          <a:xfrm>
            <a:off x="8248215" y="2575048"/>
            <a:ext cx="79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каб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. 33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E3DF5E4-1454-4CDC-9303-D892B9897172}"/>
              </a:ext>
            </a:extLst>
          </p:cNvPr>
          <p:cNvSpPr/>
          <p:nvPr/>
        </p:nvSpPr>
        <p:spPr>
          <a:xfrm>
            <a:off x="5771788" y="2579107"/>
            <a:ext cx="12788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библиотека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85D67A2-5317-4758-8525-0B229283E4B9}"/>
              </a:ext>
            </a:extLst>
          </p:cNvPr>
          <p:cNvSpPr/>
          <p:nvPr/>
        </p:nvSpPr>
        <p:spPr>
          <a:xfrm>
            <a:off x="8532039" y="1588223"/>
            <a:ext cx="2308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9EE802F-EB6B-4A67-B633-EBEAC24CFE2B}"/>
              </a:ext>
            </a:extLst>
          </p:cNvPr>
          <p:cNvSpPr/>
          <p:nvPr/>
        </p:nvSpPr>
        <p:spPr>
          <a:xfrm>
            <a:off x="3026581" y="2843897"/>
            <a:ext cx="2336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Интерактивные методы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обучения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(Михеева Л.А.)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Мотивация ребёнка к обучению: методы,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приемы, средства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 (Сиротина С.А.)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324F04E-8FF7-464C-9F4E-B720877A2068}"/>
              </a:ext>
            </a:extLst>
          </p:cNvPr>
          <p:cNvSpPr/>
          <p:nvPr/>
        </p:nvSpPr>
        <p:spPr>
          <a:xfrm>
            <a:off x="7552089" y="3053525"/>
            <a:ext cx="233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Профориентация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 на уроке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(Сальникова И.А.,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Кудряшова В.Н.)</a:t>
            </a: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Разноуровневое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обучение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(Соловий Е.А.)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B0AA1AE-D3E6-47F0-A092-9BAEB9144E79}"/>
              </a:ext>
            </a:extLst>
          </p:cNvPr>
          <p:cNvSpPr/>
          <p:nvPr/>
        </p:nvSpPr>
        <p:spPr>
          <a:xfrm>
            <a:off x="9824502" y="2850151"/>
            <a:ext cx="2217778" cy="2246769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Игровая образовательная технология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(Морозова М.С.)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Интерактивные формы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опроса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(Вяткина Т.С.)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75F3D210-CB3A-4A1D-A258-1970ED80E3C7}"/>
              </a:ext>
            </a:extLst>
          </p:cNvPr>
          <p:cNvSpPr txBox="1">
            <a:spLocks/>
          </p:cNvSpPr>
          <p:nvPr/>
        </p:nvSpPr>
        <p:spPr>
          <a:xfrm>
            <a:off x="344736" y="5387872"/>
            <a:ext cx="4752591" cy="786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14:30 Педагогический квиз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A66B0B1-E6A9-401B-A03A-6B89550EA6AC}"/>
              </a:ext>
            </a:extLst>
          </p:cNvPr>
          <p:cNvCxnSpPr>
            <a:cxnSpLocks/>
          </p:cNvCxnSpPr>
          <p:nvPr/>
        </p:nvCxnSpPr>
        <p:spPr>
          <a:xfrm>
            <a:off x="12042280" y="2843060"/>
            <a:ext cx="0" cy="2238684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D933FF0-3CC4-46FE-8F99-9245E336446B}"/>
              </a:ext>
            </a:extLst>
          </p:cNvPr>
          <p:cNvCxnSpPr>
            <a:cxnSpLocks/>
          </p:cNvCxnSpPr>
          <p:nvPr/>
        </p:nvCxnSpPr>
        <p:spPr>
          <a:xfrm>
            <a:off x="9809348" y="2837017"/>
            <a:ext cx="0" cy="2244727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0AD2FEF-79FB-48FE-923E-12D7D582416A}"/>
              </a:ext>
            </a:extLst>
          </p:cNvPr>
          <p:cNvCxnSpPr>
            <a:cxnSpLocks/>
          </p:cNvCxnSpPr>
          <p:nvPr/>
        </p:nvCxnSpPr>
        <p:spPr>
          <a:xfrm>
            <a:off x="7633595" y="2843060"/>
            <a:ext cx="0" cy="2231957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6C6AA34-14FE-4143-8084-79E08F2E945E}"/>
              </a:ext>
            </a:extLst>
          </p:cNvPr>
          <p:cNvCxnSpPr>
            <a:cxnSpLocks/>
          </p:cNvCxnSpPr>
          <p:nvPr/>
        </p:nvCxnSpPr>
        <p:spPr>
          <a:xfrm>
            <a:off x="5345293" y="2850582"/>
            <a:ext cx="0" cy="2231162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4173AA3-B6D5-460B-8CB6-941FFCF930BB}"/>
              </a:ext>
            </a:extLst>
          </p:cNvPr>
          <p:cNvCxnSpPr>
            <a:cxnSpLocks/>
          </p:cNvCxnSpPr>
          <p:nvPr/>
        </p:nvCxnSpPr>
        <p:spPr>
          <a:xfrm>
            <a:off x="3047223" y="2843061"/>
            <a:ext cx="0" cy="2238683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BFF5B23-3B8B-483C-8C89-A29ECF96163C}"/>
              </a:ext>
            </a:extLst>
          </p:cNvPr>
          <p:cNvCxnSpPr>
            <a:cxnSpLocks/>
          </p:cNvCxnSpPr>
          <p:nvPr/>
        </p:nvCxnSpPr>
        <p:spPr>
          <a:xfrm>
            <a:off x="1051269" y="2843061"/>
            <a:ext cx="24796" cy="2250355"/>
          </a:xfrm>
          <a:prstGeom prst="line">
            <a:avLst/>
          </a:prstGeom>
          <a:ln w="38100">
            <a:solidFill>
              <a:srgbClr val="3A9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">
            <a:extLst>
              <a:ext uri="{FF2B5EF4-FFF2-40B4-BE49-F238E27FC236}">
                <a16:creationId xmlns:a16="http://schemas.microsoft.com/office/drawing/2014/main" id="{07CBCA9E-4D4E-4B1C-8D6C-F56E64CC8716}"/>
              </a:ext>
            </a:extLst>
          </p:cNvPr>
          <p:cNvSpPr txBox="1"/>
          <p:nvPr/>
        </p:nvSpPr>
        <p:spPr>
          <a:xfrm>
            <a:off x="9321158" y="5236843"/>
            <a:ext cx="28708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350" b="1" dirty="0">
                <a:solidFill>
                  <a:srgbClr val="3A9C93"/>
                </a:solidFill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 всегда в курсе событий:</a:t>
            </a:r>
            <a:endParaRPr lang="ru-RU" sz="1350" b="1" dirty="0">
              <a:solidFill>
                <a:srgbClr val="3A9C9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8A1B31-FE9C-4A98-AB71-536CA48D9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29" y="217205"/>
            <a:ext cx="886821" cy="5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9E46790-2ED3-4FD2-B12D-A92AB7CCF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23695"/>
            <a:ext cx="12198931" cy="61620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ECBDECF-B766-437D-8CE2-6782F7B0A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243" y="5544945"/>
            <a:ext cx="898799" cy="8987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D68A366-94AA-4984-BA1F-33F4CE1C1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348" y="5519582"/>
            <a:ext cx="866782" cy="866782"/>
          </a:xfrm>
          <a:prstGeom prst="rect">
            <a:avLst/>
          </a:prstGeom>
        </p:spPr>
      </p:pic>
      <p:pic>
        <p:nvPicPr>
          <p:cNvPr id="1026" name="Picture 2" descr="http://qrcoder.ru/code/?https%3A%2F%2Ft.me%2Fcnppm_toipkro&amp;4&amp;0">
            <a:extLst>
              <a:ext uri="{FF2B5EF4-FFF2-40B4-BE49-F238E27FC236}">
                <a16:creationId xmlns:a16="http://schemas.microsoft.com/office/drawing/2014/main" id="{BEBD8ACB-8079-456F-8BC4-71B726A0C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334" y="5516689"/>
            <a:ext cx="866782" cy="8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1">
            <a:extLst>
              <a:ext uri="{FF2B5EF4-FFF2-40B4-BE49-F238E27FC236}">
                <a16:creationId xmlns:a16="http://schemas.microsoft.com/office/drawing/2014/main" id="{ACC19D98-A486-4DB2-A8BC-1C01D7A57190}"/>
              </a:ext>
            </a:extLst>
          </p:cNvPr>
          <p:cNvSpPr txBox="1"/>
          <p:nvPr/>
        </p:nvSpPr>
        <p:spPr>
          <a:xfrm>
            <a:off x="9409658" y="6310988"/>
            <a:ext cx="2805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b="1" dirty="0" err="1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toipkrotomsk</a:t>
            </a:r>
            <a:r>
              <a:rPr lang="en-US" sz="1200" b="1" dirty="0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b="1" dirty="0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200" b="1" dirty="0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3A9C9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cnppm_toipkro</a:t>
            </a:r>
            <a:endParaRPr lang="ru-RU" sz="1200" b="1" dirty="0">
              <a:solidFill>
                <a:srgbClr val="3A9C93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D26E6B0-48B2-4601-9367-8D885D860B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4" y="189409"/>
            <a:ext cx="647934" cy="634836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F98349A-EAA0-4324-A8DD-CF7F5099777D}"/>
              </a:ext>
            </a:extLst>
          </p:cNvPr>
          <p:cNvSpPr/>
          <p:nvPr/>
        </p:nvSpPr>
        <p:spPr>
          <a:xfrm>
            <a:off x="5281016" y="3044473"/>
            <a:ext cx="23534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Права ребёнка в школе: проблемы, методы обучения 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(Жабкина Т.В.)</a:t>
            </a: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Игровые технологии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 в образовательном процессе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(Азаренко А.А.)</a:t>
            </a: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lvl="0" algn="ctr"/>
            <a:endParaRPr lang="ru-RU" sz="14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DD225DD-E797-46C4-B44A-5840BAB0E186}"/>
              </a:ext>
            </a:extLst>
          </p:cNvPr>
          <p:cNvSpPr/>
          <p:nvPr/>
        </p:nvSpPr>
        <p:spPr>
          <a:xfrm>
            <a:off x="8125823" y="1095520"/>
            <a:ext cx="39164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17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мая 2024</a:t>
            </a:r>
          </a:p>
          <a:p>
            <a:pPr algn="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МАОУ «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Володинская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СОШ»</a:t>
            </a:r>
          </a:p>
        </p:txBody>
      </p:sp>
    </p:spTree>
    <p:extLst>
      <p:ext uri="{BB962C8B-B14F-4D97-AF65-F5344CB8AC3E}">
        <p14:creationId xmlns:p14="http://schemas.microsoft.com/office/powerpoint/2010/main" val="1180517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915</Words>
  <Application>Microsoft Office PowerPoint</Application>
  <PresentationFormat>Широкоэкранный</PresentationFormat>
  <Paragraphs>269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Segoe Script</vt:lpstr>
      <vt:lpstr>Times New Roman</vt:lpstr>
      <vt:lpstr>Тема Office</vt:lpstr>
      <vt:lpstr>11:00  Интерактивная лекция «Мастер-класс или занятие: в чем отличие?» 11:30  «Быстрые знакомства» 12:30  Питч-сессия  13:00  Обед </vt:lpstr>
      <vt:lpstr>11:00  Интерактивная лекция «Мастер-класс или занятие: в чем отличие?» 11:30  «Быстрые знакомства» 12:30  Питч-сессия  13:00  Обед </vt:lpstr>
      <vt:lpstr>11:00  Интерактивная лекция «Мастер-класс или занятие: в чем отличие?» 11:30  «Быстрые знакомства» 12:30  Питч-сессия  13:00  Обед </vt:lpstr>
      <vt:lpstr>11:00  Интерактивная лекция «Мастер-класс или занятие: в чем отличие?» 11:30  «Быстрые знакомства» 12:30  Питч-сессия  13:00  Обед </vt:lpstr>
      <vt:lpstr>11:00  Интерактивная лекция «Мастер-класс или занятие: в чем отличие?» 11:30  «Быстрые знакомства» 12:30  Питч-сессия  13:00  Обед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11:00  Приветственное слово. Интерактивная лекция «Мастер-класс или занятие: в чем отличие?» (Иванова О.Г., заведующий ЦНППМ, ТОИПКРО) 11:30 Быстрые знакомства (Цегельникова А.Н., заведующий ЦППиИО, ТОИПКРО) 12:30 Питч-сессия  13:00</dc:title>
  <dc:creator>Кущ Ирина Юрьевна</dc:creator>
  <cp:lastModifiedBy>Кущ Ирина Юрьевна</cp:lastModifiedBy>
  <cp:revision>32</cp:revision>
  <cp:lastPrinted>2024-05-08T03:25:38Z</cp:lastPrinted>
  <dcterms:created xsi:type="dcterms:W3CDTF">2024-05-03T04:27:42Z</dcterms:created>
  <dcterms:modified xsi:type="dcterms:W3CDTF">2024-05-13T05:41:38Z</dcterms:modified>
</cp:coreProperties>
</file>