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0" r:id="rId1"/>
  </p:sldMasterIdLst>
  <p:notesMasterIdLst>
    <p:notesMasterId r:id="rId13"/>
  </p:notesMasterIdLst>
  <p:handoutMasterIdLst>
    <p:handoutMasterId r:id="rId14"/>
  </p:handoutMasterIdLst>
  <p:sldIdLst>
    <p:sldId id="275" r:id="rId2"/>
    <p:sldId id="290" r:id="rId3"/>
    <p:sldId id="291" r:id="rId4"/>
    <p:sldId id="289" r:id="rId5"/>
    <p:sldId id="279" r:id="rId6"/>
    <p:sldId id="259" r:id="rId7"/>
    <p:sldId id="288" r:id="rId8"/>
    <p:sldId id="286" r:id="rId9"/>
    <p:sldId id="281" r:id="rId10"/>
    <p:sldId id="282" r:id="rId11"/>
    <p:sldId id="270" r:id="rId12"/>
  </p:sldIdLst>
  <p:sldSz cx="9144000" cy="6858000" type="screen4x3"/>
  <p:notesSz cx="13716000" cy="24387175"/>
  <p:embeddedFontLst>
    <p:embeddedFont>
      <p:font typeface="Tahoma" panose="020B0604030504040204" pitchFamily="3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EE6442"/>
    <a:srgbClr val="EAEAEA"/>
    <a:srgbClr val="555357"/>
    <a:srgbClr val="504F53"/>
    <a:srgbClr val="737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2" autoAdjust="0"/>
    <p:restoredTop sz="94610"/>
  </p:normalViewPr>
  <p:slideViewPr>
    <p:cSldViewPr snapToGrid="0" snapToObjects="1">
      <p:cViewPr>
        <p:scale>
          <a:sx n="68" d="100"/>
          <a:sy n="68" d="100"/>
        </p:scale>
        <p:origin x="79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38519BB-63F6-AEF1-6263-E3B24251FD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BDA9B1-A532-2272-98CA-36CE664035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170F5-6223-D148-BF68-A609C21562FD}" type="datetimeFigureOut">
              <a:rPr lang="ru-RU" smtClean="0"/>
              <a:t>05.11.2024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24EDE9-8E2B-DBDC-3C2C-36E5D0CC7E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480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/>
              <a:t>архипелаг2035.рф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625277A-99BD-D91F-7A77-BCB407A250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480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DD610-3952-434F-AD29-C763ECAC0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36702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52841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1pPr>
    <a:lvl2pPr marL="191978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2pPr>
    <a:lvl3pPr marL="383957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3pPr>
    <a:lvl4pPr marL="575935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4pPr>
    <a:lvl5pPr marL="767913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5pPr>
    <a:lvl6pPr marL="959891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6pPr>
    <a:lvl7pPr marL="1151870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7pPr>
    <a:lvl8pPr marL="1343848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8pPr>
    <a:lvl9pPr marL="1535826" algn="l" defTabSz="383957" rtl="0" eaLnBrk="1" latinLnBrk="0" hangingPunct="1">
      <a:defRPr sz="50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541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30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449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234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575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69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3529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509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62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72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74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459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196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70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513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2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7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4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61638A7E-A7AD-4834-0CB5-C3335936812F}"/>
              </a:ext>
            </a:extLst>
          </p:cNvPr>
          <p:cNvCxnSpPr>
            <a:cxnSpLocks/>
          </p:cNvCxnSpPr>
          <p:nvPr/>
        </p:nvCxnSpPr>
        <p:spPr>
          <a:xfrm>
            <a:off x="11492" y="5452585"/>
            <a:ext cx="9220441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123" y="5743534"/>
            <a:ext cx="1214909" cy="1186170"/>
          </a:xfrm>
          <a:prstGeom prst="rect">
            <a:avLst/>
          </a:prstGeom>
        </p:spPr>
      </p:pic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354F9F7-4923-92B0-AB8F-DA53CB7EA1DC}"/>
              </a:ext>
            </a:extLst>
          </p:cNvPr>
          <p:cNvCxnSpPr>
            <a:cxnSpLocks/>
          </p:cNvCxnSpPr>
          <p:nvPr/>
        </p:nvCxnSpPr>
        <p:spPr>
          <a:xfrm>
            <a:off x="5733826" y="-75304"/>
            <a:ext cx="3299825" cy="3914624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DCE4ED-497E-7338-0BCA-89FD0F591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789" y="1050514"/>
            <a:ext cx="11576421" cy="6511737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591333" y="5751589"/>
            <a:ext cx="2350221" cy="225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16"/>
              </a:lnSpc>
            </a:pPr>
            <a:r>
              <a:rPr lang="ru-RU" sz="2000" b="1" dirty="0">
                <a:solidFill>
                  <a:srgbClr val="000000">
                    <a:alpha val="100000"/>
                  </a:srgbClr>
                </a:solidFill>
                <a:ea typeface="Calleo-Trial SemiBold" pitchFamily="34" charset="-122"/>
                <a:cs typeface="Calleo-Trial SemiBold" pitchFamily="34" charset="-120"/>
              </a:rPr>
              <a:t>Сергей Назаркин</a:t>
            </a:r>
            <a:endParaRPr lang="en-US" sz="2000" b="1" dirty="0"/>
          </a:p>
        </p:txBody>
      </p:sp>
      <p:sp>
        <p:nvSpPr>
          <p:cNvPr id="7" name="Text 2"/>
          <p:cNvSpPr/>
          <p:nvPr/>
        </p:nvSpPr>
        <p:spPr>
          <a:xfrm>
            <a:off x="614359" y="6131702"/>
            <a:ext cx="4909376" cy="3213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1600" i="1" dirty="0">
                <a:solidFill>
                  <a:srgbClr val="000000">
                    <a:alpha val="100000"/>
                  </a:srgbClr>
                </a:solidFill>
                <a:latin typeface="+mj-lt"/>
                <a:ea typeface="Calleo-Trial Light" pitchFamily="34" charset="-122"/>
                <a:cs typeface="Calleo-Trial Light" pitchFamily="34" charset="-120"/>
              </a:rPr>
              <a:t>Руководитель структурного подразделения  БАС</a:t>
            </a:r>
            <a:br>
              <a:rPr lang="ru-RU" sz="1600" i="1" dirty="0">
                <a:solidFill>
                  <a:srgbClr val="000000">
                    <a:alpha val="100000"/>
                  </a:srgbClr>
                </a:solidFill>
                <a:latin typeface="+mj-lt"/>
                <a:ea typeface="Calleo-Trial Light" pitchFamily="34" charset="-122"/>
                <a:cs typeface="Calleo-Trial Light" pitchFamily="34" charset="-120"/>
              </a:rPr>
            </a:br>
            <a:r>
              <a:rPr lang="ru-RU" sz="1600" i="1" dirty="0">
                <a:solidFill>
                  <a:srgbClr val="000000">
                    <a:alpha val="100000"/>
                  </a:srgbClr>
                </a:solidFill>
                <a:latin typeface="+mj-lt"/>
                <a:ea typeface="Calleo-Trial Light" pitchFamily="34" charset="-122"/>
                <a:cs typeface="Calleo-Trial Light" pitchFamily="34" charset="-120"/>
              </a:rPr>
              <a:t>МАОУ СОШ «Интеграция «Томского район»</a:t>
            </a:r>
            <a:endParaRPr lang="en-US" sz="1600" i="1" dirty="0">
              <a:latin typeface="+mj-lt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C8F1609-F209-4D98-B962-0ED30D15BEB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6815"/>
          <a:stretch/>
        </p:blipFill>
        <p:spPr>
          <a:xfrm>
            <a:off x="3990201" y="7894"/>
            <a:ext cx="2215506" cy="16322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8CF9B7F-90D7-46D1-B651-75B9AEB3D4C8}"/>
              </a:ext>
            </a:extLst>
          </p:cNvPr>
          <p:cNvSpPr txBox="1"/>
          <p:nvPr/>
        </p:nvSpPr>
        <p:spPr>
          <a:xfrm>
            <a:off x="265227" y="2639169"/>
            <a:ext cx="525850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800" b="1" i="1" dirty="0" smtClean="0"/>
          </a:p>
          <a:p>
            <a:r>
              <a:rPr lang="ru-RU" sz="2800" b="1" i="1" dirty="0" smtClean="0"/>
              <a:t>трек </a:t>
            </a: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ru-RU" sz="3200" b="1" i="1" dirty="0" smtClean="0">
                <a:solidFill>
                  <a:srgbClr val="3333FF"/>
                </a:solidFill>
              </a:rPr>
              <a:t>«</a:t>
            </a:r>
            <a:r>
              <a:rPr lang="ru-RU" sz="3200" b="1" i="1" dirty="0">
                <a:solidFill>
                  <a:srgbClr val="3333FF"/>
                </a:solidFill>
              </a:rPr>
              <a:t>Инженерная и технологическая подготовка </a:t>
            </a:r>
            <a:r>
              <a:rPr lang="ru-RU" sz="3200" b="1" i="1" dirty="0" smtClean="0">
                <a:solidFill>
                  <a:srgbClr val="3333FF"/>
                </a:solidFill>
              </a:rPr>
              <a:t>в 5-11 классах</a:t>
            </a:r>
            <a:r>
              <a:rPr lang="ru-RU" sz="3200" b="1" i="1" dirty="0" smtClean="0">
                <a:solidFill>
                  <a:srgbClr val="3333FF"/>
                </a:solidFill>
              </a:rPr>
              <a:t>»</a:t>
            </a:r>
            <a:endParaRPr lang="ru-RU" sz="3200" b="1" i="1" dirty="0">
              <a:solidFill>
                <a:srgbClr val="3333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7574005" y="373582"/>
            <a:ext cx="914400" cy="8297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4830" y="1577295"/>
            <a:ext cx="54189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УМО СОО ТО </a:t>
            </a:r>
            <a:endParaRPr lang="ru-RU" dirty="0" smtClean="0"/>
          </a:p>
          <a:p>
            <a:r>
              <a:rPr lang="ru-RU" i="1" dirty="0" smtClean="0">
                <a:solidFill>
                  <a:srgbClr val="3333FF"/>
                </a:solidFill>
              </a:rPr>
              <a:t>«</a:t>
            </a:r>
            <a:r>
              <a:rPr lang="ru-RU" i="1" dirty="0" smtClean="0">
                <a:solidFill>
                  <a:srgbClr val="3333FF"/>
                </a:solidFill>
              </a:rPr>
              <a:t>Развитие инженерного </a:t>
            </a:r>
            <a:r>
              <a:rPr lang="ru-RU" i="1" dirty="0">
                <a:solidFill>
                  <a:srgbClr val="3333FF"/>
                </a:solidFill>
              </a:rPr>
              <a:t>образования: эффективные </a:t>
            </a:r>
            <a:r>
              <a:rPr lang="ru-RU" i="1" dirty="0" smtClean="0">
                <a:solidFill>
                  <a:srgbClr val="3333FF"/>
                </a:solidFill>
              </a:rPr>
              <a:t>практики</a:t>
            </a:r>
            <a:r>
              <a:rPr lang="ru-RU" i="1" dirty="0" smtClean="0">
                <a:solidFill>
                  <a:srgbClr val="3333FF"/>
                </a:solidFill>
              </a:rPr>
              <a:t>»</a:t>
            </a:r>
          </a:p>
          <a:p>
            <a:endParaRPr lang="ru-RU" dirty="0" smtClean="0">
              <a:solidFill>
                <a:srgbClr val="3333FF"/>
              </a:solidFill>
            </a:endParaRPr>
          </a:p>
        </p:txBody>
      </p:sp>
      <p:pic>
        <p:nvPicPr>
          <p:cNvPr id="2050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322" y="307701"/>
            <a:ext cx="1273833" cy="95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30" y="283624"/>
            <a:ext cx="1733550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90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88" y="1412988"/>
            <a:ext cx="8462356" cy="50958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64956" y="814553"/>
            <a:ext cx="8246287" cy="6047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" sz="3200" dirty="0"/>
              <a:t> Матрица компетенций</a:t>
            </a:r>
            <a:r>
              <a:rPr lang="ru-RU" sz="3200" dirty="0"/>
              <a:t> специалистов</a:t>
            </a:r>
            <a:endParaRPr lang="en-US" sz="3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343" y="274401"/>
            <a:ext cx="1234303" cy="604759"/>
          </a:xfrm>
          <a:prstGeom prst="rect">
            <a:avLst/>
          </a:prstGeom>
        </p:spPr>
      </p:pic>
      <p:pic>
        <p:nvPicPr>
          <p:cNvPr id="8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471" y="103039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71" y="103039"/>
            <a:ext cx="1393739" cy="811738"/>
          </a:xfrm>
          <a:prstGeom prst="rect">
            <a:avLst/>
          </a:prstGeom>
        </p:spPr>
      </p:pic>
      <p:sp>
        <p:nvSpPr>
          <p:cNvPr id="11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941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0"/>
          <p:cNvSpPr/>
          <p:nvPr/>
        </p:nvSpPr>
        <p:spPr>
          <a:xfrm>
            <a:off x="843986" y="2111789"/>
            <a:ext cx="2565136" cy="1114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185"/>
              </a:lnSpc>
            </a:pPr>
            <a:r>
              <a:rPr lang="en-US" sz="4800" dirty="0">
                <a:solidFill>
                  <a:srgbClr val="000000">
                    <a:alpha val="100000"/>
                  </a:srgbClr>
                </a:solidFill>
                <a:ea typeface="Calleo-Trial Regular" pitchFamily="34" charset="-122"/>
                <a:cs typeface="Calleo-Trial Regular" pitchFamily="34" charset="-120"/>
              </a:rPr>
              <a:t>Всегда</a:t>
            </a:r>
            <a:r>
              <a:rPr lang="ru-RU" sz="4800" dirty="0">
                <a:solidFill>
                  <a:srgbClr val="000000">
                    <a:alpha val="100000"/>
                  </a:srgbClr>
                </a:solidFill>
                <a:ea typeface="Calleo-Trial Regular" pitchFamily="34" charset="-122"/>
                <a:cs typeface="Calleo-Trial Regular" pitchFamily="34" charset="-120"/>
              </a:rPr>
              <a:t/>
            </a:r>
            <a:br>
              <a:rPr lang="ru-RU" sz="4800" dirty="0">
                <a:solidFill>
                  <a:srgbClr val="000000">
                    <a:alpha val="100000"/>
                  </a:srgbClr>
                </a:solidFill>
                <a:ea typeface="Calleo-Trial Regular" pitchFamily="34" charset="-122"/>
                <a:cs typeface="Calleo-Trial Regular" pitchFamily="34" charset="-120"/>
              </a:rPr>
            </a:br>
            <a:r>
              <a:rPr lang="en-US" sz="4800" dirty="0">
                <a:solidFill>
                  <a:srgbClr val="000000">
                    <a:alpha val="100000"/>
                  </a:srgbClr>
                </a:solidFill>
                <a:ea typeface="Calleo-Trial Regular" pitchFamily="34" charset="-122"/>
                <a:cs typeface="Calleo-Trial Regular" pitchFamily="34" charset="-120"/>
              </a:rPr>
              <a:t>на связи</a:t>
            </a:r>
            <a:endParaRPr lang="en-US" sz="4800" dirty="0"/>
          </a:p>
        </p:txBody>
      </p:sp>
      <p:pic>
        <p:nvPicPr>
          <p:cNvPr id="11" name="Image 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3" y="4268680"/>
            <a:ext cx="261936" cy="204761"/>
          </a:xfrm>
          <a:prstGeom prst="rect">
            <a:avLst/>
          </a:prstGeom>
        </p:spPr>
      </p:pic>
      <p:pic>
        <p:nvPicPr>
          <p:cNvPr id="12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83" y="4663916"/>
            <a:ext cx="261936" cy="261903"/>
          </a:xfrm>
          <a:prstGeom prst="rect">
            <a:avLst/>
          </a:prstGeom>
        </p:spPr>
      </p:pic>
      <p:sp>
        <p:nvSpPr>
          <p:cNvPr id="13" name="Text 1"/>
          <p:cNvSpPr/>
          <p:nvPr/>
        </p:nvSpPr>
        <p:spPr>
          <a:xfrm>
            <a:off x="1400168" y="4267176"/>
            <a:ext cx="3495657" cy="380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16"/>
              </a:lnSpc>
            </a:pPr>
            <a:r>
              <a:rPr lang="en-US" dirty="0">
                <a:solidFill>
                  <a:srgbClr val="000000">
                    <a:alpha val="100000"/>
                  </a:srgbClr>
                </a:solidFill>
                <a:ea typeface="Calleo-Trial Regular" pitchFamily="34" charset="-122"/>
                <a:cs typeface="Calleo-Trial Regular" pitchFamily="34" charset="-120"/>
              </a:rPr>
              <a:t>snn2332@mail.ru</a:t>
            </a:r>
            <a:endParaRPr lang="en-US" dirty="0"/>
          </a:p>
        </p:txBody>
      </p:sp>
      <p:sp>
        <p:nvSpPr>
          <p:cNvPr id="14" name="Text 2"/>
          <p:cNvSpPr/>
          <p:nvPr/>
        </p:nvSpPr>
        <p:spPr>
          <a:xfrm>
            <a:off x="1400168" y="4710532"/>
            <a:ext cx="3495657" cy="380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16"/>
              </a:lnSpc>
            </a:pPr>
            <a:r>
              <a:rPr lang="en-US" dirty="0">
                <a:solidFill>
                  <a:srgbClr val="000000">
                    <a:alpha val="100000"/>
                  </a:srgbClr>
                </a:solidFill>
                <a:ea typeface="Calleo-Trial Regular" pitchFamily="34" charset="-122"/>
                <a:cs typeface="Calleo-Trial Regular" pitchFamily="34" charset="-120"/>
              </a:rPr>
              <a:t>+7 (913) 829-31-23</a:t>
            </a:r>
            <a:endParaRPr lang="ru-RU" dirty="0">
              <a:solidFill>
                <a:srgbClr val="000000">
                  <a:alpha val="100000"/>
                </a:srgbClr>
              </a:solidFill>
              <a:ea typeface="Calleo-Trial Regular" pitchFamily="34" charset="-122"/>
              <a:cs typeface="Calleo-Trial Regular" pitchFamily="34" charset="-120"/>
            </a:endParaRPr>
          </a:p>
          <a:p>
            <a:pPr>
              <a:lnSpc>
                <a:spcPts val="1616"/>
              </a:lnSpc>
            </a:pPr>
            <a:endParaRPr lang="en-US" dirty="0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B0D0B40F-1DB0-987E-526C-44D6DAD419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7181"/>
          <a:stretch/>
        </p:blipFill>
        <p:spPr>
          <a:xfrm>
            <a:off x="7181656" y="94018"/>
            <a:ext cx="1649077" cy="1225298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64BB19B2-53F9-E192-8EE8-53B8432C4061}"/>
              </a:ext>
            </a:extLst>
          </p:cNvPr>
          <p:cNvCxnSpPr>
            <a:cxnSpLocks/>
          </p:cNvCxnSpPr>
          <p:nvPr/>
        </p:nvCxnSpPr>
        <p:spPr>
          <a:xfrm>
            <a:off x="0" y="5997730"/>
            <a:ext cx="9144000" cy="0"/>
          </a:xfrm>
          <a:prstGeom prst="line">
            <a:avLst/>
          </a:prstGeom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60B9989-BF08-1BE0-12E1-98C98EBDF4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3723" y="1183480"/>
            <a:ext cx="11576421" cy="65117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4343" y="274401"/>
            <a:ext cx="1234303" cy="604759"/>
          </a:xfrm>
          <a:prstGeom prst="rect">
            <a:avLst/>
          </a:prstGeom>
        </p:spPr>
      </p:pic>
      <p:pic>
        <p:nvPicPr>
          <p:cNvPr id="1026" name="Picture 2" descr="логотип Telegram png | PNGEg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0" y="5054973"/>
            <a:ext cx="774701" cy="51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2"/>
          <p:cNvSpPr/>
          <p:nvPr/>
        </p:nvSpPr>
        <p:spPr>
          <a:xfrm>
            <a:off x="1408901" y="5008092"/>
            <a:ext cx="3495657" cy="380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16"/>
              </a:lnSpc>
            </a:pPr>
            <a:endParaRPr lang="ru-RU" dirty="0">
              <a:solidFill>
                <a:srgbClr val="000000">
                  <a:alpha val="100000"/>
                </a:srgbClr>
              </a:solidFill>
              <a:ea typeface="Calleo-Trial Regular" pitchFamily="34" charset="-122"/>
              <a:cs typeface="Calleo-Trial Regular" pitchFamily="34" charset="-120"/>
            </a:endParaRPr>
          </a:p>
          <a:p>
            <a:pPr>
              <a:lnSpc>
                <a:spcPts val="1616"/>
              </a:lnSpc>
            </a:pPr>
            <a:r>
              <a:rPr lang="en-US" dirty="0"/>
              <a:t>@snn2332</a:t>
            </a:r>
          </a:p>
        </p:txBody>
      </p:sp>
      <p:pic>
        <p:nvPicPr>
          <p:cNvPr id="18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565" y="194028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1"/>
          <p:cNvSpPr/>
          <p:nvPr/>
        </p:nvSpPr>
        <p:spPr>
          <a:xfrm>
            <a:off x="843986" y="3523541"/>
            <a:ext cx="2350221" cy="2253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616"/>
              </a:lnSpc>
            </a:pPr>
            <a:r>
              <a:rPr lang="ru-RU" sz="2000" b="1" i="1" dirty="0">
                <a:solidFill>
                  <a:srgbClr val="3333FF"/>
                </a:solidFill>
                <a:ea typeface="Calleo-Trial SemiBold" pitchFamily="34" charset="-122"/>
                <a:cs typeface="Calleo-Trial SemiBold" pitchFamily="34" charset="-120"/>
              </a:rPr>
              <a:t>Сергей Назаркин</a:t>
            </a:r>
            <a:endParaRPr lang="en-US" sz="2000" b="1" i="1" dirty="0">
              <a:solidFill>
                <a:srgbClr val="3333FF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79" y="194028"/>
            <a:ext cx="1431597" cy="833787"/>
          </a:xfrm>
          <a:prstGeom prst="rect">
            <a:avLst/>
          </a:prstGeom>
        </p:spPr>
      </p:pic>
      <p:sp>
        <p:nvSpPr>
          <p:cNvPr id="22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ru-RU" sz="1100" cap="small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92"/>
              </a:lnSpc>
            </a:pP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37438" y="0"/>
            <a:ext cx="925563" cy="6858000"/>
          </a:xfrm>
          <a:prstGeom prst="rect">
            <a:avLst/>
          </a:prstGeom>
          <a:solidFill>
            <a:srgbClr val="EE6442">
              <a:alpha val="100000"/>
            </a:srgbClr>
          </a:solidFill>
          <a:ln/>
        </p:spPr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55" y="274401"/>
            <a:ext cx="1234303" cy="6047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497350" y="283613"/>
            <a:ext cx="693272" cy="629081"/>
          </a:xfrm>
          <a:prstGeom prst="rect">
            <a:avLst/>
          </a:prstGeom>
        </p:spPr>
      </p:pic>
      <p:pic>
        <p:nvPicPr>
          <p:cNvPr id="5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87" y="194028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7D814AF-7AA9-4E66-728E-B2C01D68186C}"/>
              </a:ext>
            </a:extLst>
          </p:cNvPr>
          <p:cNvCxnSpPr>
            <a:cxnSpLocks/>
          </p:cNvCxnSpPr>
          <p:nvPr/>
        </p:nvCxnSpPr>
        <p:spPr>
          <a:xfrm>
            <a:off x="8700220" y="0"/>
            <a:ext cx="0" cy="6858000"/>
          </a:xfrm>
          <a:prstGeom prst="line">
            <a:avLst/>
          </a:prstGeom>
          <a:ln w="6350">
            <a:solidFill>
              <a:schemeClr val="bg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ru-RU" sz="1100" cap="small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92"/>
              </a:lnSpc>
            </a:pP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79" y="194028"/>
            <a:ext cx="1431597" cy="83378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99976" y="936949"/>
            <a:ext cx="702776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РЕЗУЛЬТАТЫ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r>
              <a:rPr lang="ru-RU" dirty="0" err="1" smtClean="0">
                <a:solidFill>
                  <a:srgbClr val="FF0000"/>
                </a:solidFill>
              </a:rPr>
              <a:t>Предпрофильная</a:t>
            </a:r>
            <a:r>
              <a:rPr lang="ru-RU" dirty="0" smtClean="0">
                <a:solidFill>
                  <a:srgbClr val="FF0000"/>
                </a:solidFill>
              </a:rPr>
              <a:t> подготовка 5-9 класс</a:t>
            </a:r>
            <a:r>
              <a:rPr lang="ru-RU" dirty="0" smtClean="0"/>
              <a:t>;</a:t>
            </a:r>
          </a:p>
          <a:p>
            <a:r>
              <a:rPr lang="ru-RU" dirty="0" smtClean="0"/>
              <a:t>	Профильная подготовка 10-11 класс.</a:t>
            </a:r>
          </a:p>
          <a:p>
            <a:pPr marL="452438" indent="-452438"/>
            <a:r>
              <a:rPr lang="ru-RU" dirty="0"/>
              <a:t>	</a:t>
            </a:r>
            <a:r>
              <a:rPr lang="ru-RU" dirty="0" smtClean="0"/>
              <a:t>Подготовка, Участие и Победы </a:t>
            </a:r>
            <a:r>
              <a:rPr lang="ru-RU" b="1" dirty="0" smtClean="0">
                <a:solidFill>
                  <a:srgbClr val="3333FF"/>
                </a:solidFill>
              </a:rPr>
              <a:t>обучающихся </a:t>
            </a:r>
            <a:r>
              <a:rPr lang="ru-RU" dirty="0" smtClean="0"/>
              <a:t>во всероссийских мероприятиях:</a:t>
            </a:r>
            <a:br>
              <a:rPr lang="ru-RU" dirty="0" smtClean="0"/>
            </a:br>
            <a:r>
              <a:rPr lang="ru-RU" dirty="0" smtClean="0"/>
              <a:t>		НТО; 						</a:t>
            </a:r>
            <a:r>
              <a:rPr lang="ru-RU" i="1" dirty="0" smtClean="0"/>
              <a:t>2020-2024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«</a:t>
            </a:r>
            <a:r>
              <a:rPr lang="ru-RU" dirty="0" err="1" smtClean="0"/>
              <a:t>Кибердром</a:t>
            </a:r>
            <a:r>
              <a:rPr lang="ru-RU" dirty="0" smtClean="0"/>
              <a:t>»; 				</a:t>
            </a:r>
            <a:r>
              <a:rPr lang="ru-RU" i="1" dirty="0" smtClean="0"/>
              <a:t>2022-2023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«</a:t>
            </a:r>
            <a:r>
              <a:rPr lang="ru-RU" dirty="0" err="1" smtClean="0"/>
              <a:t>Абилимпикс</a:t>
            </a:r>
            <a:r>
              <a:rPr lang="ru-RU" dirty="0" smtClean="0"/>
              <a:t>»; 				</a:t>
            </a:r>
            <a:r>
              <a:rPr lang="ru-RU" i="1" dirty="0" smtClean="0"/>
              <a:t>2020-2023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«Архипелаг»; 				</a:t>
            </a:r>
            <a:r>
              <a:rPr lang="ru-RU" i="1" dirty="0" smtClean="0"/>
              <a:t>2024 - 2025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«Юный Кулибин»; 			</a:t>
            </a:r>
            <a:r>
              <a:rPr lang="ru-RU" i="1" dirty="0" smtClean="0"/>
              <a:t>2023-2024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	«Дотянуться до неба»;  	</a:t>
            </a:r>
            <a:r>
              <a:rPr lang="ru-RU" i="1" dirty="0" smtClean="0"/>
              <a:t>2024</a:t>
            </a:r>
          </a:p>
          <a:p>
            <a:pPr marL="452438" indent="-452438"/>
            <a:r>
              <a:rPr lang="ru-RU" b="1" dirty="0" smtClean="0">
                <a:solidFill>
                  <a:srgbClr val="3333FF"/>
                </a:solidFill>
              </a:rPr>
              <a:t>				«</a:t>
            </a:r>
            <a:r>
              <a:rPr lang="ru-RU" b="1" dirty="0">
                <a:solidFill>
                  <a:srgbClr val="3333FF"/>
                </a:solidFill>
              </a:rPr>
              <a:t>Новая высота</a:t>
            </a:r>
            <a:r>
              <a:rPr lang="ru-RU" b="1" dirty="0" smtClean="0">
                <a:solidFill>
                  <a:srgbClr val="3333FF"/>
                </a:solidFill>
              </a:rPr>
              <a:t>»</a:t>
            </a:r>
            <a:r>
              <a:rPr lang="ru-RU" dirty="0" smtClean="0"/>
              <a:t> 			</a:t>
            </a:r>
            <a:r>
              <a:rPr lang="ru-RU" i="1" dirty="0" smtClean="0"/>
              <a:t>2024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3333FF"/>
                </a:solidFill>
              </a:rPr>
              <a:t>и Т.Д.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	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7350" y="4377155"/>
            <a:ext cx="63377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cap="all" dirty="0" smtClean="0">
                <a:solidFill>
                  <a:srgbClr val="3333FF"/>
                </a:solidFill>
              </a:rPr>
              <a:t>Квалифицированные кадры в школе</a:t>
            </a:r>
            <a:r>
              <a:rPr lang="ru-RU" b="1" cap="all" dirty="0" smtClean="0"/>
              <a:t> </a:t>
            </a:r>
            <a:r>
              <a:rPr lang="ru-RU" dirty="0" smtClean="0"/>
              <a:t>-</a:t>
            </a:r>
            <a:r>
              <a:rPr lang="en-US" dirty="0" smtClean="0"/>
              <a:t>&gt;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1. Авторы </a:t>
            </a:r>
            <a:r>
              <a:rPr lang="ru-RU" dirty="0" err="1" smtClean="0"/>
              <a:t>топовых</a:t>
            </a:r>
            <a:r>
              <a:rPr lang="ru-RU" dirty="0" smtClean="0"/>
              <a:t> инженерных соревнований БАС в РФ, </a:t>
            </a:r>
            <a:r>
              <a:rPr lang="ru-RU" dirty="0"/>
              <a:t>	</a:t>
            </a:r>
            <a:r>
              <a:rPr lang="ru-RU" dirty="0" smtClean="0"/>
              <a:t>носители передовых технологий.</a:t>
            </a:r>
          </a:p>
          <a:p>
            <a:r>
              <a:rPr lang="ru-RU" dirty="0"/>
              <a:t>	</a:t>
            </a:r>
            <a:r>
              <a:rPr lang="ru-RU" dirty="0" smtClean="0"/>
              <a:t>2. Эксперты всероссийских соревнований.</a:t>
            </a:r>
            <a:br>
              <a:rPr lang="ru-RU" dirty="0" smtClean="0"/>
            </a:br>
            <a:r>
              <a:rPr lang="ru-RU" dirty="0" smtClean="0"/>
              <a:t>	3. Сотрудники передовых фирм и </a:t>
            </a:r>
          </a:p>
          <a:p>
            <a:r>
              <a:rPr lang="ru-RU" dirty="0"/>
              <a:t>	</a:t>
            </a:r>
            <a:r>
              <a:rPr lang="ru-RU" dirty="0" smtClean="0"/>
              <a:t>привлекаемые эксперты передовых фирм.		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4951" y="6100236"/>
            <a:ext cx="63377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3333FF"/>
                </a:solidFill>
              </a:rPr>
              <a:t>Проекты</a:t>
            </a:r>
            <a:r>
              <a:rPr lang="ru-RU" sz="2400" i="1" dirty="0" smtClean="0">
                <a:solidFill>
                  <a:srgbClr val="3333FF"/>
                </a:solidFill>
              </a:rPr>
              <a:t> </a:t>
            </a:r>
            <a:r>
              <a:rPr lang="ru-RU" sz="2400" b="1" i="1" dirty="0" smtClean="0">
                <a:solidFill>
                  <a:srgbClr val="3333FF"/>
                </a:solidFill>
              </a:rPr>
              <a:t>реального </a:t>
            </a:r>
            <a:r>
              <a:rPr lang="ru-RU" sz="2400" b="1" i="1" dirty="0">
                <a:solidFill>
                  <a:srgbClr val="3333FF"/>
                </a:solidFill>
              </a:rPr>
              <a:t>сектора </a:t>
            </a:r>
            <a:r>
              <a:rPr lang="ru-RU" sz="2400" b="1" i="1" dirty="0" smtClean="0">
                <a:solidFill>
                  <a:srgbClr val="3333FF"/>
                </a:solidFill>
              </a:rPr>
              <a:t>экономики.</a:t>
            </a:r>
            <a:r>
              <a:rPr lang="ru-RU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943660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412" y="1323607"/>
            <a:ext cx="3596933" cy="4795911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237438" y="0"/>
            <a:ext cx="925563" cy="6858000"/>
          </a:xfrm>
          <a:prstGeom prst="rect">
            <a:avLst/>
          </a:prstGeom>
          <a:solidFill>
            <a:srgbClr val="EE6442">
              <a:alpha val="100000"/>
            </a:srgbClr>
          </a:solidFill>
          <a:ln/>
        </p:spPr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7D814AF-7AA9-4E66-728E-B2C01D68186C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8700220" y="0"/>
            <a:ext cx="0" cy="6858000"/>
          </a:xfrm>
          <a:prstGeom prst="line">
            <a:avLst/>
          </a:prstGeom>
          <a:ln w="6350">
            <a:solidFill>
              <a:schemeClr val="bg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355" y="274401"/>
            <a:ext cx="1234303" cy="6047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7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407" y="150264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71" y="103039"/>
            <a:ext cx="1393739" cy="8117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5456" r="14727"/>
          <a:stretch/>
        </p:blipFill>
        <p:spPr>
          <a:xfrm>
            <a:off x="4403188" y="1223067"/>
            <a:ext cx="3601329" cy="499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58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37438" y="0"/>
            <a:ext cx="925563" cy="6858000"/>
          </a:xfrm>
          <a:prstGeom prst="rect">
            <a:avLst/>
          </a:prstGeom>
          <a:solidFill>
            <a:srgbClr val="EE6442">
              <a:alpha val="100000"/>
            </a:srgbClr>
          </a:solidFill>
          <a:ln/>
        </p:spPr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355" y="274401"/>
            <a:ext cx="1234303" cy="6047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497350" y="283613"/>
            <a:ext cx="693272" cy="629081"/>
          </a:xfrm>
          <a:prstGeom prst="rect">
            <a:avLst/>
          </a:prstGeom>
        </p:spPr>
      </p:pic>
      <p:pic>
        <p:nvPicPr>
          <p:cNvPr id="5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87" y="194028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17D814AF-7AA9-4E66-728E-B2C01D68186C}"/>
              </a:ext>
            </a:extLst>
          </p:cNvPr>
          <p:cNvCxnSpPr>
            <a:cxnSpLocks/>
          </p:cNvCxnSpPr>
          <p:nvPr/>
        </p:nvCxnSpPr>
        <p:spPr>
          <a:xfrm>
            <a:off x="8700220" y="0"/>
            <a:ext cx="0" cy="6858000"/>
          </a:xfrm>
          <a:prstGeom prst="line">
            <a:avLst/>
          </a:prstGeom>
          <a:ln w="6350">
            <a:solidFill>
              <a:schemeClr val="bg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79" y="194028"/>
            <a:ext cx="1431597" cy="8337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31389" y="4392919"/>
            <a:ext cx="800604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ГАРАНТИРОВАННЫЙ РЕЗУЛЬТАТ </a:t>
            </a:r>
            <a:r>
              <a:rPr lang="ru-RU" dirty="0" smtClean="0"/>
              <a:t>–</a:t>
            </a:r>
            <a:r>
              <a:rPr lang="en-US" dirty="0" smtClean="0"/>
              <a:t>&gt;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ru-RU" strike="sngStrike" dirty="0" smtClean="0"/>
              <a:t>мотивация;</a:t>
            </a:r>
          </a:p>
          <a:p>
            <a:r>
              <a:rPr lang="ru-RU" dirty="0" smtClean="0"/>
              <a:t>	</a:t>
            </a:r>
            <a:r>
              <a:rPr lang="ru-RU" b="1" strike="sngStrike" dirty="0" smtClean="0">
                <a:solidFill>
                  <a:srgbClr val="FF0000"/>
                </a:solidFill>
              </a:rPr>
              <a:t>КАДРЫ и оборудование</a:t>
            </a:r>
            <a:r>
              <a:rPr lang="ru-RU" strike="sngStrike" dirty="0" smtClean="0"/>
              <a:t>;</a:t>
            </a:r>
            <a:endParaRPr lang="ru-RU" strike="sngStrike" dirty="0"/>
          </a:p>
          <a:p>
            <a:r>
              <a:rPr lang="ru-RU" dirty="0" smtClean="0"/>
              <a:t>	</a:t>
            </a:r>
            <a:r>
              <a:rPr lang="ru-RU" sz="2000" b="1" dirty="0" smtClean="0">
                <a:solidFill>
                  <a:srgbClr val="00B050"/>
                </a:solidFill>
              </a:rPr>
              <a:t>доверительные отношения учитель – ученик -</a:t>
            </a:r>
            <a:r>
              <a:rPr lang="en-US" sz="2000" b="1" dirty="0" smtClean="0">
                <a:solidFill>
                  <a:srgbClr val="00B050"/>
                </a:solidFill>
              </a:rPr>
              <a:t>&gt; </a:t>
            </a:r>
            <a:r>
              <a:rPr lang="ru-RU" sz="2000" b="1" dirty="0" smtClean="0">
                <a:solidFill>
                  <a:srgbClr val="00B050"/>
                </a:solidFill>
              </a:rPr>
              <a:t/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		ФОРМИРОВАНИЕ ЛИЧНОСТИ;</a:t>
            </a:r>
            <a:endParaRPr lang="en-US" sz="2000" b="1" dirty="0" smtClean="0">
              <a:solidFill>
                <a:srgbClr val="00B050"/>
              </a:solidFill>
            </a:endParaRPr>
          </a:p>
          <a:p>
            <a:r>
              <a:rPr lang="en-US" dirty="0"/>
              <a:t>	</a:t>
            </a:r>
            <a:r>
              <a:rPr lang="ru-RU" strike="sngStrike" dirty="0" smtClean="0"/>
              <a:t>умение работать с экспертным сообществом;</a:t>
            </a:r>
          </a:p>
          <a:p>
            <a:r>
              <a:rPr lang="ru-RU" dirty="0"/>
              <a:t>	</a:t>
            </a:r>
            <a:r>
              <a:rPr lang="ru-RU" i="1" dirty="0" smtClean="0">
                <a:solidFill>
                  <a:srgbClr val="00B050"/>
                </a:solidFill>
              </a:rPr>
              <a:t>формирование команд и командная работа.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31389" y="1246445"/>
            <a:ext cx="63377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3333FF"/>
                </a:solidFill>
              </a:rPr>
              <a:t>Проблема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</a:t>
            </a:r>
            <a:r>
              <a:rPr lang="ru-RU" strike="sngStrike" dirty="0" smtClean="0"/>
              <a:t>отсутствие кадров, недостаточная подготовка;</a:t>
            </a:r>
            <a:br>
              <a:rPr lang="ru-RU" strike="sngStrike" dirty="0" smtClean="0"/>
            </a:b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подмена понятий и показуха;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	</a:t>
            </a:r>
            <a:r>
              <a:rPr lang="ru-RU" strike="sngStrike" dirty="0" smtClean="0">
                <a:solidFill>
                  <a:srgbClr val="3333FF"/>
                </a:solidFill>
              </a:rPr>
              <a:t>«устаревшая» система образования;</a:t>
            </a:r>
          </a:p>
          <a:p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шаблоны в образовании.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1389" y="2629393"/>
            <a:ext cx="6337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3333FF"/>
                </a:solidFill>
              </a:rPr>
              <a:t>Цели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вовлечение в технологии;</a:t>
            </a:r>
            <a:br>
              <a:rPr lang="ru-RU" dirty="0" smtClean="0"/>
            </a:br>
            <a:r>
              <a:rPr lang="ru-RU" dirty="0" smtClean="0"/>
              <a:t>	подготовка кадров.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1389" y="3469589"/>
            <a:ext cx="6337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33FF"/>
                </a:solidFill>
              </a:rPr>
              <a:t>З</a:t>
            </a:r>
            <a:r>
              <a:rPr lang="ru-RU" dirty="0" smtClean="0">
                <a:solidFill>
                  <a:srgbClr val="3333FF"/>
                </a:solidFill>
              </a:rPr>
              <a:t>адачи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	воспитание ЧЕЛОВЕКА;</a:t>
            </a:r>
          </a:p>
          <a:p>
            <a:r>
              <a:rPr lang="ru-RU" dirty="0"/>
              <a:t>	</a:t>
            </a:r>
            <a:r>
              <a:rPr lang="ru-RU" dirty="0" smtClean="0"/>
              <a:t>научить учиться.</a:t>
            </a:r>
          </a:p>
        </p:txBody>
      </p:sp>
    </p:spTree>
    <p:extLst>
      <p:ext uri="{BB962C8B-B14F-4D97-AF65-F5344CB8AC3E}">
        <p14:creationId xmlns:p14="http://schemas.microsoft.com/office/powerpoint/2010/main" val="363454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37438" y="0"/>
            <a:ext cx="925563" cy="6858000"/>
          </a:xfrm>
          <a:prstGeom prst="rect">
            <a:avLst/>
          </a:prstGeom>
          <a:solidFill>
            <a:srgbClr val="EE6442">
              <a:alpha val="10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295422" y="1054773"/>
            <a:ext cx="7821636" cy="6047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" sz="3200" dirty="0"/>
              <a:t> </a:t>
            </a:r>
            <a:r>
              <a:rPr lang="en" sz="2800" b="1" dirty="0"/>
              <a:t>Матрица компетенций</a:t>
            </a:r>
            <a:r>
              <a:rPr lang="ru-RU" sz="2800" b="1" dirty="0"/>
              <a:t> </a:t>
            </a:r>
            <a:r>
              <a:rPr lang="ru-RU" sz="2800" b="1" dirty="0" smtClean="0"/>
              <a:t>начинающих инженеров</a:t>
            </a:r>
            <a:endParaRPr lang="en-US" sz="2800" b="1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4C1BF12-22A0-1F9E-547B-1FA3931391C1}"/>
              </a:ext>
            </a:extLst>
          </p:cNvPr>
          <p:cNvCxnSpPr>
            <a:cxnSpLocks/>
          </p:cNvCxnSpPr>
          <p:nvPr/>
        </p:nvCxnSpPr>
        <p:spPr>
          <a:xfrm>
            <a:off x="11492" y="1951102"/>
            <a:ext cx="8225946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7D814AF-7AA9-4E66-728E-B2C01D68186C}"/>
              </a:ext>
            </a:extLst>
          </p:cNvPr>
          <p:cNvCxnSpPr>
            <a:cxnSpLocks/>
            <a:stCxn id="2" idx="0"/>
            <a:endCxn id="2" idx="2"/>
          </p:cNvCxnSpPr>
          <p:nvPr/>
        </p:nvCxnSpPr>
        <p:spPr>
          <a:xfrm>
            <a:off x="8700220" y="0"/>
            <a:ext cx="0" cy="6858000"/>
          </a:xfrm>
          <a:prstGeom prst="line">
            <a:avLst/>
          </a:prstGeom>
          <a:ln w="6350">
            <a:solidFill>
              <a:schemeClr val="bg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355" y="274401"/>
            <a:ext cx="1234303" cy="604759"/>
          </a:xfrm>
          <a:prstGeom prst="rect">
            <a:avLst/>
          </a:prstGeom>
        </p:spPr>
      </p:pic>
      <p:cxnSp>
        <p:nvCxnSpPr>
          <p:cNvPr id="10" name="Google Shape;75;p16">
            <a:extLst>
              <a:ext uri="{FF2B5EF4-FFF2-40B4-BE49-F238E27FC236}">
                <a16:creationId xmlns:a16="http://schemas.microsoft.com/office/drawing/2014/main" id="{911338C1-405B-426E-92AC-B644695FA27C}"/>
              </a:ext>
            </a:extLst>
          </p:cNvPr>
          <p:cNvCxnSpPr/>
          <p:nvPr/>
        </p:nvCxnSpPr>
        <p:spPr>
          <a:xfrm>
            <a:off x="4317695" y="2381235"/>
            <a:ext cx="3357300" cy="4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76;p16">
            <a:extLst>
              <a:ext uri="{FF2B5EF4-FFF2-40B4-BE49-F238E27FC236}">
                <a16:creationId xmlns:a16="http://schemas.microsoft.com/office/drawing/2014/main" id="{61B86137-B849-45A8-9F35-2D9CB66167C8}"/>
              </a:ext>
            </a:extLst>
          </p:cNvPr>
          <p:cNvSpPr txBox="1"/>
          <p:nvPr/>
        </p:nvSpPr>
        <p:spPr>
          <a:xfrm>
            <a:off x="4590945" y="2037710"/>
            <a:ext cx="2654400" cy="2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3333FF"/>
                </a:solidFill>
              </a:rPr>
              <a:t>Уровни компетенций</a:t>
            </a:r>
            <a:endParaRPr sz="2000" b="1" dirty="0">
              <a:solidFill>
                <a:srgbClr val="3333FF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16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21" y="189563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71" y="103039"/>
            <a:ext cx="1393739" cy="811738"/>
          </a:xfrm>
          <a:prstGeom prst="rect">
            <a:avLst/>
          </a:prstGeom>
        </p:spPr>
      </p:pic>
      <p:sp>
        <p:nvSpPr>
          <p:cNvPr id="18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82566" y="2974428"/>
            <a:ext cx="63377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Школа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strike="sngStrike" dirty="0" smtClean="0">
                <a:solidFill>
                  <a:srgbClr val="FF0000"/>
                </a:solidFill>
              </a:rPr>
              <a:t>подготовка к поступлению в ВУЗ и сдачи ЕГЭ, </a:t>
            </a:r>
            <a:r>
              <a:rPr lang="ru-RU" dirty="0" smtClean="0"/>
              <a:t>начальный уровень освоения технологий, МАТЕМАТИКА, ФИЗИКА. 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1082565" y="3857683"/>
            <a:ext cx="6337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ВУЗ </a:t>
            </a:r>
            <a:r>
              <a:rPr lang="ru-RU" dirty="0" smtClean="0"/>
              <a:t>-</a:t>
            </a:r>
            <a:r>
              <a:rPr lang="en-US" dirty="0" smtClean="0"/>
              <a:t>&gt; </a:t>
            </a:r>
            <a:r>
              <a:rPr lang="ru-RU" dirty="0" smtClean="0"/>
              <a:t>освоения технологий, ИНЖЕНЕРНОЕ ОБРАЗОВАНИЕ.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106786" y="4283935"/>
            <a:ext cx="6337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Производство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dirty="0" smtClean="0"/>
              <a:t>применение технологий, СИСТЕМНАЯ ИЛИ СПЕЦИАЛИЗИРОВАННАЯ ПОДГОТОВКА. 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117296" y="5021561"/>
            <a:ext cx="6337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33FF"/>
                </a:solidFill>
              </a:rPr>
              <a:t>Эксперты</a:t>
            </a:r>
            <a:r>
              <a:rPr lang="ru-RU" dirty="0" smtClean="0"/>
              <a:t> -</a:t>
            </a:r>
            <a:r>
              <a:rPr lang="en-US" dirty="0" smtClean="0"/>
              <a:t>&gt; </a:t>
            </a:r>
            <a:r>
              <a:rPr lang="ru-RU" dirty="0" smtClean="0"/>
              <a:t>перспективные технологии, СИСТЕМНАЯ ПОДГОТОВКА -</a:t>
            </a:r>
            <a:r>
              <a:rPr lang="en-US" dirty="0" smtClean="0"/>
              <a:t>&gt; </a:t>
            </a:r>
            <a:r>
              <a:rPr lang="ru-RU" b="1" dirty="0" smtClean="0">
                <a:solidFill>
                  <a:srgbClr val="3333FF"/>
                </a:solidFill>
              </a:rPr>
              <a:t>передача технологий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2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64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8D13AE35-0FB2-F66E-FBEA-DF8D1BC5A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3502" y="639940"/>
            <a:ext cx="5193232" cy="4012952"/>
          </a:xfrm>
          <a:prstGeom prst="rect">
            <a:avLst/>
          </a:prstGeom>
        </p:spPr>
      </p:pic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836D2E25-0D95-46DA-73BE-1A9E7E1816F8}"/>
              </a:ext>
            </a:extLst>
          </p:cNvPr>
          <p:cNvCxnSpPr>
            <a:cxnSpLocks/>
          </p:cNvCxnSpPr>
          <p:nvPr/>
        </p:nvCxnSpPr>
        <p:spPr>
          <a:xfrm>
            <a:off x="0" y="6396338"/>
            <a:ext cx="9144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" name="Овал 101">
            <a:extLst>
              <a:ext uri="{FF2B5EF4-FFF2-40B4-BE49-F238E27FC236}">
                <a16:creationId xmlns:a16="http://schemas.microsoft.com/office/drawing/2014/main" id="{410FACE4-BF6E-DDD7-F734-4207046DFA19}"/>
              </a:ext>
            </a:extLst>
          </p:cNvPr>
          <p:cNvSpPr/>
          <p:nvPr/>
        </p:nvSpPr>
        <p:spPr>
          <a:xfrm>
            <a:off x="5709849" y="-4321535"/>
            <a:ext cx="6531036" cy="6531036"/>
          </a:xfrm>
          <a:prstGeom prst="ellipse">
            <a:avLst/>
          </a:prstGeom>
          <a:noFill/>
          <a:ln w="127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8D005791-AD7E-A8FF-625E-05629AB784C7}"/>
              </a:ext>
            </a:extLst>
          </p:cNvPr>
          <p:cNvCxnSpPr>
            <a:cxnSpLocks/>
          </p:cNvCxnSpPr>
          <p:nvPr/>
        </p:nvCxnSpPr>
        <p:spPr>
          <a:xfrm>
            <a:off x="0" y="2209501"/>
            <a:ext cx="9144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8" name="Рисунок 107">
            <a:extLst>
              <a:ext uri="{FF2B5EF4-FFF2-40B4-BE49-F238E27FC236}">
                <a16:creationId xmlns:a16="http://schemas.microsoft.com/office/drawing/2014/main" id="{D86FDADA-D910-9F90-BCFB-432C37617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224" y="32974"/>
            <a:ext cx="2501324" cy="193284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77762D-1247-1CA8-79D6-EFECB1803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71" y="471134"/>
            <a:ext cx="1579295" cy="773791"/>
          </a:xfrm>
          <a:prstGeom prst="rect">
            <a:avLst/>
          </a:prstGeom>
        </p:spPr>
      </p:pic>
      <p:pic>
        <p:nvPicPr>
          <p:cNvPr id="19" name="Google Shape;199;p35">
            <a:extLst>
              <a:ext uri="{FF2B5EF4-FFF2-40B4-BE49-F238E27FC236}">
                <a16:creationId xmlns:a16="http://schemas.microsoft.com/office/drawing/2014/main" id="{196EA86C-0F1D-4865-83AE-45B5FC12656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11464"/>
          <a:stretch/>
        </p:blipFill>
        <p:spPr>
          <a:xfrm>
            <a:off x="365346" y="3626068"/>
            <a:ext cx="8303300" cy="251625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0;p35">
            <a:extLst>
              <a:ext uri="{FF2B5EF4-FFF2-40B4-BE49-F238E27FC236}">
                <a16:creationId xmlns:a16="http://schemas.microsoft.com/office/drawing/2014/main" id="{66B275C6-DA36-4711-9E6F-5EAC32EF44ED}"/>
              </a:ext>
            </a:extLst>
          </p:cNvPr>
          <p:cNvSpPr txBox="1">
            <a:spLocks/>
          </p:cNvSpPr>
          <p:nvPr/>
        </p:nvSpPr>
        <p:spPr>
          <a:xfrm>
            <a:off x="-1030630" y="1605200"/>
            <a:ext cx="5692306" cy="6551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3600" dirty="0">
                <a:solidFill>
                  <a:srgbClr val="EAEAEA"/>
                </a:solidFill>
              </a:rPr>
              <a:t>Технологические</a:t>
            </a:r>
            <a:endParaRPr lang="en-US" sz="3600" dirty="0">
              <a:solidFill>
                <a:srgbClr val="EAEAEA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3600" dirty="0">
                <a:solidFill>
                  <a:srgbClr val="EAEAEA"/>
                </a:solidFill>
              </a:rPr>
              <a:t>партнёры</a:t>
            </a:r>
          </a:p>
        </p:txBody>
      </p:sp>
      <p:sp>
        <p:nvSpPr>
          <p:cNvPr id="21" name="Google Shape;201;p35">
            <a:extLst>
              <a:ext uri="{FF2B5EF4-FFF2-40B4-BE49-F238E27FC236}">
                <a16:creationId xmlns:a16="http://schemas.microsoft.com/office/drawing/2014/main" id="{0515D0C7-36DB-42A0-9AF7-46D97A9BD143}"/>
              </a:ext>
            </a:extLst>
          </p:cNvPr>
          <p:cNvSpPr txBox="1">
            <a:spLocks/>
          </p:cNvSpPr>
          <p:nvPr/>
        </p:nvSpPr>
        <p:spPr>
          <a:xfrm>
            <a:off x="2351958" y="3235287"/>
            <a:ext cx="5976907" cy="23964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ru-RU"/>
          </a:p>
          <a:p>
            <a:pPr marL="0" indent="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endParaRPr lang="ru-RU"/>
          </a:p>
        </p:txBody>
      </p:sp>
      <p:pic>
        <p:nvPicPr>
          <p:cNvPr id="22" name="Google Shape;202;p35">
            <a:extLst>
              <a:ext uri="{FF2B5EF4-FFF2-40B4-BE49-F238E27FC236}">
                <a16:creationId xmlns:a16="http://schemas.microsoft.com/office/drawing/2014/main" id="{20539655-518B-4364-B831-2E133DAC4E2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3433" y="5341106"/>
            <a:ext cx="1898271" cy="87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03;p35">
            <a:extLst>
              <a:ext uri="{FF2B5EF4-FFF2-40B4-BE49-F238E27FC236}">
                <a16:creationId xmlns:a16="http://schemas.microsoft.com/office/drawing/2014/main" id="{7D992D00-1C46-45C5-8A12-04DA50A3FCC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18132" b="18574"/>
          <a:stretch/>
        </p:blipFill>
        <p:spPr>
          <a:xfrm>
            <a:off x="5875555" y="4402100"/>
            <a:ext cx="1578438" cy="99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04;p35">
            <a:extLst>
              <a:ext uri="{FF2B5EF4-FFF2-40B4-BE49-F238E27FC236}">
                <a16:creationId xmlns:a16="http://schemas.microsoft.com/office/drawing/2014/main" id="{87D04D65-D5AF-4B92-9CD6-B9E012814F4D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27146" y="3801357"/>
            <a:ext cx="2004438" cy="494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05;p35">
            <a:extLst>
              <a:ext uri="{FF2B5EF4-FFF2-40B4-BE49-F238E27FC236}">
                <a16:creationId xmlns:a16="http://schemas.microsoft.com/office/drawing/2014/main" id="{7638B240-85FF-4B45-8F7C-80933225C3F5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83687" y="4315321"/>
            <a:ext cx="1945471" cy="100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06;p35">
            <a:extLst>
              <a:ext uri="{FF2B5EF4-FFF2-40B4-BE49-F238E27FC236}">
                <a16:creationId xmlns:a16="http://schemas.microsoft.com/office/drawing/2014/main" id="{2CA75414-75ED-44DB-8F8C-FB1707D79DFC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81042" y="3608044"/>
            <a:ext cx="2903674" cy="1078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07;p35">
            <a:extLst>
              <a:ext uri="{FF2B5EF4-FFF2-40B4-BE49-F238E27FC236}">
                <a16:creationId xmlns:a16="http://schemas.microsoft.com/office/drawing/2014/main" id="{BEECDBF4-779B-402A-B206-4711DA1FFB10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484099" y="5699085"/>
            <a:ext cx="2258806" cy="349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B4CEEE-0073-48D4-A478-19B392306E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01594" y="4068561"/>
            <a:ext cx="1207431" cy="1209684"/>
          </a:xfrm>
          <a:prstGeom prst="rect">
            <a:avLst/>
          </a:prstGeom>
        </p:spPr>
      </p:pic>
      <p:pic>
        <p:nvPicPr>
          <p:cNvPr id="28" name="Google Shape;155;g2f80afb9ba1_0_18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4999889" y="5616945"/>
            <a:ext cx="1622573" cy="52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52;g2f80afb9ba1_0_18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42645" y="5506375"/>
            <a:ext cx="1264145" cy="634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4343" y="274401"/>
            <a:ext cx="1234303" cy="604759"/>
          </a:xfrm>
          <a:prstGeom prst="rect">
            <a:avLst/>
          </a:prstGeom>
        </p:spPr>
      </p:pic>
      <p:pic>
        <p:nvPicPr>
          <p:cNvPr id="33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917" y="208379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/>
                </a:solidFill>
              </a:rPr>
              <a:t> «Развитие </a:t>
            </a:r>
            <a:r>
              <a:rPr lang="ru-RU" sz="1100" cap="small" dirty="0">
                <a:solidFill>
                  <a:schemeClr val="bg1"/>
                </a:solidFill>
              </a:rPr>
              <a:t>инженерного образования: эффективные практики»</a:t>
            </a:r>
          </a:p>
          <a:p>
            <a:pPr>
              <a:lnSpc>
                <a:spcPts val="1492"/>
              </a:lnSpc>
            </a:pPr>
            <a:endParaRPr lang="ru-RU" sz="1100" cap="small" dirty="0">
              <a:solidFill>
                <a:schemeClr val="bg1"/>
              </a:solidFill>
            </a:endParaRPr>
          </a:p>
          <a:p>
            <a:pPr>
              <a:lnSpc>
                <a:spcPts val="1492"/>
              </a:lnSpc>
            </a:pPr>
            <a:endParaRPr lang="en-US" sz="1100" cap="small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673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343" y="274401"/>
            <a:ext cx="1234303" cy="604759"/>
          </a:xfrm>
          <a:prstGeom prst="rect">
            <a:avLst/>
          </a:prstGeom>
        </p:spPr>
      </p:pic>
      <p:pic>
        <p:nvPicPr>
          <p:cNvPr id="6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864" y="194028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ru-RU" sz="1100" cap="small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92"/>
              </a:lnSpc>
            </a:pP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716" y="136158"/>
            <a:ext cx="1293281" cy="75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64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Двойная стрелка вверх/вниз 93"/>
          <p:cNvSpPr/>
          <p:nvPr/>
        </p:nvSpPr>
        <p:spPr>
          <a:xfrm>
            <a:off x="3654248" y="5206397"/>
            <a:ext cx="297148" cy="927115"/>
          </a:xfrm>
          <a:prstGeom prst="upDownArrow">
            <a:avLst/>
          </a:prstGeom>
          <a:solidFill>
            <a:srgbClr val="FF0000"/>
          </a:solidFill>
          <a:ln>
            <a:solidFill>
              <a:srgbClr val="EE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верх/вниз 5"/>
          <p:cNvSpPr/>
          <p:nvPr/>
        </p:nvSpPr>
        <p:spPr>
          <a:xfrm>
            <a:off x="6350354" y="5221764"/>
            <a:ext cx="297148" cy="927115"/>
          </a:xfrm>
          <a:prstGeom prst="upDownArrow">
            <a:avLst/>
          </a:prstGeom>
          <a:solidFill>
            <a:srgbClr val="FF0000"/>
          </a:solidFill>
          <a:ln>
            <a:solidFill>
              <a:srgbClr val="EE6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68126" y="993491"/>
            <a:ext cx="1192982" cy="43387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9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5" b="1" dirty="0">
                <a:solidFill>
                  <a:schemeClr val="bg1"/>
                </a:solidFill>
              </a:rPr>
              <a:t>ФЕДЕРАЛЬНЫЙ КОМПОНЕНТ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88416" y="1021146"/>
            <a:ext cx="854170" cy="43858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750" b="1" i="1" dirty="0">
                <a:latin typeface="Century Gothic" panose="020B0502020202020204" pitchFamily="34" charset="0"/>
                <a:cs typeface="Arial" panose="020B0604020202020204" pitchFamily="34" charset="0"/>
              </a:rPr>
              <a:t>ФЕДЕРАЛЬНЫЕ ПРОЕКТЫ И ПРОГРАММЫ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21512" y="940294"/>
            <a:ext cx="1784292" cy="576585"/>
          </a:xfrm>
          <a:prstGeom prst="rect">
            <a:avLst/>
          </a:prstGeom>
          <a:solidFill>
            <a:srgbClr val="C8CD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i="1" dirty="0">
                <a:solidFill>
                  <a:sysClr val="windowText" lastClr="00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НП «Беспилотные авиационные системы»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12007" y="950982"/>
            <a:ext cx="2671181" cy="567727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b="1" i="1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ФП «Стимулирование спроса на отечественные беспилотные авиационные системы»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89391" y="944659"/>
            <a:ext cx="1625069" cy="574049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b="1" i="1" dirty="0">
                <a:solidFill>
                  <a:sysClr val="windowText" lastClr="00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ФП «Кадры для беспилотной авиационной системы»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" y="1012572"/>
            <a:ext cx="455032" cy="455032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25500" y="1618163"/>
            <a:ext cx="8888960" cy="0"/>
          </a:xfrm>
          <a:prstGeom prst="line">
            <a:avLst/>
          </a:prstGeom>
          <a:ln w="57150">
            <a:solidFill>
              <a:srgbClr val="1932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583366" y="1698538"/>
            <a:ext cx="1177742" cy="433874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9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5" b="1" dirty="0">
                <a:solidFill>
                  <a:schemeClr val="bg1"/>
                </a:solidFill>
              </a:rPr>
              <a:t>РЕГИОНАЛЬНЫЙ КОМПОНЕНТ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03655" y="1717618"/>
            <a:ext cx="939545" cy="43858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sz="750" b="1" i="1" dirty="0">
                <a:latin typeface="Century Gothic" panose="020B0502020202020204" pitchFamily="34" charset="0"/>
                <a:cs typeface="Arial" panose="020B0604020202020204" pitchFamily="34" charset="0"/>
              </a:rPr>
              <a:t>РЕГИОНАЛЬНЫЕ ПРОЕКТЫ И ПРОГРАММЫ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721511" y="1688609"/>
            <a:ext cx="3123029" cy="415917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b="1" i="1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Государственная программа</a:t>
            </a:r>
          </a:p>
          <a:p>
            <a:pPr algn="ctr"/>
            <a:r>
              <a:rPr lang="ru-RU" sz="825" b="1" i="1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«Развитие образования в Томской области»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01" y="1732031"/>
            <a:ext cx="353397" cy="353397"/>
          </a:xfrm>
          <a:prstGeom prst="rect">
            <a:avLst/>
          </a:prstGeom>
        </p:spPr>
      </p:pic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125500" y="2281338"/>
            <a:ext cx="1635608" cy="31762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9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5" b="1" dirty="0">
                <a:solidFill>
                  <a:schemeClr val="bg1"/>
                </a:solidFill>
              </a:rPr>
              <a:t>ПЕД.КАДРЫ</a:t>
            </a:r>
          </a:p>
        </p:txBody>
      </p:sp>
      <p:sp>
        <p:nvSpPr>
          <p:cNvPr id="35" name="Прямоугольник с двумя усеченными противолежащими углами 34"/>
          <p:cNvSpPr/>
          <p:nvPr/>
        </p:nvSpPr>
        <p:spPr>
          <a:xfrm>
            <a:off x="1814355" y="2290758"/>
            <a:ext cx="1480396" cy="190019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Федеральная площадка</a:t>
            </a:r>
          </a:p>
        </p:txBody>
      </p:sp>
      <p:sp>
        <p:nvSpPr>
          <p:cNvPr id="36" name="Прямоугольник с двумя усеченными противолежащими углами 35"/>
          <p:cNvSpPr/>
          <p:nvPr/>
        </p:nvSpPr>
        <p:spPr>
          <a:xfrm>
            <a:off x="3347997" y="2290758"/>
            <a:ext cx="1480396" cy="190019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</a:rPr>
              <a:t>НИ ТГУ</a:t>
            </a:r>
          </a:p>
        </p:txBody>
      </p:sp>
      <p:sp>
        <p:nvSpPr>
          <p:cNvPr id="37" name="Прямоугольник с двумя усеченными противолежащими углами 36"/>
          <p:cNvSpPr/>
          <p:nvPr/>
        </p:nvSpPr>
        <p:spPr>
          <a:xfrm>
            <a:off x="1814355" y="2541786"/>
            <a:ext cx="1480396" cy="190019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</a:rPr>
              <a:t>ТУСУР и др.</a:t>
            </a:r>
          </a:p>
        </p:txBody>
      </p:sp>
      <p:sp>
        <p:nvSpPr>
          <p:cNvPr id="38" name="Прямоугольник с двумя усеченными противолежащими углами 37"/>
          <p:cNvSpPr/>
          <p:nvPr/>
        </p:nvSpPr>
        <p:spPr>
          <a:xfrm>
            <a:off x="4881638" y="2290758"/>
            <a:ext cx="4125183" cy="190019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</a:rPr>
              <a:t>Томский аграрный колледж (25.02.08 Эксплуатация беспилотных авиационных систем)</a:t>
            </a:r>
          </a:p>
        </p:txBody>
      </p:sp>
      <p:sp>
        <p:nvSpPr>
          <p:cNvPr id="39" name="Прямоугольник с двумя усеченными противолежащими углами 38"/>
          <p:cNvSpPr/>
          <p:nvPr/>
        </p:nvSpPr>
        <p:spPr>
          <a:xfrm>
            <a:off x="6311374" y="2545787"/>
            <a:ext cx="2703086" cy="190019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</a:rPr>
              <a:t>Реестр специалистов БАС с перечнем компетенций в области – педагогов</a:t>
            </a:r>
          </a:p>
        </p:txBody>
      </p:sp>
      <p:sp>
        <p:nvSpPr>
          <p:cNvPr id="46" name="Прямоугольник с двумя скругленными противолежащими углами 45"/>
          <p:cNvSpPr/>
          <p:nvPr/>
        </p:nvSpPr>
        <p:spPr>
          <a:xfrm>
            <a:off x="116929" y="2885771"/>
            <a:ext cx="1644179" cy="31194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9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5" b="1" dirty="0">
                <a:solidFill>
                  <a:schemeClr val="bg1"/>
                </a:solidFill>
              </a:rPr>
              <a:t>ОБОРУДОВАНИЕ</a:t>
            </a:r>
          </a:p>
        </p:txBody>
      </p:sp>
      <p:sp>
        <p:nvSpPr>
          <p:cNvPr id="47" name="Прямоугольник с двумя усеченными противолежащими углами 46"/>
          <p:cNvSpPr/>
          <p:nvPr/>
        </p:nvSpPr>
        <p:spPr>
          <a:xfrm>
            <a:off x="1814632" y="2894114"/>
            <a:ext cx="2223016" cy="301494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 smtClean="0">
                <a:solidFill>
                  <a:schemeClr val="tx1"/>
                </a:solidFill>
                <a:latin typeface="Century Gothic" panose="020B0502020202020204" pitchFamily="34" charset="0"/>
              </a:rPr>
              <a:t>Современное оборудования</a:t>
            </a:r>
            <a:endParaRPr lang="ru-RU" sz="643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Прямоугольник с двумя усеченными противолежащими углами 48"/>
          <p:cNvSpPr/>
          <p:nvPr/>
        </p:nvSpPr>
        <p:spPr>
          <a:xfrm>
            <a:off x="4109328" y="2901464"/>
            <a:ext cx="2302902" cy="311225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3333FF"/>
                </a:solidFill>
                <a:latin typeface="Century Gothic" panose="020B0502020202020204" pitchFamily="34" charset="0"/>
              </a:rPr>
              <a:t>Сетевые </a:t>
            </a:r>
            <a:r>
              <a:rPr lang="ru-RU" sz="1000" b="1" dirty="0" smtClean="0">
                <a:solidFill>
                  <a:srgbClr val="3333FF"/>
                </a:solidFill>
                <a:latin typeface="Century Gothic" panose="020B0502020202020204" pitchFamily="34" charset="0"/>
              </a:rPr>
              <a:t>договора УО + ВУЗ</a:t>
            </a:r>
            <a:endParaRPr lang="ru-RU" sz="1000" b="1" dirty="0">
              <a:solidFill>
                <a:srgbClr val="3333FF"/>
              </a:solidFill>
              <a:latin typeface="Century Gothic" panose="020B0502020202020204" pitchFamily="34" charset="0"/>
            </a:endParaRPr>
          </a:p>
        </p:txBody>
      </p:sp>
      <p:sp>
        <p:nvSpPr>
          <p:cNvPr id="50" name="Прямоугольник с двумя усеченными противолежащими углами 49"/>
          <p:cNvSpPr/>
          <p:nvPr/>
        </p:nvSpPr>
        <p:spPr>
          <a:xfrm>
            <a:off x="6482899" y="2912651"/>
            <a:ext cx="2523922" cy="300038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rgbClr val="3333FF"/>
                </a:solidFill>
                <a:latin typeface="Century Gothic" panose="020B0502020202020204" pitchFamily="34" charset="0"/>
              </a:rPr>
              <a:t>Соглашения о сотрудничестве </a:t>
            </a:r>
          </a:p>
          <a:p>
            <a:pPr algn="ctr"/>
            <a:r>
              <a:rPr lang="ru-RU" sz="800" dirty="0">
                <a:solidFill>
                  <a:srgbClr val="3333FF"/>
                </a:solidFill>
                <a:latin typeface="Century Gothic" panose="020B0502020202020204" pitchFamily="34" charset="0"/>
              </a:rPr>
              <a:t>с предприятиями (практика</a:t>
            </a:r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52" name="Прямоугольник с двумя скругленными противолежащими углами 51"/>
          <p:cNvSpPr/>
          <p:nvPr/>
        </p:nvSpPr>
        <p:spPr>
          <a:xfrm>
            <a:off x="118088" y="3364683"/>
            <a:ext cx="1643019" cy="64384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93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5" b="1" dirty="0">
                <a:solidFill>
                  <a:schemeClr val="bg1"/>
                </a:solidFill>
              </a:rPr>
              <a:t>ОРГАНИЗАЦИОННЫЕ ПОДХОДЫ в образовательных организациях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877378" y="3417615"/>
            <a:ext cx="7105650" cy="1658531"/>
          </a:xfrm>
          <a:prstGeom prst="roundRect">
            <a:avLst>
              <a:gd name="adj" fmla="val 11802"/>
            </a:avLst>
          </a:prstGeom>
          <a:noFill/>
          <a:ln w="19050">
            <a:solidFill>
              <a:srgbClr val="19327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954232" y="3503416"/>
            <a:ext cx="6918306" cy="926789"/>
          </a:xfrm>
          <a:prstGeom prst="roundRect">
            <a:avLst>
              <a:gd name="adj" fmla="val 17170"/>
            </a:avLst>
          </a:prstGeom>
          <a:noFill/>
          <a:ln w="412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59" name="Прямоугольник 58"/>
          <p:cNvSpPr/>
          <p:nvPr/>
        </p:nvSpPr>
        <p:spPr>
          <a:xfrm>
            <a:off x="2089437" y="3568264"/>
            <a:ext cx="1785775" cy="167237"/>
          </a:xfrm>
          <a:prstGeom prst="rect">
            <a:avLst/>
          </a:prstGeom>
          <a:solidFill>
            <a:srgbClr val="F0F2F8"/>
          </a:solidFill>
          <a:ln w="19050">
            <a:solidFill>
              <a:srgbClr val="3A65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i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Учебная деятельность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068205" y="3566336"/>
            <a:ext cx="1804484" cy="167237"/>
          </a:xfrm>
          <a:prstGeom prst="rect">
            <a:avLst/>
          </a:prstGeom>
          <a:solidFill>
            <a:srgbClr val="DDE0F3"/>
          </a:solidFill>
          <a:ln w="19050">
            <a:solidFill>
              <a:srgbClr val="3A65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i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Внеурочная деятельность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6001111" y="3562209"/>
            <a:ext cx="1723619" cy="167237"/>
          </a:xfrm>
          <a:prstGeom prst="rect">
            <a:avLst/>
          </a:prstGeom>
          <a:solidFill>
            <a:schemeClr val="accent2"/>
          </a:solidFill>
          <a:ln w="19050">
            <a:solidFill>
              <a:srgbClr val="3A65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i="1" dirty="0">
                <a:solidFill>
                  <a:schemeClr val="tx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Дополнительное образование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2093126" y="3800670"/>
            <a:ext cx="1785775" cy="167237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90" b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Технология</a:t>
            </a:r>
            <a:endParaRPr lang="ru-RU" sz="590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2093126" y="4012246"/>
            <a:ext cx="1785775" cy="167237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90" b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Информатика</a:t>
            </a:r>
            <a:r>
              <a:rPr lang="ru-RU" sz="590" dirty="0" smtClean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)</a:t>
            </a:r>
            <a:endParaRPr lang="ru-RU" sz="590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4071894" y="3790258"/>
            <a:ext cx="1804484" cy="167237"/>
          </a:xfrm>
          <a:prstGeom prst="rect">
            <a:avLst/>
          </a:prstGeom>
          <a:solidFill>
            <a:srgbClr val="DDE0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i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часа в неделю</a:t>
            </a:r>
            <a:endParaRPr lang="ru-RU" sz="643" b="1" i="1" dirty="0">
              <a:solidFill>
                <a:sysClr val="windowText" lastClr="00000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005653" y="3800670"/>
            <a:ext cx="1722605" cy="167237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(36 часов) годовые курсы</a:t>
            </a:r>
            <a:endParaRPr lang="ru-RU" sz="643" b="1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83" name="Правая фигурная скобка 82"/>
          <p:cNvSpPr/>
          <p:nvPr/>
        </p:nvSpPr>
        <p:spPr>
          <a:xfrm>
            <a:off x="7771658" y="3562626"/>
            <a:ext cx="81467" cy="817421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rgbClr val="001B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85" name="Прямоугольник 84"/>
          <p:cNvSpPr/>
          <p:nvPr/>
        </p:nvSpPr>
        <p:spPr>
          <a:xfrm>
            <a:off x="7969396" y="3543450"/>
            <a:ext cx="771137" cy="500453"/>
          </a:xfrm>
          <a:prstGeom prst="rect">
            <a:avLst/>
          </a:prstGeom>
          <a:solidFill>
            <a:schemeClr val="bg1"/>
          </a:solidFill>
          <a:ln w="19050">
            <a:solidFill>
              <a:srgbClr val="001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36" i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СПО (</a:t>
            </a:r>
            <a:r>
              <a:rPr lang="ru-RU" sz="590" i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25.02.08 Эксплуатация беспилотных авиационных систем»)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7998589" y="4109561"/>
            <a:ext cx="705692" cy="272553"/>
          </a:xfrm>
          <a:prstGeom prst="rect">
            <a:avLst/>
          </a:prstGeom>
          <a:solidFill>
            <a:schemeClr val="bg1"/>
          </a:solidFill>
          <a:ln w="19050">
            <a:solidFill>
              <a:srgbClr val="001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90" i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11 класс</a:t>
            </a:r>
          </a:p>
        </p:txBody>
      </p:sp>
      <p:sp>
        <p:nvSpPr>
          <p:cNvPr id="95" name="Прямоугольник с двумя скругленными противолежащими углами 94"/>
          <p:cNvSpPr/>
          <p:nvPr/>
        </p:nvSpPr>
        <p:spPr>
          <a:xfrm>
            <a:off x="4060293" y="4787891"/>
            <a:ext cx="1812396" cy="247267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1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b="1" dirty="0">
                <a:solidFill>
                  <a:schemeClr val="bg1"/>
                </a:solidFill>
              </a:rPr>
              <a:t>Первая рабочая профессия </a:t>
            </a:r>
          </a:p>
          <a:p>
            <a:pPr algn="ctr"/>
            <a:r>
              <a:rPr lang="ru-RU" sz="825" b="1" dirty="0">
                <a:solidFill>
                  <a:schemeClr val="bg1"/>
                </a:solidFill>
              </a:rPr>
              <a:t>(72 часа)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2093126" y="4508656"/>
            <a:ext cx="1785775" cy="232608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9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10-11 класс:</a:t>
            </a:r>
          </a:p>
          <a:p>
            <a:pPr algn="ctr"/>
            <a:r>
              <a:rPr lang="ru-RU" sz="59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Инженерный класс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4085449" y="4482691"/>
            <a:ext cx="1804484" cy="232608"/>
          </a:xfrm>
          <a:prstGeom prst="rect">
            <a:avLst/>
          </a:prstGeom>
          <a:solidFill>
            <a:srgbClr val="DDE0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i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часа в неделю</a:t>
            </a:r>
            <a:endParaRPr lang="ru-RU" sz="643" b="1" i="1" dirty="0">
              <a:solidFill>
                <a:sysClr val="windowText" lastClr="00000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6001111" y="4508656"/>
            <a:ext cx="1723619" cy="2326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b="1" dirty="0" smtClean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72 часа</a:t>
            </a:r>
            <a:endParaRPr lang="ru-RU" sz="643" b="1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Правая фигурная скобка 98"/>
          <p:cNvSpPr/>
          <p:nvPr/>
        </p:nvSpPr>
        <p:spPr>
          <a:xfrm>
            <a:off x="7771658" y="4498245"/>
            <a:ext cx="118150" cy="261458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rgbClr val="001B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100" name="Прямоугольник 99"/>
          <p:cNvSpPr/>
          <p:nvPr/>
        </p:nvSpPr>
        <p:spPr>
          <a:xfrm>
            <a:off x="8034841" y="4498245"/>
            <a:ext cx="705692" cy="124990"/>
          </a:xfrm>
          <a:prstGeom prst="rect">
            <a:avLst/>
          </a:prstGeom>
          <a:solidFill>
            <a:schemeClr val="bg1"/>
          </a:solidFill>
          <a:ln w="19050">
            <a:solidFill>
              <a:srgbClr val="001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90" i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СПО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8034841" y="4658697"/>
            <a:ext cx="705692" cy="124990"/>
          </a:xfrm>
          <a:prstGeom prst="rect">
            <a:avLst/>
          </a:prstGeom>
          <a:solidFill>
            <a:schemeClr val="bg1"/>
          </a:solidFill>
          <a:ln w="19050">
            <a:solidFill>
              <a:srgbClr val="001B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90" i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ВО</a:t>
            </a:r>
          </a:p>
        </p:txBody>
      </p:sp>
      <p:sp>
        <p:nvSpPr>
          <p:cNvPr id="102" name="Правая фигурная скобка 101"/>
          <p:cNvSpPr/>
          <p:nvPr/>
        </p:nvSpPr>
        <p:spPr>
          <a:xfrm rot="5400000">
            <a:off x="5198473" y="1626089"/>
            <a:ext cx="429824" cy="7168674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rgbClr val="001B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110" name="Прямоугольник с двумя скругленными противолежащими углами 109"/>
          <p:cNvSpPr/>
          <p:nvPr/>
        </p:nvSpPr>
        <p:spPr>
          <a:xfrm>
            <a:off x="1803656" y="5463993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Архипелаг</a:t>
            </a:r>
          </a:p>
        </p:txBody>
      </p:sp>
      <p:sp>
        <p:nvSpPr>
          <p:cNvPr id="111" name="Прямоугольник с двумя скругленными противолежащими углами 110"/>
          <p:cNvSpPr/>
          <p:nvPr/>
        </p:nvSpPr>
        <p:spPr>
          <a:xfrm>
            <a:off x="2343434" y="5751615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solidFill>
                  <a:schemeClr val="tx1"/>
                </a:solidFill>
                <a:latin typeface="Century Gothic" panose="020B0502020202020204" pitchFamily="34" charset="0"/>
              </a:rPr>
              <a:t>Профессионалы</a:t>
            </a:r>
          </a:p>
        </p:txBody>
      </p:sp>
      <p:sp>
        <p:nvSpPr>
          <p:cNvPr id="112" name="Прямоугольник с двумя скругленными противолежащими углами 111"/>
          <p:cNvSpPr/>
          <p:nvPr/>
        </p:nvSpPr>
        <p:spPr>
          <a:xfrm>
            <a:off x="3267580" y="5463993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Техноморафон</a:t>
            </a:r>
            <a:endParaRPr lang="ru-RU" sz="7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3" name="Прямоугольник с двумя скругленными противолежащими углами 112"/>
          <p:cNvSpPr/>
          <p:nvPr/>
        </p:nvSpPr>
        <p:spPr>
          <a:xfrm>
            <a:off x="6160068" y="5467052"/>
            <a:ext cx="2458648" cy="16224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solidFill>
                  <a:schemeClr val="tx1"/>
                </a:solidFill>
                <a:latin typeface="Century Gothic" panose="020B0502020202020204" pitchFamily="34" charset="0"/>
              </a:rPr>
              <a:t>Кубок Губернатора по робототехнике и БПЛА</a:t>
            </a:r>
          </a:p>
        </p:txBody>
      </p:sp>
      <p:sp>
        <p:nvSpPr>
          <p:cNvPr id="114" name="Прямоугольник с двумя скругленными противолежащими углами 113"/>
          <p:cNvSpPr/>
          <p:nvPr/>
        </p:nvSpPr>
        <p:spPr>
          <a:xfrm>
            <a:off x="4720890" y="5468287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Кибердром</a:t>
            </a:r>
            <a:endParaRPr lang="ru-RU" sz="7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5" name="Прямоугольник с двумя скругленными противолежащими углами 114"/>
          <p:cNvSpPr/>
          <p:nvPr/>
        </p:nvSpPr>
        <p:spPr>
          <a:xfrm>
            <a:off x="3798370" y="5746971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solidFill>
                  <a:schemeClr val="tx1"/>
                </a:solidFill>
                <a:latin typeface="Century Gothic" panose="020B0502020202020204" pitchFamily="34" charset="0"/>
              </a:rPr>
              <a:t>Пилот будущего</a:t>
            </a:r>
          </a:p>
        </p:txBody>
      </p:sp>
      <p:sp>
        <p:nvSpPr>
          <p:cNvPr id="116" name="Прямоугольник с двумя скругленными противолежащими углами 115"/>
          <p:cNvSpPr/>
          <p:nvPr/>
        </p:nvSpPr>
        <p:spPr>
          <a:xfrm>
            <a:off x="5200333" y="5729812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Хакатоны</a:t>
            </a:r>
            <a:endParaRPr lang="ru-RU" sz="7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Плюс 1"/>
          <p:cNvSpPr/>
          <p:nvPr/>
        </p:nvSpPr>
        <p:spPr>
          <a:xfrm>
            <a:off x="3913172" y="3837965"/>
            <a:ext cx="124476" cy="110900"/>
          </a:xfrm>
          <a:prstGeom prst="mathPlus">
            <a:avLst/>
          </a:prstGeom>
          <a:solidFill>
            <a:srgbClr val="001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65" name="Прямоугольник с двумя усеченными противолежащими углами 64"/>
          <p:cNvSpPr/>
          <p:nvPr/>
        </p:nvSpPr>
        <p:spPr>
          <a:xfrm>
            <a:off x="3348447" y="2541786"/>
            <a:ext cx="2931970" cy="190019"/>
          </a:xfrm>
          <a:prstGeom prst="snip2DiagRect">
            <a:avLst>
              <a:gd name="adj1" fmla="val 50000"/>
              <a:gd name="adj2" fmla="val 50000"/>
            </a:avLst>
          </a:prstGeom>
          <a:solidFill>
            <a:srgbClr val="F0F2F8"/>
          </a:solidFill>
          <a:ln>
            <a:solidFill>
              <a:srgbClr val="1932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43" dirty="0">
                <a:solidFill>
                  <a:schemeClr val="tx1"/>
                </a:solidFill>
                <a:latin typeface="Century Gothic" panose="020B0502020202020204" pitchFamily="34" charset="0"/>
              </a:rPr>
              <a:t>Томский индустриальный колледж (25.02.08 Эксплуатация беспилотных авиационных систем)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5943601" y="1696398"/>
            <a:ext cx="3070859" cy="408128"/>
          </a:xfrm>
          <a:prstGeom prst="rect">
            <a:avLst/>
          </a:prstGeom>
          <a:solidFill>
            <a:srgbClr val="F0F2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b="1" i="1" dirty="0">
                <a:solidFill>
                  <a:sysClr val="windowText" lastClr="00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«Региональный марафон</a:t>
            </a:r>
          </a:p>
          <a:p>
            <a:pPr algn="ctr"/>
            <a:r>
              <a:rPr lang="ru-RU" sz="825" b="1" i="1" dirty="0">
                <a:solidFill>
                  <a:sysClr val="windowText" lastClr="00000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мастер-классов ТЕХНОМАРАФОН»</a:t>
            </a: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25500" y="2197283"/>
            <a:ext cx="8888960" cy="0"/>
          </a:xfrm>
          <a:prstGeom prst="line">
            <a:avLst/>
          </a:prstGeom>
          <a:ln w="57150">
            <a:solidFill>
              <a:srgbClr val="1932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105571" y="2808788"/>
            <a:ext cx="8888960" cy="0"/>
          </a:xfrm>
          <a:prstGeom prst="line">
            <a:avLst/>
          </a:prstGeom>
          <a:ln w="57150">
            <a:solidFill>
              <a:srgbClr val="1932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94068" y="3297420"/>
            <a:ext cx="8888960" cy="0"/>
          </a:xfrm>
          <a:prstGeom prst="line">
            <a:avLst/>
          </a:prstGeom>
          <a:ln w="57150">
            <a:solidFill>
              <a:srgbClr val="1932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люс 70"/>
          <p:cNvSpPr/>
          <p:nvPr/>
        </p:nvSpPr>
        <p:spPr>
          <a:xfrm>
            <a:off x="3913172" y="4048180"/>
            <a:ext cx="124476" cy="110900"/>
          </a:xfrm>
          <a:prstGeom prst="mathPlus">
            <a:avLst/>
          </a:prstGeom>
          <a:solidFill>
            <a:srgbClr val="001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73" name="Плюс 72"/>
          <p:cNvSpPr/>
          <p:nvPr/>
        </p:nvSpPr>
        <p:spPr>
          <a:xfrm>
            <a:off x="3909822" y="4585969"/>
            <a:ext cx="124476" cy="110900"/>
          </a:xfrm>
          <a:prstGeom prst="mathPlus">
            <a:avLst/>
          </a:prstGeom>
          <a:solidFill>
            <a:srgbClr val="001B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5"/>
          </a:p>
        </p:txBody>
      </p:sp>
      <p:sp>
        <p:nvSpPr>
          <p:cNvPr id="87" name="Прямоугольник с двумя скругленными противолежащими углами 86"/>
          <p:cNvSpPr/>
          <p:nvPr/>
        </p:nvSpPr>
        <p:spPr>
          <a:xfrm>
            <a:off x="5943600" y="4785612"/>
            <a:ext cx="1781130" cy="24726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b="1" dirty="0">
                <a:solidFill>
                  <a:schemeClr val="bg1"/>
                </a:solidFill>
              </a:rPr>
              <a:t>Первая рабочая профессия </a:t>
            </a:r>
          </a:p>
          <a:p>
            <a:pPr algn="ctr"/>
            <a:r>
              <a:rPr lang="ru-RU" sz="825" b="1" dirty="0">
                <a:solidFill>
                  <a:schemeClr val="bg1"/>
                </a:solidFill>
              </a:rPr>
              <a:t>(144 часа)</a:t>
            </a:r>
          </a:p>
        </p:txBody>
      </p:sp>
      <p:sp>
        <p:nvSpPr>
          <p:cNvPr id="69" name="Прямоугольник с двумя скругленными противолежащими углами 68"/>
          <p:cNvSpPr/>
          <p:nvPr/>
        </p:nvSpPr>
        <p:spPr>
          <a:xfrm>
            <a:off x="6585626" y="5716029"/>
            <a:ext cx="2397402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solidFill>
                  <a:schemeClr val="tx1"/>
                </a:solidFill>
                <a:latin typeface="Century Gothic" panose="020B0502020202020204" pitchFamily="34" charset="0"/>
              </a:rPr>
              <a:t>Национальная технологическая олимпиада</a:t>
            </a:r>
          </a:p>
        </p:txBody>
      </p:sp>
      <p:sp>
        <p:nvSpPr>
          <p:cNvPr id="82" name="Прямоугольник с двумя скругленными противолежащими углами 81"/>
          <p:cNvSpPr/>
          <p:nvPr/>
        </p:nvSpPr>
        <p:spPr>
          <a:xfrm>
            <a:off x="765159" y="5746971"/>
            <a:ext cx="1211897" cy="16317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  <a:ln w="19050">
            <a:solidFill>
              <a:srgbClr val="001B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 err="1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ВсОШ</a:t>
            </a:r>
            <a:endParaRPr lang="ru-RU" sz="750" dirty="0">
              <a:solidFill>
                <a:sysClr val="windowText" lastClr="0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4343" y="274401"/>
            <a:ext cx="1234303" cy="604759"/>
          </a:xfrm>
          <a:prstGeom prst="rect">
            <a:avLst/>
          </a:prstGeom>
        </p:spPr>
      </p:pic>
      <p:pic>
        <p:nvPicPr>
          <p:cNvPr id="91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22" y="148201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716" y="136158"/>
            <a:ext cx="1293281" cy="753230"/>
          </a:xfrm>
          <a:prstGeom prst="rect">
            <a:avLst/>
          </a:prstGeom>
        </p:spPr>
      </p:pic>
      <p:sp>
        <p:nvSpPr>
          <p:cNvPr id="93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62496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практики»</a:t>
            </a:r>
          </a:p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ru-RU" sz="1100" cap="small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ts val="1492"/>
              </a:lnSpc>
            </a:pP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77377" y="6159408"/>
            <a:ext cx="7117153" cy="444880"/>
          </a:xfrm>
          <a:prstGeom prst="roundRect">
            <a:avLst/>
          </a:prstGeom>
          <a:noFill/>
          <a:ln w="28575">
            <a:solidFill>
              <a:srgbClr val="EE64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Участие в проектах реального сектора экономики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16929" y="5334341"/>
            <a:ext cx="639658" cy="671225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987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37438" y="0"/>
            <a:ext cx="925563" cy="6858000"/>
          </a:xfrm>
          <a:prstGeom prst="rect">
            <a:avLst/>
          </a:prstGeom>
          <a:solidFill>
            <a:srgbClr val="EE6442">
              <a:alpha val="10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778570" y="939338"/>
            <a:ext cx="5299005" cy="6047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" sz="3200" dirty="0"/>
              <a:t>Перечень прикладных задач</a:t>
            </a:r>
            <a:endParaRPr lang="en-US" sz="3200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4C1BF12-22A0-1F9E-547B-1FA3931391C1}"/>
              </a:ext>
            </a:extLst>
          </p:cNvPr>
          <p:cNvCxnSpPr>
            <a:cxnSpLocks/>
          </p:cNvCxnSpPr>
          <p:nvPr/>
        </p:nvCxnSpPr>
        <p:spPr>
          <a:xfrm>
            <a:off x="11492" y="1951102"/>
            <a:ext cx="8225946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7D814AF-7AA9-4E66-728E-B2C01D68186C}"/>
              </a:ext>
            </a:extLst>
          </p:cNvPr>
          <p:cNvCxnSpPr>
            <a:cxnSpLocks/>
            <a:stCxn id="2" idx="0"/>
            <a:endCxn id="2" idx="2"/>
          </p:cNvCxnSpPr>
          <p:nvPr/>
        </p:nvCxnSpPr>
        <p:spPr>
          <a:xfrm>
            <a:off x="8700220" y="0"/>
            <a:ext cx="0" cy="6858000"/>
          </a:xfrm>
          <a:prstGeom prst="line">
            <a:avLst/>
          </a:prstGeom>
          <a:ln w="6350">
            <a:solidFill>
              <a:schemeClr val="bg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CE3E94-982D-68B1-632B-C329EBC77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355" y="274401"/>
            <a:ext cx="1234303" cy="604759"/>
          </a:xfrm>
          <a:prstGeom prst="rect">
            <a:avLst/>
          </a:prstGeom>
        </p:spPr>
      </p:pic>
      <p:sp>
        <p:nvSpPr>
          <p:cNvPr id="10" name="Google Shape;89;p18">
            <a:extLst>
              <a:ext uri="{FF2B5EF4-FFF2-40B4-BE49-F238E27FC236}">
                <a16:creationId xmlns:a16="http://schemas.microsoft.com/office/drawing/2014/main" id="{94B7165D-6137-4128-9AD6-C058EDC132D9}"/>
              </a:ext>
            </a:extLst>
          </p:cNvPr>
          <p:cNvSpPr txBox="1">
            <a:spLocks/>
          </p:cNvSpPr>
          <p:nvPr/>
        </p:nvSpPr>
        <p:spPr>
          <a:xfrm>
            <a:off x="443779" y="2311641"/>
            <a:ext cx="7467600" cy="2911200"/>
          </a:xfrm>
          <a:prstGeom prst="rect">
            <a:avLst/>
          </a:prstGeom>
        </p:spPr>
        <p:txBody>
          <a:bodyPr spcFirstLastPara="1" wrap="square" lIns="27430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Шоу дронов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Демонстрация профессиональных навыков (управление, ремонт, обслуживание)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Мониторинг местности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Поиск цели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Логистика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Доставка груза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Тушение пожара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 err="1">
                <a:solidFill>
                  <a:schemeClr val="dk1"/>
                </a:solidFill>
              </a:rPr>
              <a:t>Ортофотоплан</a:t>
            </a:r>
            <a:r>
              <a:rPr lang="ru-RU" sz="1800" dirty="0">
                <a:solidFill>
                  <a:schemeClr val="dk1"/>
                </a:solidFill>
              </a:rPr>
              <a:t> местности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Обработка видео данных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ЗD модель объекта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Движение за объектом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Управление узлом квадрокоптера 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Решение проектных задач</a:t>
            </a:r>
          </a:p>
          <a:p>
            <a:pPr marL="457200" indent="-3175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400"/>
              <a:buFont typeface="Arial" panose="020B0604020202020204" pitchFamily="34" charset="0"/>
              <a:buAutoNum type="arabicPeriod"/>
            </a:pPr>
            <a:r>
              <a:rPr lang="ru-RU" sz="1800" dirty="0">
                <a:solidFill>
                  <a:schemeClr val="dk1"/>
                </a:solidFill>
              </a:rPr>
              <a:t>И т.д. в рамках задач региона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1800" dirty="0">
              <a:solidFill>
                <a:schemeClr val="dk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3" t="22511" r="18752" b="19438"/>
          <a:stretch/>
        </p:blipFill>
        <p:spPr>
          <a:xfrm>
            <a:off x="150714" y="194028"/>
            <a:ext cx="693272" cy="629081"/>
          </a:xfrm>
          <a:prstGeom prst="rect">
            <a:avLst/>
          </a:prstGeom>
        </p:spPr>
      </p:pic>
      <p:pic>
        <p:nvPicPr>
          <p:cNvPr id="14" name="Picture 2" descr="Новосибирский государственный педагогический университет — Википеди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407" y="150264"/>
            <a:ext cx="974611" cy="73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4">
            <a:extLst>
              <a:ext uri="{FF2B5EF4-FFF2-40B4-BE49-F238E27FC236}">
                <a16:creationId xmlns:a16="http://schemas.microsoft.com/office/drawing/2014/main" id="{61F0F93F-0CAA-0AA2-C9BC-981D1AB380B7}"/>
              </a:ext>
            </a:extLst>
          </p:cNvPr>
          <p:cNvSpPr/>
          <p:nvPr/>
        </p:nvSpPr>
        <p:spPr>
          <a:xfrm>
            <a:off x="407412" y="6561901"/>
            <a:ext cx="5695580" cy="2786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92"/>
              </a:lnSpc>
            </a:pP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 «Развитие </a:t>
            </a:r>
            <a:r>
              <a:rPr lang="ru-RU" sz="1100" cap="small" dirty="0">
                <a:solidFill>
                  <a:schemeClr val="bg1">
                    <a:lumMod val="65000"/>
                  </a:schemeClr>
                </a:solidFill>
              </a:rPr>
              <a:t>инженерного образования: эффективные практики</a:t>
            </a:r>
            <a:r>
              <a:rPr lang="ru-RU" sz="1100" cap="small" dirty="0" smtClean="0">
                <a:solidFill>
                  <a:schemeClr val="bg1">
                    <a:lumMod val="65000"/>
                  </a:schemeClr>
                </a:solidFill>
              </a:rPr>
              <a:t>»</a:t>
            </a:r>
            <a:endParaRPr lang="en-US" sz="1100" cap="small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471" y="103039"/>
            <a:ext cx="1393739" cy="81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121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2127</TotalTime>
  <Words>454</Words>
  <Application>Microsoft Office PowerPoint</Application>
  <PresentationFormat>Экран (4:3)</PresentationFormat>
  <Paragraphs>118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Calleo-Trial Light</vt:lpstr>
      <vt:lpstr>Tahoma</vt:lpstr>
      <vt:lpstr>Calleo-Trial SemiBold</vt:lpstr>
      <vt:lpstr>Calibri</vt:lpstr>
      <vt:lpstr>Calleo-Trial Regular</vt:lpstr>
      <vt:lpstr>Calibri Light</vt:lpstr>
      <vt:lpstr>Century Gothic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Назаркин Сергей Н.</cp:lastModifiedBy>
  <cp:revision>59</cp:revision>
  <dcterms:created xsi:type="dcterms:W3CDTF">2023-07-06T08:19:37Z</dcterms:created>
  <dcterms:modified xsi:type="dcterms:W3CDTF">2024-11-05T05:47:57Z</dcterms:modified>
</cp:coreProperties>
</file>