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4"/>
  </p:notesMasterIdLst>
  <p:sldIdLst>
    <p:sldId id="256" r:id="rId2"/>
    <p:sldId id="338" r:id="rId3"/>
    <p:sldId id="334" r:id="rId4"/>
    <p:sldId id="335" r:id="rId5"/>
    <p:sldId id="339" r:id="rId6"/>
    <p:sldId id="319" r:id="rId7"/>
    <p:sldId id="325" r:id="rId8"/>
    <p:sldId id="326" r:id="rId9"/>
    <p:sldId id="328" r:id="rId10"/>
    <p:sldId id="281" r:id="rId11"/>
    <p:sldId id="337" r:id="rId12"/>
    <p:sldId id="324" r:id="rId13"/>
  </p:sldIdLst>
  <p:sldSz cx="9144000" cy="5143500" type="screen16x9"/>
  <p:notesSz cx="6858000" cy="9144000"/>
  <p:embeddedFontLst>
    <p:embeddedFont>
      <p:font typeface="Raleway" panose="020B0604020202020204" charset="-52"/>
      <p:regular r:id="rId15"/>
      <p:bold r:id="rId16"/>
      <p:italic r:id="rId17"/>
      <p:boldItalic r:id="rId18"/>
    </p:embeddedFont>
    <p:embeddedFont>
      <p:font typeface="Caveat Brush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14">
          <p15:clr>
            <a:srgbClr val="9AA0A6"/>
          </p15:clr>
        </p15:guide>
        <p15:guide id="2" orient="horz" pos="1776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7DF5A7-F518-492F-84CB-D87934C952F3}">
  <a:tblStyle styleId="{1D7DF5A7-F518-492F-84CB-D87934C952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 varScale="1">
        <p:scale>
          <a:sx n="140" d="100"/>
          <a:sy n="140" d="100"/>
        </p:scale>
        <p:origin x="780" y="108"/>
      </p:cViewPr>
      <p:guideLst>
        <p:guide orient="horz" pos="614"/>
        <p:guide orient="horz" pos="1776"/>
        <p:guide pos="2880"/>
      </p:guideLst>
    </p:cSldViewPr>
  </p:slideViewPr>
  <p:outlineViewPr>
    <p:cViewPr>
      <p:scale>
        <a:sx n="33" d="100"/>
        <a:sy n="33" d="100"/>
      </p:scale>
      <p:origin x="0" y="303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31164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2" name="Google Shape;7602;g540b121389_2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3" name="Google Shape;7603;g540b121389_2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2870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2" name="Google Shape;7602;g540b121389_2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3" name="Google Shape;7603;g540b121389_2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9944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2" name="Google Shape;7602;g540b121389_2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3" name="Google Shape;7603;g540b121389_2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2" name="Google Shape;7602;g540b121389_2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3" name="Google Shape;7603;g540b121389_2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" name="Google Shape;8581;g9eef0a043f_0_80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2" name="Google Shape;8582;g9eef0a043f_0_80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ONE_COLUMN_TEXT_1_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580914" y="1255513"/>
            <a:ext cx="439830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929664" y="3198588"/>
            <a:ext cx="3700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778350" y="601575"/>
            <a:ext cx="2106500" cy="597475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507000" y="4622025"/>
            <a:ext cx="1637000" cy="521475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6_1"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8" name="Google Shape;365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9" name="Google Shape;3659;p22"/>
          <p:cNvSpPr txBox="1">
            <a:spLocks noGrp="1"/>
          </p:cNvSpPr>
          <p:nvPr>
            <p:ph type="subTitle" idx="1"/>
          </p:nvPr>
        </p:nvSpPr>
        <p:spPr>
          <a:xfrm>
            <a:off x="600131" y="3083184"/>
            <a:ext cx="2043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3660" name="Google Shape;3660;p22"/>
          <p:cNvSpPr txBox="1">
            <a:spLocks noGrp="1"/>
          </p:cNvSpPr>
          <p:nvPr>
            <p:ph type="subTitle" idx="2"/>
          </p:nvPr>
        </p:nvSpPr>
        <p:spPr>
          <a:xfrm>
            <a:off x="6499803" y="3083184"/>
            <a:ext cx="2043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3661" name="Google Shape;3661;p22"/>
          <p:cNvSpPr txBox="1">
            <a:spLocks noGrp="1"/>
          </p:cNvSpPr>
          <p:nvPr>
            <p:ph type="subTitle" idx="3"/>
          </p:nvPr>
        </p:nvSpPr>
        <p:spPr>
          <a:xfrm>
            <a:off x="600131" y="1941313"/>
            <a:ext cx="20436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3662" name="Google Shape;3662;p22"/>
          <p:cNvSpPr txBox="1">
            <a:spLocks noGrp="1"/>
          </p:cNvSpPr>
          <p:nvPr>
            <p:ph type="subTitle" idx="4"/>
          </p:nvPr>
        </p:nvSpPr>
        <p:spPr>
          <a:xfrm>
            <a:off x="6499803" y="1941313"/>
            <a:ext cx="20436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1600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3663" name="Google Shape;3663;p22"/>
          <p:cNvSpPr txBox="1">
            <a:spLocks noGrp="1"/>
          </p:cNvSpPr>
          <p:nvPr>
            <p:ph type="subTitle" idx="5"/>
          </p:nvPr>
        </p:nvSpPr>
        <p:spPr>
          <a:xfrm>
            <a:off x="600131" y="2247668"/>
            <a:ext cx="204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64" name="Google Shape;3664;p22"/>
          <p:cNvSpPr txBox="1">
            <a:spLocks noGrp="1"/>
          </p:cNvSpPr>
          <p:nvPr>
            <p:ph type="subTitle" idx="6"/>
          </p:nvPr>
        </p:nvSpPr>
        <p:spPr>
          <a:xfrm>
            <a:off x="6499803" y="2247668"/>
            <a:ext cx="204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65" name="Google Shape;3665;p22"/>
          <p:cNvSpPr txBox="1">
            <a:spLocks noGrp="1"/>
          </p:cNvSpPr>
          <p:nvPr>
            <p:ph type="subTitle" idx="7"/>
          </p:nvPr>
        </p:nvSpPr>
        <p:spPr>
          <a:xfrm>
            <a:off x="600131" y="3356118"/>
            <a:ext cx="204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66" name="Google Shape;3666;p22"/>
          <p:cNvSpPr txBox="1">
            <a:spLocks noGrp="1"/>
          </p:cNvSpPr>
          <p:nvPr>
            <p:ph type="subTitle" idx="8"/>
          </p:nvPr>
        </p:nvSpPr>
        <p:spPr>
          <a:xfrm>
            <a:off x="6499803" y="3356118"/>
            <a:ext cx="204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67" name="Google Shape;3667;p22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68" name="Google Shape;3668;p22"/>
          <p:cNvSpPr txBox="1">
            <a:spLocks noGrp="1"/>
          </p:cNvSpPr>
          <p:nvPr>
            <p:ph type="title" idx="9" hasCustomPrompt="1"/>
          </p:nvPr>
        </p:nvSpPr>
        <p:spPr>
          <a:xfrm>
            <a:off x="3664009" y="1969786"/>
            <a:ext cx="8637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69" name="Google Shape;3669;p22"/>
          <p:cNvSpPr txBox="1">
            <a:spLocks noGrp="1"/>
          </p:cNvSpPr>
          <p:nvPr>
            <p:ph type="title" idx="13" hasCustomPrompt="1"/>
          </p:nvPr>
        </p:nvSpPr>
        <p:spPr>
          <a:xfrm>
            <a:off x="3664009" y="3086761"/>
            <a:ext cx="8637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70" name="Google Shape;3670;p22"/>
          <p:cNvSpPr txBox="1">
            <a:spLocks noGrp="1"/>
          </p:cNvSpPr>
          <p:nvPr>
            <p:ph type="title" idx="14" hasCustomPrompt="1"/>
          </p:nvPr>
        </p:nvSpPr>
        <p:spPr>
          <a:xfrm>
            <a:off x="4633708" y="1969786"/>
            <a:ext cx="825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71" name="Google Shape;3671;p22"/>
          <p:cNvSpPr txBox="1">
            <a:spLocks noGrp="1"/>
          </p:cNvSpPr>
          <p:nvPr>
            <p:ph type="title" idx="15" hasCustomPrompt="1"/>
          </p:nvPr>
        </p:nvSpPr>
        <p:spPr>
          <a:xfrm>
            <a:off x="4633708" y="3086761"/>
            <a:ext cx="825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3672" name="Google Shape;3672;p22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3673" name="Google Shape;3673;p2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2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2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2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2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2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2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2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2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2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2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2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2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3" name="Google Shape;3783;p22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3784" name="Google Shape;3784;p2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2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2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2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2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2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2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2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2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2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2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2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2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2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2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2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2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2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2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2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2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2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2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2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2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2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2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2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2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2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2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2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2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2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2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2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2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2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2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2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2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2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2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2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2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2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2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2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2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2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2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2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2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2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52" name="Google Shape;3852;p22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7370661" y="331788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3" name="Google Shape;3853;p22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047375" y="4636612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CUSTOM_8">
    <p:spTree>
      <p:nvGrpSpPr>
        <p:cNvPr id="1" name="Shape 4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4" name="Google Shape;491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5" name="Google Shape;4915;p28"/>
          <p:cNvSpPr txBox="1">
            <a:spLocks noGrp="1"/>
          </p:cNvSpPr>
          <p:nvPr>
            <p:ph type="title" hasCustomPrompt="1"/>
          </p:nvPr>
        </p:nvSpPr>
        <p:spPr>
          <a:xfrm>
            <a:off x="2907000" y="1038388"/>
            <a:ext cx="33300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16" name="Google Shape;4916;p28"/>
          <p:cNvSpPr txBox="1">
            <a:spLocks noGrp="1"/>
          </p:cNvSpPr>
          <p:nvPr>
            <p:ph type="title" idx="2" hasCustomPrompt="1"/>
          </p:nvPr>
        </p:nvSpPr>
        <p:spPr>
          <a:xfrm>
            <a:off x="804575" y="2965572"/>
            <a:ext cx="33300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17" name="Google Shape;4917;p28"/>
          <p:cNvSpPr txBox="1">
            <a:spLocks noGrp="1"/>
          </p:cNvSpPr>
          <p:nvPr>
            <p:ph type="title" idx="3" hasCustomPrompt="1"/>
          </p:nvPr>
        </p:nvSpPr>
        <p:spPr>
          <a:xfrm>
            <a:off x="5100775" y="2952750"/>
            <a:ext cx="33300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18" name="Google Shape;4918;p28"/>
          <p:cNvSpPr txBox="1">
            <a:spLocks noGrp="1"/>
          </p:cNvSpPr>
          <p:nvPr>
            <p:ph type="subTitle" idx="1"/>
          </p:nvPr>
        </p:nvSpPr>
        <p:spPr>
          <a:xfrm>
            <a:off x="3005850" y="1834313"/>
            <a:ext cx="31323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19" name="Google Shape;4919;p28"/>
          <p:cNvSpPr txBox="1">
            <a:spLocks noGrp="1"/>
          </p:cNvSpPr>
          <p:nvPr>
            <p:ph type="subTitle" idx="4"/>
          </p:nvPr>
        </p:nvSpPr>
        <p:spPr>
          <a:xfrm>
            <a:off x="713225" y="3765989"/>
            <a:ext cx="33300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20" name="Google Shape;4920;p28"/>
          <p:cNvSpPr txBox="1">
            <a:spLocks noGrp="1"/>
          </p:cNvSpPr>
          <p:nvPr>
            <p:ph type="subTitle" idx="5"/>
          </p:nvPr>
        </p:nvSpPr>
        <p:spPr>
          <a:xfrm>
            <a:off x="5199625" y="3765989"/>
            <a:ext cx="31323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921" name="Google Shape;4921;p28"/>
          <p:cNvGrpSpPr/>
          <p:nvPr/>
        </p:nvGrpSpPr>
        <p:grpSpPr>
          <a:xfrm>
            <a:off x="7037488" y="4160450"/>
            <a:ext cx="2106500" cy="597475"/>
            <a:chOff x="-2810250" y="3572525"/>
            <a:chExt cx="2106500" cy="597475"/>
          </a:xfrm>
        </p:grpSpPr>
        <p:sp>
          <p:nvSpPr>
            <p:cNvPr id="4922" name="Google Shape;4922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2" name="Google Shape;5032;p28"/>
          <p:cNvGrpSpPr/>
          <p:nvPr/>
        </p:nvGrpSpPr>
        <p:grpSpPr>
          <a:xfrm flipH="1">
            <a:off x="-12" y="757134"/>
            <a:ext cx="2106500" cy="597475"/>
            <a:chOff x="-2810250" y="3572525"/>
            <a:chExt cx="2106500" cy="597475"/>
          </a:xfrm>
        </p:grpSpPr>
        <p:sp>
          <p:nvSpPr>
            <p:cNvPr id="5033" name="Google Shape;5033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60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43" name="Google Shape;5143;p28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7924350" y="423462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3194600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5666006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714875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3321200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5792606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841475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608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  <p:sldLayoutId id="2147483668" r:id="rId3"/>
    <p:sldLayoutId id="2147483674" r:id="rId4"/>
    <p:sldLayoutId id="2147483681" r:id="rId5"/>
    <p:sldLayoutId id="2147483682" r:id="rId6"/>
    <p:sldLayoutId id="2147483683" r:id="rId7"/>
    <p:sldLayoutId id="2147483684" r:id="rId8"/>
    <p:sldLayoutId id="214748368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9711;p7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4402749" y="1769348"/>
            <a:ext cx="2721951" cy="1469027"/>
          </a:xfrm>
          <a:prstGeom prst="rect">
            <a:avLst/>
          </a:prstGeom>
          <a:noFill/>
          <a:ln>
            <a:noFill/>
          </a:ln>
        </p:spPr>
      </p:pic>
      <p:sp>
        <p:nvSpPr>
          <p:cNvPr id="7153" name="Google Shape;7153;p41"/>
          <p:cNvSpPr txBox="1">
            <a:spLocks noGrp="1"/>
          </p:cNvSpPr>
          <p:nvPr>
            <p:ph type="body" idx="1"/>
          </p:nvPr>
        </p:nvSpPr>
        <p:spPr>
          <a:xfrm>
            <a:off x="635460" y="238475"/>
            <a:ext cx="8060115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ребёнка - детский сад № 14»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Колпашево Томской области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2981625" y="1360696"/>
            <a:ext cx="5614035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dirty="0"/>
              <a:t>Формирование предпосылок инженерного мышления у дошкольников посредством включения в деятельность </a:t>
            </a:r>
            <a:r>
              <a:rPr lang="ru-RU" sz="2400" dirty="0" err="1"/>
              <a:t>инженеринга</a:t>
            </a:r>
            <a:r>
              <a:rPr lang="ru-RU" sz="2400" dirty="0"/>
              <a:t> в детском саду</a:t>
            </a:r>
            <a:endParaRPr sz="2400" dirty="0"/>
          </a:p>
        </p:txBody>
      </p:sp>
      <p:pic>
        <p:nvPicPr>
          <p:cNvPr id="1026" name="Picture 2" descr="C:\Users\user\Desktop\Об Анне Владим\инженеринг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5"/>
          <a:stretch/>
        </p:blipFill>
        <p:spPr bwMode="auto">
          <a:xfrm rot="10800000">
            <a:off x="324727" y="1593616"/>
            <a:ext cx="2797423" cy="240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4" name="Google Shape;8584;p66"/>
          <p:cNvPicPr preferRelativeResize="0"/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 rot="-1018011">
            <a:off x="2749249" y="161714"/>
            <a:ext cx="2873303" cy="1253871"/>
          </a:xfrm>
          <a:prstGeom prst="rect">
            <a:avLst/>
          </a:prstGeom>
          <a:noFill/>
          <a:ln>
            <a:noFill/>
          </a:ln>
        </p:spPr>
      </p:pic>
      <p:sp>
        <p:nvSpPr>
          <p:cNvPr id="8587" name="Google Shape;8587;p66"/>
          <p:cNvSpPr txBox="1">
            <a:spLocks noGrp="1"/>
          </p:cNvSpPr>
          <p:nvPr>
            <p:ph type="subTitle" idx="1"/>
          </p:nvPr>
        </p:nvSpPr>
        <p:spPr>
          <a:xfrm>
            <a:off x="276225" y="2624888"/>
            <a:ext cx="8410575" cy="1391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 fontAlgn="base"/>
            <a:r>
              <a:rPr lang="ru-RU" dirty="0"/>
              <a:t>     Погружаясь в инженерные науки, дети приобретают не только знания, но и практические навыки.</a:t>
            </a:r>
          </a:p>
          <a:p>
            <a:pPr marL="0" indent="0" algn="just" fontAlgn="base"/>
            <a:r>
              <a:rPr lang="ru-RU" dirty="0"/>
              <a:t>     </a:t>
            </a:r>
          </a:p>
          <a:p>
            <a:pPr marL="0" indent="0" algn="just" fontAlgn="base"/>
            <a:r>
              <a:rPr lang="ru-RU" dirty="0"/>
              <a:t>     </a:t>
            </a:r>
            <a:r>
              <a:rPr lang="ru-RU" b="1" i="1" dirty="0"/>
              <a:t>Деятельность  в центре инженеринга или «Конструкторском бюро» - это одновременно и игра, и обучение, и техническое творчество.</a:t>
            </a:r>
          </a:p>
          <a:p>
            <a:pPr marL="0" indent="0" algn="just" fontAlgn="base"/>
            <a:endParaRPr lang="ru-RU" dirty="0"/>
          </a:p>
          <a:p>
            <a:pPr marL="0" lvl="0" indent="0" algn="just"/>
            <a:r>
              <a:rPr lang="ru-RU" dirty="0"/>
              <a:t>     Мы ещё в начале пути, но уже сейчас можно сделать вывод, что практическое использование различных материалов, знакомство с принципами механизмов делает образовательный процесс интересным и занимательным, позволяя заложить на этапе дошкольного детства начальные технические навыки, осуществить начальное инженерно-техническое образование детей дошкольного возраста в детском саду.</a:t>
            </a:r>
            <a:endParaRPr dirty="0"/>
          </a:p>
        </p:txBody>
      </p:sp>
      <p:sp>
        <p:nvSpPr>
          <p:cNvPr id="8590" name="Google Shape;8590;p66"/>
          <p:cNvSpPr txBox="1">
            <a:spLocks noGrp="1"/>
          </p:cNvSpPr>
          <p:nvPr>
            <p:ph type="title"/>
          </p:nvPr>
        </p:nvSpPr>
        <p:spPr>
          <a:xfrm>
            <a:off x="2505003" y="390699"/>
            <a:ext cx="33300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Выводы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67;p74"/>
          <p:cNvSpPr txBox="1">
            <a:spLocks/>
          </p:cNvSpPr>
          <p:nvPr/>
        </p:nvSpPr>
        <p:spPr>
          <a:xfrm>
            <a:off x="1347787" y="1871842"/>
            <a:ext cx="6448425" cy="12082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2"/>
              </a:buClr>
              <a:buSzPts val="1100"/>
            </a:pP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" name="inzheneringonline-audio-convert.com_">
            <a:hlinkClick r:id="" action="ppaction://media"/>
            <a:extLst>
              <a:ext uri="{FF2B5EF4-FFF2-40B4-BE49-F238E27FC236}">
                <a16:creationId xmlns:a16="http://schemas.microsoft.com/office/drawing/2014/main" id="{F20D4F30-4B13-4C1E-5066-721996E04F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4663" y="258763"/>
            <a:ext cx="6016335" cy="451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67;p74"/>
          <p:cNvSpPr txBox="1">
            <a:spLocks/>
          </p:cNvSpPr>
          <p:nvPr/>
        </p:nvSpPr>
        <p:spPr>
          <a:xfrm>
            <a:off x="1347787" y="1871842"/>
            <a:ext cx="6448425" cy="12082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2"/>
              </a:buClr>
              <a:buSzPts val="1100"/>
            </a:pPr>
            <a:r>
              <a:rPr lang="ru-RU" sz="1800" dirty="0">
                <a:solidFill>
                  <a:srgbClr val="002060"/>
                </a:solidFill>
              </a:rPr>
              <a:t>Контактная информация:</a:t>
            </a:r>
          </a:p>
          <a:p>
            <a:pPr algn="ctr"/>
            <a:endParaRPr lang="ru-RU" sz="1800" b="1" dirty="0">
              <a:solidFill>
                <a:srgbClr val="002060"/>
              </a:solidFill>
            </a:endParaRPr>
          </a:p>
          <a:p>
            <a:r>
              <a:rPr lang="ru-RU" sz="1800" dirty="0" err="1">
                <a:solidFill>
                  <a:srgbClr val="002060"/>
                </a:solidFill>
              </a:rPr>
              <a:t>Эл.почта</a:t>
            </a:r>
            <a:r>
              <a:rPr lang="ru-RU" sz="1800" dirty="0">
                <a:solidFill>
                  <a:srgbClr val="002060"/>
                </a:solidFill>
              </a:rPr>
              <a:t>:</a:t>
            </a:r>
            <a:r>
              <a:rPr lang="en-US" sz="1800" dirty="0">
                <a:solidFill>
                  <a:srgbClr val="002060"/>
                </a:solidFill>
              </a:rPr>
              <a:t>kolp-madou14@gov70.ru</a:t>
            </a:r>
            <a:endParaRPr lang="ru-RU" sz="1800" b="1" dirty="0">
              <a:solidFill>
                <a:srgbClr val="002060"/>
              </a:solidFill>
            </a:endParaRPr>
          </a:p>
          <a:p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Сайт:</a:t>
            </a:r>
            <a:r>
              <a:rPr lang="en-US" sz="1800" dirty="0">
                <a:solidFill>
                  <a:srgbClr val="002060"/>
                </a:solidFill>
              </a:rPr>
              <a:t>http://mbdou14.dou.tomsk.ru/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Google Shape;8867;p74"/>
          <p:cNvSpPr txBox="1">
            <a:spLocks/>
          </p:cNvSpPr>
          <p:nvPr/>
        </p:nvSpPr>
        <p:spPr>
          <a:xfrm>
            <a:off x="1304925" y="3377033"/>
            <a:ext cx="6123301" cy="12082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2"/>
              </a:buClr>
              <a:buSzPts val="1100"/>
            </a:pPr>
            <a:r>
              <a:rPr lang="ru-RU" sz="1800" i="1" dirty="0">
                <a:solidFill>
                  <a:srgbClr val="002060"/>
                </a:solidFill>
              </a:rPr>
              <a:t>Беляева Татьяна Алексеевна, заместитель заведующего по ИМР, тел. 8 953 925 52 02</a:t>
            </a:r>
          </a:p>
          <a:p>
            <a:pPr>
              <a:buClr>
                <a:schemeClr val="dk2"/>
              </a:buClr>
              <a:buSzPts val="1100"/>
            </a:pPr>
            <a:r>
              <a:rPr lang="ru-RU" sz="1800" i="1" dirty="0">
                <a:solidFill>
                  <a:srgbClr val="002060"/>
                </a:solidFill>
              </a:rPr>
              <a:t>МАДОУ №14 г. Колпашево Томской области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04;p41"/>
          <p:cNvSpPr txBox="1">
            <a:spLocks/>
          </p:cNvSpPr>
          <p:nvPr/>
        </p:nvSpPr>
        <p:spPr>
          <a:xfrm>
            <a:off x="1563507" y="432356"/>
            <a:ext cx="5992805" cy="10703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России назвали самые востребованные профессии.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Первое место - инженерные направления;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второе место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Т-специалисты, программисты, связисты;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третье место - образование и педагогические науки.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13" y="1611610"/>
            <a:ext cx="4914083" cy="276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Об Анне Владим\инженеринг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5"/>
          <a:stretch/>
        </p:blipFill>
        <p:spPr bwMode="auto">
          <a:xfrm rot="16200000">
            <a:off x="5990215" y="1680399"/>
            <a:ext cx="2761968" cy="262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5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9" name="Google Shape;7609;p52"/>
          <p:cNvSpPr txBox="1">
            <a:spLocks noGrp="1"/>
          </p:cNvSpPr>
          <p:nvPr>
            <p:ph type="title"/>
          </p:nvPr>
        </p:nvSpPr>
        <p:spPr>
          <a:xfrm>
            <a:off x="3056022" y="630937"/>
            <a:ext cx="3169227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/>
              <a:t>Наш подход </a:t>
            </a:r>
            <a:endParaRPr lang="ru-RU" sz="3200" dirty="0"/>
          </a:p>
        </p:txBody>
      </p:sp>
      <p:sp>
        <p:nvSpPr>
          <p:cNvPr id="171" name="Google Shape;7313;p45"/>
          <p:cNvSpPr txBox="1">
            <a:spLocks/>
          </p:cNvSpPr>
          <p:nvPr/>
        </p:nvSpPr>
        <p:spPr>
          <a:xfrm>
            <a:off x="3056022" y="1264022"/>
            <a:ext cx="5089358" cy="296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20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476250" indent="-342900" algn="just" fontAlgn="base">
              <a:buFontTx/>
              <a:buChar char="-"/>
            </a:pPr>
            <a:endParaRPr lang="ru-RU" sz="1600" b="0" dirty="0"/>
          </a:p>
          <a:p>
            <a:pPr marL="0" indent="0" algn="just">
              <a:spcAft>
                <a:spcPts val="1600"/>
              </a:spcAft>
            </a:pP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интеллектуально-мотивационной образовательной среды, способствующей формированию предпосылок инженерного мышления, первичного опыта проектной, конструктивно-модельной, поисковой деятельности и предпосылок профессиональной ориентации у детей дошкольного возраста.</a:t>
            </a:r>
          </a:p>
          <a:p>
            <a:pPr marL="0" indent="0" algn="just">
              <a:spcAft>
                <a:spcPts val="1600"/>
              </a:spcAft>
            </a:pPr>
            <a:endParaRPr lang="ru-RU" b="0" dirty="0"/>
          </a:p>
        </p:txBody>
      </p:sp>
      <p:pic>
        <p:nvPicPr>
          <p:cNvPr id="10" name="Picture 2" descr="C:\Users\user\Desktop\Об Анне Владим\034.jpg">
            <a:extLst>
              <a:ext uri="{FF2B5EF4-FFF2-40B4-BE49-F238E27FC236}">
                <a16:creationId xmlns:a16="http://schemas.microsoft.com/office/drawing/2014/main" id="{E2B0EABE-4649-6157-AF52-7C201F96C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8"/>
          <a:stretch/>
        </p:blipFill>
        <p:spPr bwMode="auto">
          <a:xfrm>
            <a:off x="-1" y="1287745"/>
            <a:ext cx="2923675" cy="3331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0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7313;p45"/>
          <p:cNvSpPr txBox="1">
            <a:spLocks/>
          </p:cNvSpPr>
          <p:nvPr/>
        </p:nvSpPr>
        <p:spPr>
          <a:xfrm>
            <a:off x="270165" y="1071399"/>
            <a:ext cx="8224130" cy="3573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20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476250" indent="-342900" algn="just" fontAlgn="base">
              <a:buFontTx/>
              <a:buChar char="-"/>
            </a:pPr>
            <a:endParaRPr lang="ru-RU" sz="1600" b="0" dirty="0"/>
          </a:p>
          <a:p>
            <a:pPr marL="0" indent="0" algn="just">
              <a:spcAft>
                <a:spcPts val="1600"/>
              </a:spcAft>
            </a:pP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вершенствовать содержательно-методические основы процесса формирования предпосылок инженерного мышления у </a:t>
            </a: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овершенствовать 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содержательно-методические основы процесса создания центра </a:t>
            </a:r>
            <a:r>
              <a:rPr lang="ru-RU" sz="18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инженеринга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детском 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саду.</a:t>
            </a:r>
            <a:endParaRPr lang="ru-RU" sz="18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птимизировать 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детского сада и семьи, 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обеспечивающее 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высокий уровень мотивации к научно-техническому творчеству у 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дошкольников.</a:t>
            </a:r>
            <a:endParaRPr lang="ru-RU" sz="18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</a:pP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асширять опыт 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конструирования </a:t>
            </a:r>
            <a:r>
              <a:rPr lang="ru-RU" sz="18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техносреды</a:t>
            </a:r>
            <a:r>
              <a:rPr lang="ru-RU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ДОО, стимулирующей формирование предпосылок инженерного мышления у дошкольников по интересам с учетом индивидуализации.</a:t>
            </a:r>
          </a:p>
          <a:p>
            <a:pPr marL="0" indent="0" algn="just">
              <a:spcAft>
                <a:spcPts val="1600"/>
              </a:spcAft>
            </a:pPr>
            <a:endParaRPr lang="ru-RU" sz="18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</a:pPr>
            <a:endParaRPr lang="ru-RU" sz="18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</a:pP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7609;p52">
            <a:extLst>
              <a:ext uri="{FF2B5EF4-FFF2-40B4-BE49-F238E27FC236}">
                <a16:creationId xmlns:a16="http://schemas.microsoft.com/office/drawing/2014/main" id="{E6EF471E-8CC4-9695-CB82-92EE9EA90C90}"/>
              </a:ext>
            </a:extLst>
          </p:cNvPr>
          <p:cNvSpPr txBox="1">
            <a:spLocks/>
          </p:cNvSpPr>
          <p:nvPr/>
        </p:nvSpPr>
        <p:spPr>
          <a:xfrm>
            <a:off x="-618356" y="498699"/>
            <a:ext cx="368184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5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3200" dirty="0" smtClean="0"/>
              <a:t>Задачи: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42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04;p41"/>
          <p:cNvSpPr txBox="1">
            <a:spLocks/>
          </p:cNvSpPr>
          <p:nvPr/>
        </p:nvSpPr>
        <p:spPr>
          <a:xfrm>
            <a:off x="589208" y="-170382"/>
            <a:ext cx="7617335" cy="26262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Формирование предпосылок инженерного мышления у дошкольников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   «Инженеринг»                                                     «Научная игрушка»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220812" y="1809549"/>
            <a:ext cx="838324" cy="4226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5999846" y="1809549"/>
            <a:ext cx="838324" cy="4226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user\Desktop\Об Анне Владим\Инженеринг2.jpg">
            <a:extLst>
              <a:ext uri="{FF2B5EF4-FFF2-40B4-BE49-F238E27FC236}">
                <a16:creationId xmlns:a16="http://schemas.microsoft.com/office/drawing/2014/main" id="{E0171FAB-451E-137C-CFF9-ABD71961D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33" y="2575642"/>
            <a:ext cx="1509777" cy="20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Об Анне Владим\034.jpg">
            <a:extLst>
              <a:ext uri="{FF2B5EF4-FFF2-40B4-BE49-F238E27FC236}">
                <a16:creationId xmlns:a16="http://schemas.microsoft.com/office/drawing/2014/main" id="{E2B0EABE-4649-6157-AF52-7C201F96C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8"/>
          <a:stretch/>
        </p:blipFill>
        <p:spPr bwMode="auto">
          <a:xfrm>
            <a:off x="1991792" y="2590624"/>
            <a:ext cx="1814628" cy="2067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Людмила\Desktop\vah1-e168066727357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352" y="2244769"/>
            <a:ext cx="2255875" cy="137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Людмила\Desktop\vah4-1-e16806675314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142" y="3685978"/>
            <a:ext cx="2540856" cy="145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Людмила\Desktop\lor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29" y="2279964"/>
            <a:ext cx="2537698" cy="142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Людмила\Desktop\yuyu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442" y="3794341"/>
            <a:ext cx="2355566" cy="143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0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Людмила\Desktop\фото сборник\среда\IMG_20180924_0938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6"/>
          <a:stretch/>
        </p:blipFill>
        <p:spPr bwMode="auto">
          <a:xfrm rot="20773605">
            <a:off x="587057" y="1625977"/>
            <a:ext cx="2929405" cy="1990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311" name="Google Shape;7311;p45"/>
          <p:cNvPicPr preferRelativeResize="0"/>
          <p:nvPr/>
        </p:nvPicPr>
        <p:blipFill>
          <a:blip r:embed="rId4">
            <a:alphaModFix amt="18000"/>
          </a:blip>
          <a:stretch>
            <a:fillRect/>
          </a:stretch>
        </p:blipFill>
        <p:spPr>
          <a:xfrm rot="-5399976">
            <a:off x="5286602" y="-738646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4511552" y="214755"/>
            <a:ext cx="4398300" cy="11880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«Инженеринг»</a:t>
            </a:r>
            <a:endParaRPr sz="3200" dirty="0"/>
          </a:p>
        </p:txBody>
      </p:sp>
      <p:sp>
        <p:nvSpPr>
          <p:cNvPr id="7314" name="Google Shape;7314;p45"/>
          <p:cNvSpPr/>
          <p:nvPr/>
        </p:nvSpPr>
        <p:spPr>
          <a:xfrm rot="17199174" flipH="1">
            <a:off x="129293" y="1773399"/>
            <a:ext cx="1000977" cy="572254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5" name="Google Shape;7315;p45"/>
          <p:cNvSpPr/>
          <p:nvPr/>
        </p:nvSpPr>
        <p:spPr>
          <a:xfrm flipH="1">
            <a:off x="2610486" y="1211908"/>
            <a:ext cx="1000993" cy="572248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9F5910-CAB7-1327-FD60-97943540F4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52" t="10838" r="9605" b="6237"/>
          <a:stretch/>
        </p:blipFill>
        <p:spPr>
          <a:xfrm>
            <a:off x="0" y="0"/>
            <a:ext cx="9100979" cy="499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0" name="Google Shape;7410;p48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rot="10800000">
            <a:off x="1033411" y="1646337"/>
            <a:ext cx="2129725" cy="8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1" name="Google Shape;7411;p48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 rot="10800000">
            <a:off x="3512403" y="1646337"/>
            <a:ext cx="2129725" cy="8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2" name="Google Shape;7412;p48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 rot="10800000">
            <a:off x="6070398" y="1646336"/>
            <a:ext cx="212972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13" name="Google Shape;7413;p48"/>
          <p:cNvSpPr txBox="1">
            <a:spLocks noGrp="1"/>
          </p:cNvSpPr>
          <p:nvPr>
            <p:ph type="subTitle" idx="3"/>
          </p:nvPr>
        </p:nvSpPr>
        <p:spPr>
          <a:xfrm>
            <a:off x="3104275" y="1558636"/>
            <a:ext cx="5683233" cy="30626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Образовательная деятельность в центре активности «</a:t>
            </a:r>
            <a:r>
              <a:rPr lang="ru-RU" sz="1800" b="0" dirty="0" err="1" smtClean="0">
                <a:solidFill>
                  <a:schemeClr val="tx1"/>
                </a:solidFill>
              </a:rPr>
              <a:t>Инженеринге</a:t>
            </a:r>
            <a:r>
              <a:rPr lang="ru-RU" sz="1800" b="0" dirty="0" smtClean="0">
                <a:solidFill>
                  <a:schemeClr val="tx1"/>
                </a:solidFill>
              </a:rPr>
              <a:t>».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Дополнительное образование («</a:t>
            </a:r>
            <a:r>
              <a:rPr lang="ru-RU" sz="1800" b="0" dirty="0" err="1">
                <a:solidFill>
                  <a:schemeClr val="tx1"/>
                </a:solidFill>
              </a:rPr>
              <a:t>Робикоша</a:t>
            </a:r>
            <a:r>
              <a:rPr lang="ru-RU" sz="1800" b="0" dirty="0">
                <a:solidFill>
                  <a:schemeClr val="tx1"/>
                </a:solidFill>
              </a:rPr>
              <a:t>»,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«Научная игрушка</a:t>
            </a:r>
            <a:r>
              <a:rPr lang="ru-RU" sz="1800" b="0" dirty="0" smtClean="0">
                <a:solidFill>
                  <a:schemeClr val="tx1"/>
                </a:solidFill>
              </a:rPr>
              <a:t>»).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Детско-взрослые </a:t>
            </a:r>
            <a:r>
              <a:rPr lang="ru-RU" sz="1800" b="0" dirty="0" smtClean="0">
                <a:solidFill>
                  <a:schemeClr val="tx1"/>
                </a:solidFill>
              </a:rPr>
              <a:t>проекты.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chemeClr val="tx1"/>
                </a:solidFill>
              </a:rPr>
              <a:t>Конкурсы.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chemeClr val="tx1"/>
                </a:solidFill>
              </a:rPr>
              <a:t>Выставки.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chemeClr val="tx1"/>
                </a:solidFill>
              </a:rPr>
              <a:t>Экскурсии.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Участие в мероприятиях регионального значения (</a:t>
            </a:r>
            <a:r>
              <a:rPr lang="ru-RU" sz="1800" b="0" dirty="0" err="1">
                <a:solidFill>
                  <a:schemeClr val="tx1"/>
                </a:solidFill>
              </a:rPr>
              <a:t>Кванториум</a:t>
            </a:r>
            <a:r>
              <a:rPr lang="ru-RU" sz="1800" b="0" dirty="0">
                <a:solidFill>
                  <a:schemeClr val="tx1"/>
                </a:solidFill>
              </a:rPr>
              <a:t>, </a:t>
            </a:r>
            <a:r>
              <a:rPr lang="ru-RU" sz="1800" b="0" dirty="0" err="1">
                <a:solidFill>
                  <a:schemeClr val="tx1"/>
                </a:solidFill>
              </a:rPr>
              <a:t>Технопредки</a:t>
            </a:r>
            <a:r>
              <a:rPr lang="ru-RU" sz="1800" b="0" dirty="0" smtClean="0">
                <a:solidFill>
                  <a:schemeClr val="tx1"/>
                </a:solidFill>
              </a:rPr>
              <a:t>).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chemeClr val="tx1"/>
                </a:solidFill>
              </a:rPr>
              <a:t>Пресс-клуб.</a:t>
            </a:r>
            <a:endParaRPr lang="ru-RU" sz="1800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>
                <a:solidFill>
                  <a:schemeClr val="tx1"/>
                </a:solidFill>
              </a:rPr>
              <a:t>Конструкторское бюро.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b="0" dirty="0">
              <a:solidFill>
                <a:schemeClr val="tx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b="0" dirty="0">
              <a:solidFill>
                <a:schemeClr val="tx1"/>
              </a:solidFill>
            </a:endParaRPr>
          </a:p>
        </p:txBody>
      </p:sp>
      <p:sp>
        <p:nvSpPr>
          <p:cNvPr id="7452" name="Google Shape;7452;p48"/>
          <p:cNvSpPr txBox="1">
            <a:spLocks noGrp="1"/>
          </p:cNvSpPr>
          <p:nvPr>
            <p:ph type="title"/>
          </p:nvPr>
        </p:nvSpPr>
        <p:spPr>
          <a:xfrm>
            <a:off x="686230" y="5222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Формы реализации </a:t>
            </a:r>
            <a:r>
              <a:rPr lang="ru-RU" sz="3200" dirty="0" smtClean="0"/>
              <a:t>направления</a:t>
            </a:r>
            <a:endParaRPr sz="3200" dirty="0"/>
          </a:p>
        </p:txBody>
      </p:sp>
      <p:grpSp>
        <p:nvGrpSpPr>
          <p:cNvPr id="7453" name="Google Shape;7453;p48"/>
          <p:cNvGrpSpPr/>
          <p:nvPr/>
        </p:nvGrpSpPr>
        <p:grpSpPr>
          <a:xfrm>
            <a:off x="2957049" y="1072400"/>
            <a:ext cx="3206130" cy="1747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C:\Users\user\Desktop\Об Анне Владим\Инженеринг2.jpg">
            <a:extLst>
              <a:ext uri="{FF2B5EF4-FFF2-40B4-BE49-F238E27FC236}">
                <a16:creationId xmlns:a16="http://schemas.microsoft.com/office/drawing/2014/main" id="{E0171FAB-451E-137C-CFF9-ABD71961D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91" y="1254355"/>
            <a:ext cx="253365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42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19413" cy="310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Людмила\Desktop\прф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33" y="2611027"/>
            <a:ext cx="4355967" cy="245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0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9" name="Google Shape;7609;p52"/>
          <p:cNvSpPr txBox="1">
            <a:spLocks noGrp="1"/>
          </p:cNvSpPr>
          <p:nvPr>
            <p:ph type="title"/>
          </p:nvPr>
        </p:nvSpPr>
        <p:spPr>
          <a:xfrm>
            <a:off x="632487" y="56292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Мониторинг результативности  </a:t>
            </a:r>
            <a:endParaRPr sz="3200" dirty="0"/>
          </a:p>
        </p:txBody>
      </p:sp>
      <p:sp>
        <p:nvSpPr>
          <p:cNvPr id="171" name="Google Shape;7313;p45"/>
          <p:cNvSpPr txBox="1">
            <a:spLocks/>
          </p:cNvSpPr>
          <p:nvPr/>
        </p:nvSpPr>
        <p:spPr>
          <a:xfrm>
            <a:off x="484212" y="628992"/>
            <a:ext cx="8175576" cy="4867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20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veat Brush"/>
              <a:buNone/>
              <a:defRPr sz="1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0" indent="0" algn="just"/>
            <a:r>
              <a:rPr lang="ru-RU" sz="1400" b="0" dirty="0"/>
              <a:t> Разработан на основе следующих показателей, которые </a:t>
            </a:r>
            <a:r>
              <a:rPr lang="ru-RU" sz="1400" b="0" dirty="0" err="1"/>
              <a:t>инженеринг</a:t>
            </a:r>
            <a:r>
              <a:rPr lang="ru-RU" sz="1400" b="0" dirty="0"/>
              <a:t> формирует у дошкольников</a:t>
            </a:r>
            <a:r>
              <a:rPr lang="ru-RU" sz="1400" b="0" dirty="0" smtClean="0"/>
              <a:t>:</a:t>
            </a:r>
            <a:endParaRPr lang="ru-RU" sz="1400" b="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5" y="1018996"/>
            <a:ext cx="5027353" cy="318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284" y="2033589"/>
            <a:ext cx="5583716" cy="229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9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2775F5"/>
      </a:lt2>
      <a:accent1>
        <a:srgbClr val="FFE599"/>
      </a:accent1>
      <a:accent2>
        <a:srgbClr val="7DA8EF"/>
      </a:accent2>
      <a:accent3>
        <a:srgbClr val="00214D"/>
      </a:accent3>
      <a:accent4>
        <a:srgbClr val="7DA8EF"/>
      </a:accent4>
      <a:accent5>
        <a:srgbClr val="B5FFDE"/>
      </a:accent5>
      <a:accent6>
        <a:srgbClr val="C0CEA8"/>
      </a:accent6>
      <a:hlink>
        <a:srgbClr val="476A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369</Words>
  <Application>Microsoft Office PowerPoint</Application>
  <PresentationFormat>Экран (16:9)</PresentationFormat>
  <Paragraphs>44</Paragraphs>
  <Slides>12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Raleway</vt:lpstr>
      <vt:lpstr>Caveat Brush</vt:lpstr>
      <vt:lpstr>Handa Notebook Thesis by Slidesgo</vt:lpstr>
      <vt:lpstr>Формирование предпосылок инженерного мышления у дошкольников посредством включения в деятельность инженеринга в детском саду</vt:lpstr>
      <vt:lpstr>Презентация PowerPoint</vt:lpstr>
      <vt:lpstr>Наш подход </vt:lpstr>
      <vt:lpstr>Презентация PowerPoint</vt:lpstr>
      <vt:lpstr>Презентация PowerPoint</vt:lpstr>
      <vt:lpstr>«Инженеринг»</vt:lpstr>
      <vt:lpstr>Формы реализации направления</vt:lpstr>
      <vt:lpstr>Презентация PowerPoint</vt:lpstr>
      <vt:lpstr>Мониторинг результативности  </vt:lpstr>
      <vt:lpstr>Выводы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Handa Notebook  Thesis</dc:title>
  <dc:creator>Людмила</dc:creator>
  <cp:lastModifiedBy>Ольга Георгиевна Иванова</cp:lastModifiedBy>
  <cp:revision>47</cp:revision>
  <dcterms:modified xsi:type="dcterms:W3CDTF">2024-11-05T03:02:28Z</dcterms:modified>
</cp:coreProperties>
</file>