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95" r:id="rId2"/>
    <p:sldId id="272" r:id="rId3"/>
    <p:sldId id="296" r:id="rId4"/>
    <p:sldId id="281" r:id="rId5"/>
    <p:sldId id="285" r:id="rId6"/>
    <p:sldId id="293" r:id="rId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/y7pLaPfeACQyxW4RmXeTnTt/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986AE2-802A-46E6-8B9B-36DA25E27436}">
  <a:tblStyle styleId="{38986AE2-802A-46E6-8B9B-36DA25E2743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A342C96-CB88-4190-8193-468E55BD396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28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42305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Екатерина\Desktop\20140721_Kasatkin ТГАСУ_Panorama_7928_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1" b="16193"/>
          <a:stretch/>
        </p:blipFill>
        <p:spPr bwMode="auto">
          <a:xfrm>
            <a:off x="0" y="2174002"/>
            <a:ext cx="9144000" cy="5098728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arallelogram 8"/>
          <p:cNvSpPr/>
          <p:nvPr/>
        </p:nvSpPr>
        <p:spPr>
          <a:xfrm>
            <a:off x="-656326" y="893763"/>
            <a:ext cx="8161308" cy="291925"/>
          </a:xfrm>
          <a:prstGeom prst="parallelogram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400" dirty="0" smtClean="0">
                <a:solidFill>
                  <a:schemeClr val="accent2"/>
                </a:solidFill>
              </a:rPr>
              <a:t>Инженерно- технические </a:t>
            </a:r>
          </a:p>
          <a:p>
            <a:pPr>
              <a:defRPr/>
            </a:pPr>
            <a:r>
              <a:rPr lang="ru-RU" sz="4400" dirty="0" smtClean="0">
                <a:solidFill>
                  <a:schemeClr val="accent2"/>
                </a:solidFill>
              </a:rPr>
              <a:t>классы ТГАСУ</a:t>
            </a:r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262688"/>
            <a:ext cx="9191625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>
            <a:sp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Матюшенко Наталья Сергеевна, </a:t>
            </a:r>
            <a:endParaRPr lang="ru-RU" sz="1800" dirty="0">
              <a:solidFill>
                <a:schemeClr val="tx1"/>
              </a:solidFill>
            </a:endParaRP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директор </a:t>
            </a:r>
            <a:r>
              <a:rPr lang="ru-RU" sz="1800" dirty="0" err="1">
                <a:solidFill>
                  <a:schemeClr val="tx1"/>
                </a:solidFill>
              </a:rPr>
              <a:t>Предуниверситария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63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14288"/>
            <a:ext cx="14414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E30A4-D8E3-4181-A26A-BB71B3A172E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85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</a:t>
            </a:r>
            <a:r>
              <a:rPr lang="ru-RU" dirty="0" smtClean="0"/>
              <a:t>подготовки</a:t>
            </a:r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2" y="6070600"/>
            <a:ext cx="17541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78781" y="1483113"/>
            <a:ext cx="1773044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уме­ние мыс­лить си­стем­но и ста­вить </a:t>
            </a:r>
            <a:r>
              <a:rPr lang="ru-RU" dirty="0" smtClean="0"/>
              <a:t>при­о­ри­те­ты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95747" y="1483113"/>
            <a:ext cx="1946473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100" dirty="0"/>
              <a:t>спо­соб­ность ре­шать воз­ник­шие труд­но­сти и про­бле­мы через воз­мож­ность под­хо­дить к ре­ше­нию с раз­ных сто­рон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30965" y="1505417"/>
            <a:ext cx="2230245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уме­ние ре­шать стра­те­ги­че­ские за­да­чи и ло­ги­че­ски мыс­лить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1024" y="1483113"/>
            <a:ext cx="1891991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100" dirty="0"/>
              <a:t>спо­соб­ность ка­че­ствен­но ра­бо­тать с ин­фор­ма­ци­ей, нестан­дарт­но мыс­лить и ге­не­ри­ро­вать идеи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1376" y="5066990"/>
            <a:ext cx="2152184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уме­ние </a:t>
            </a:r>
            <a:r>
              <a:rPr lang="ru-RU" dirty="0" err="1"/>
              <a:t>ком­му­ни­ци­ро­вать</a:t>
            </a:r>
            <a:r>
              <a:rPr lang="ru-RU" dirty="0"/>
              <a:t> о своих идеях и со­здан­ных про­дук­тах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6904" y="5036634"/>
            <a:ext cx="2189356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/>
              <a:t>уме­ние управ­лять сво­и­ми эмо­ци­я­ми и опре­де­лять эмо­ци­о­наль­ный фон дру­гих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0426" y="5066990"/>
            <a:ext cx="2189356" cy="100361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/>
              <a:t>уме­ние ра­бо­тать в ко­ман­де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53005" y="3174382"/>
            <a:ext cx="2544339" cy="117459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Преимущества обучения</a:t>
            </a:r>
            <a:endParaRPr lang="ru-RU" dirty="0"/>
          </a:p>
        </p:txBody>
      </p:sp>
      <p:cxnSp>
        <p:nvCxnSpPr>
          <p:cNvPr id="15" name="Прямая со стрелкой 14"/>
          <p:cNvCxnSpPr>
            <a:stCxn id="5" idx="2"/>
          </p:cNvCxnSpPr>
          <p:nvPr/>
        </p:nvCxnSpPr>
        <p:spPr>
          <a:xfrm>
            <a:off x="1165303" y="2486723"/>
            <a:ext cx="2380784" cy="687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</p:cNvCxnSpPr>
          <p:nvPr/>
        </p:nvCxnSpPr>
        <p:spPr>
          <a:xfrm flipH="1">
            <a:off x="5288466" y="2486723"/>
            <a:ext cx="2738554" cy="687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2"/>
          </p:cNvCxnSpPr>
          <p:nvPr/>
        </p:nvCxnSpPr>
        <p:spPr>
          <a:xfrm flipH="1">
            <a:off x="4795026" y="2486723"/>
            <a:ext cx="1173958" cy="687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7" idx="2"/>
          </p:cNvCxnSpPr>
          <p:nvPr/>
        </p:nvCxnSpPr>
        <p:spPr>
          <a:xfrm>
            <a:off x="3546088" y="2509027"/>
            <a:ext cx="646771" cy="6653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9" idx="0"/>
          </p:cNvCxnSpPr>
          <p:nvPr/>
        </p:nvCxnSpPr>
        <p:spPr>
          <a:xfrm flipV="1">
            <a:off x="1767468" y="4427034"/>
            <a:ext cx="2102005" cy="639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0" idx="0"/>
            <a:endCxn id="12" idx="2"/>
          </p:cNvCxnSpPr>
          <p:nvPr/>
        </p:nvCxnSpPr>
        <p:spPr>
          <a:xfrm flipV="1">
            <a:off x="4301582" y="4348975"/>
            <a:ext cx="123593" cy="687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1" idx="0"/>
          </p:cNvCxnSpPr>
          <p:nvPr/>
        </p:nvCxnSpPr>
        <p:spPr>
          <a:xfrm flipH="1" flipV="1">
            <a:off x="4995748" y="4427034"/>
            <a:ext cx="2189356" cy="6399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01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2" y="6070600"/>
            <a:ext cx="17541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457200" y="1544637"/>
            <a:ext cx="8229600" cy="5112641"/>
          </a:xfrm>
        </p:spPr>
        <p:txBody>
          <a:bodyPr anchor="t">
            <a:normAutofit/>
          </a:bodyPr>
          <a:lstStyle/>
          <a:p>
            <a:pPr marL="268288" indent="-9525"/>
            <a:endParaRPr lang="ru-RU" dirty="0" smtClean="0">
              <a:solidFill>
                <a:schemeClr val="tx1"/>
              </a:solidFill>
            </a:endParaRPr>
          </a:p>
          <a:p>
            <a:pPr marL="268288" indent="-9525"/>
            <a:endParaRPr lang="ru-RU" dirty="0">
              <a:solidFill>
                <a:schemeClr val="tx1"/>
              </a:solidFill>
            </a:endParaRPr>
          </a:p>
          <a:p>
            <a:pPr marL="268288" indent="-9525"/>
            <a:endParaRPr lang="ru-RU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039442"/>
              </p:ext>
            </p:extLst>
          </p:nvPr>
        </p:nvGraphicFramePr>
        <p:xfrm>
          <a:off x="172530" y="1086929"/>
          <a:ext cx="8764435" cy="4621665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1752887"/>
                <a:gridCol w="1697677"/>
                <a:gridCol w="1808097"/>
                <a:gridCol w="1752887"/>
                <a:gridCol w="1752887"/>
              </a:tblGrid>
              <a:tr h="4253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7 класс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8 класс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9 класс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10 класс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11 класс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103505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Математика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Физика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Модульное макетирование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err="1" smtClean="0">
                          <a:effectLst/>
                          <a:sym typeface="Arial"/>
                        </a:rPr>
                        <a:t>It-микс</a:t>
                      </a:r>
                      <a:endParaRPr lang="ru-RU" sz="1400" u="none" strike="noStrike" cap="none" dirty="0" smtClean="0">
                        <a:effectLst/>
                        <a:sym typeface="Arial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Научное творчество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профессиональная проба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Математика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Физика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ОПК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3D-моделирование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Научное творчество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профессиональная проба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Решение задач повышенной сложности по математике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Решение задач повышенной сложности по физике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Инженерное проектирование / 3D-моделирование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Дополнительная подготовка к ОГЭ (математика, физика)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Проектная деятельность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Экспериментальная математика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Физический эксперимент и инженерия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Черчение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Инженерное проектирование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Введение в специальность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200" u="none" strike="noStrike" cap="none" dirty="0" smtClean="0">
                          <a:effectLst/>
                          <a:sym typeface="Arial"/>
                        </a:rPr>
                        <a:t>Проектная деятельность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Экспериментальная математика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Физический эксперимент и инженерия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Начертательная геометрия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BIM-технологии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u="none" strike="noStrike" cap="none" dirty="0" smtClean="0">
                          <a:effectLst/>
                          <a:sym typeface="Arial"/>
                        </a:rPr>
                        <a:t>Проектная деятельность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08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858" y="166594"/>
            <a:ext cx="7696855" cy="783664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Новые проекты – взаимодействие с предприятиями</a:t>
            </a:r>
            <a:endParaRPr lang="ru-RU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489" y="1470211"/>
            <a:ext cx="3159405" cy="1272988"/>
          </a:xfrm>
        </p:spPr>
        <p:txBody>
          <a:bodyPr>
            <a:normAutofit/>
          </a:bodyPr>
          <a:lstStyle/>
          <a:p>
            <a:pPr marL="114300" indent="0" algn="ctr"/>
            <a:r>
              <a:rPr lang="ru-RU" b="1" dirty="0" smtClean="0">
                <a:solidFill>
                  <a:schemeClr val="accent2"/>
                </a:solidFill>
              </a:rPr>
              <a:t>Взаимодействия с работодателями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5608078" y="950258"/>
            <a:ext cx="3159405" cy="904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/>
            <a:endParaRPr lang="ru-RU" dirty="0" smtClean="0"/>
          </a:p>
          <a:p>
            <a:pPr marL="114300" indent="0" algn="ctr"/>
            <a:r>
              <a:rPr lang="ru-RU" b="1" dirty="0" smtClean="0">
                <a:solidFill>
                  <a:schemeClr val="accent2"/>
                </a:solidFill>
              </a:rPr>
              <a:t>Экскурсии </a:t>
            </a:r>
            <a:r>
              <a:rPr lang="ru-RU" b="1" dirty="0" smtClean="0">
                <a:solidFill>
                  <a:schemeClr val="accent2"/>
                </a:solidFill>
              </a:rPr>
              <a:t>на </a:t>
            </a:r>
            <a:r>
              <a:rPr lang="ru-RU" b="1" dirty="0" smtClean="0">
                <a:solidFill>
                  <a:schemeClr val="accent2"/>
                </a:solidFill>
              </a:rPr>
              <a:t>предприятия</a:t>
            </a:r>
            <a:endParaRPr lang="ru-RU" dirty="0"/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463599" y="5253318"/>
            <a:ext cx="3159405" cy="1470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 algn="ctr"/>
            <a:r>
              <a:rPr lang="ru-RU" b="1" dirty="0" smtClean="0">
                <a:solidFill>
                  <a:schemeClr val="accent2"/>
                </a:solidFill>
              </a:rPr>
              <a:t>привлечение </a:t>
            </a:r>
            <a:r>
              <a:rPr lang="ru-RU" b="1" dirty="0" smtClean="0">
                <a:solidFill>
                  <a:schemeClr val="accent2"/>
                </a:solidFill>
              </a:rPr>
              <a:t>практикующих специалистов для работы со школьниками</a:t>
            </a:r>
          </a:p>
        </p:txBody>
      </p:sp>
      <p:pic>
        <p:nvPicPr>
          <p:cNvPr id="1026" name="Picture 2" descr="C:\Users\TGASU\Desktop\XHNSiP17Sw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793" y="2853483"/>
            <a:ext cx="2377786" cy="291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GASU\Desktop\USjVvh_huK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669" y="2223247"/>
            <a:ext cx="2537789" cy="31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GASU\Desktop\cY7JDJ21HV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9035" y="2223247"/>
            <a:ext cx="2171035" cy="365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2" y="6070600"/>
            <a:ext cx="17541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71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7858" y="166594"/>
            <a:ext cx="7696855" cy="783664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Новые проекты – </a:t>
            </a:r>
            <a:r>
              <a:rPr lang="ru-RU" b="0" dirty="0" err="1" smtClean="0"/>
              <a:t>Грантовая</a:t>
            </a:r>
            <a:r>
              <a:rPr lang="ru-RU" b="0" dirty="0" smtClean="0"/>
              <a:t> поддержка </a:t>
            </a:r>
            <a:r>
              <a:rPr lang="ru-RU" b="0" dirty="0" smtClean="0"/>
              <a:t>идей</a:t>
            </a:r>
            <a:endParaRPr lang="ru-RU" b="0" dirty="0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812" y="6070600"/>
            <a:ext cx="175418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Текст 2"/>
          <p:cNvSpPr>
            <a:spLocks noGrp="1"/>
          </p:cNvSpPr>
          <p:nvPr>
            <p:ph type="body" idx="1"/>
          </p:nvPr>
        </p:nvSpPr>
        <p:spPr>
          <a:xfrm>
            <a:off x="457200" y="1544637"/>
            <a:ext cx="8229600" cy="5112641"/>
          </a:xfrm>
        </p:spPr>
        <p:txBody>
          <a:bodyPr anchor="t">
            <a:normAutofit/>
          </a:bodyPr>
          <a:lstStyle/>
          <a:p>
            <a:pPr marL="268288" indent="-9525"/>
            <a:r>
              <a:rPr lang="ru-RU" dirty="0" smtClean="0">
                <a:solidFill>
                  <a:schemeClr val="tx1"/>
                </a:solidFill>
              </a:rPr>
              <a:t>Был </a:t>
            </a:r>
            <a:r>
              <a:rPr lang="ru-RU" dirty="0" smtClean="0">
                <a:solidFill>
                  <a:schemeClr val="tx1"/>
                </a:solidFill>
              </a:rPr>
              <a:t>написан и выигран грант от </a:t>
            </a:r>
            <a:r>
              <a:rPr lang="ru-RU" dirty="0" err="1" smtClean="0">
                <a:solidFill>
                  <a:schemeClr val="tx1"/>
                </a:solidFill>
              </a:rPr>
              <a:t>Росмолодежи</a:t>
            </a:r>
            <a:r>
              <a:rPr lang="ru-RU" dirty="0" smtClean="0">
                <a:solidFill>
                  <a:schemeClr val="tx1"/>
                </a:solidFill>
              </a:rPr>
              <a:t> для физических лиц на сумму 800 тысяч рублей на реализацию проекта «Образовательный </a:t>
            </a:r>
            <a:r>
              <a:rPr lang="ru-RU" dirty="0" err="1" smtClean="0">
                <a:solidFill>
                  <a:schemeClr val="tx1"/>
                </a:solidFill>
              </a:rPr>
              <a:t>интенсив</a:t>
            </a:r>
            <a:r>
              <a:rPr lang="ru-RU" dirty="0" smtClean="0">
                <a:solidFill>
                  <a:schemeClr val="tx1"/>
                </a:solidFill>
              </a:rPr>
              <a:t> «Траектория </a:t>
            </a:r>
            <a:r>
              <a:rPr lang="ru-RU" dirty="0" err="1" smtClean="0">
                <a:solidFill>
                  <a:schemeClr val="tx1"/>
                </a:solidFill>
              </a:rPr>
              <a:t>РОСТа</a:t>
            </a:r>
            <a:r>
              <a:rPr lang="ru-RU" dirty="0" smtClean="0">
                <a:solidFill>
                  <a:schemeClr val="tx1"/>
                </a:solidFill>
              </a:rPr>
              <a:t>», «</a:t>
            </a:r>
            <a:r>
              <a:rPr lang="ru-RU" dirty="0" err="1" smtClean="0">
                <a:solidFill>
                  <a:schemeClr val="tx1"/>
                </a:solidFill>
              </a:rPr>
              <a:t>ИНЖЕНЕРиЯ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 smtClean="0">
              <a:solidFill>
                <a:schemeClr val="tx1"/>
              </a:solidFill>
            </a:endParaRPr>
          </a:p>
          <a:p>
            <a:pPr marL="268288" indent="-9525"/>
            <a:endParaRPr lang="ru-RU" dirty="0" smtClean="0">
              <a:solidFill>
                <a:schemeClr val="tx1"/>
              </a:solidFill>
            </a:endParaRPr>
          </a:p>
          <a:p>
            <a:pPr marL="268288" indent="-9525"/>
            <a:endParaRPr lang="ru-RU" dirty="0">
              <a:solidFill>
                <a:schemeClr val="tx1"/>
              </a:solidFill>
            </a:endParaRPr>
          </a:p>
          <a:p>
            <a:pPr marL="268288" indent="-9525"/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 descr="C:\Users\TGASU\Desktop\BHcBUvzsS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61" y="2581836"/>
            <a:ext cx="4088651" cy="408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37530" y="318415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8288" indent="-9525"/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Проект привлек более 100 учеников Томской области 10-11 классов, в течение 3 дней школьники жили в загородной базе и работали с психологами-</a:t>
            </a:r>
            <a:r>
              <a:rPr lang="ru-RU" sz="2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профориентологами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специалистами 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HR</a:t>
            </a:r>
            <a:r>
              <a:rPr lang="ru-RU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представителями ПК вузов Томска. </a:t>
            </a:r>
            <a:endParaRPr lang="ru-RU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3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Екатерина\Desktop\20140721_Kasatkin ТГАСУ_Panorama_7928_L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1" b="16193"/>
          <a:stretch/>
        </p:blipFill>
        <p:spPr bwMode="auto">
          <a:xfrm>
            <a:off x="0" y="2174002"/>
            <a:ext cx="9144000" cy="5098728"/>
          </a:xfrm>
          <a:prstGeom prst="flowChartManualInpu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6262688"/>
            <a:ext cx="9191625" cy="646331"/>
          </a:xfrm>
          <a:prstGeom prst="rect">
            <a:avLst/>
          </a:prstGeom>
          <a:solidFill>
            <a:schemeClr val="bg1">
              <a:lumMod val="95000"/>
              <a:alpha val="67000"/>
            </a:schemeClr>
          </a:solidFill>
        </p:spPr>
        <p:txBody>
          <a:bodyPr>
            <a:spAutoFit/>
          </a:bodyPr>
          <a:lstStyle/>
          <a:p>
            <a:pPr algn="r"/>
            <a:r>
              <a:rPr lang="ru-RU" sz="1800" dirty="0">
                <a:solidFill>
                  <a:schemeClr val="tx1"/>
                </a:solidFill>
              </a:rPr>
              <a:t>Матюшенко Наталья Сергеевна, </a:t>
            </a:r>
            <a:endParaRPr lang="ru-RU" sz="1800" dirty="0">
              <a:solidFill>
                <a:schemeClr val="tx1"/>
              </a:solidFill>
            </a:endParaRP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директор </a:t>
            </a:r>
            <a:r>
              <a:rPr lang="ru-RU" sz="1800" dirty="0" err="1">
                <a:solidFill>
                  <a:schemeClr val="tx1"/>
                </a:solidFill>
              </a:rPr>
              <a:t>Предуниверситария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63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850" y="14288"/>
            <a:ext cx="14414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EE30A4-D8E3-4181-A26A-BB71B3A172E4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14" name="Parallelogram 8"/>
          <p:cNvSpPr/>
          <p:nvPr/>
        </p:nvSpPr>
        <p:spPr>
          <a:xfrm>
            <a:off x="0" y="853982"/>
            <a:ext cx="8559800" cy="1546225"/>
          </a:xfrm>
          <a:prstGeom prst="parallelogram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400" dirty="0" smtClean="0">
                <a:solidFill>
                  <a:schemeClr val="accent2"/>
                </a:solidFill>
              </a:rPr>
              <a:t>Спасибо за внимание!</a:t>
            </a:r>
            <a:r>
              <a:rPr lang="ru-RU" sz="4400" dirty="0">
                <a:solidFill>
                  <a:schemeClr val="accent2"/>
                </a:solidFill>
              </a:rPr>
              <a:t/>
            </a:r>
            <a:br>
              <a:rPr lang="ru-RU" sz="4400" dirty="0">
                <a:solidFill>
                  <a:schemeClr val="accent2"/>
                </a:solidFill>
              </a:rPr>
            </a:br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3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247</Words>
  <Application>Microsoft Office PowerPoint</Application>
  <PresentationFormat>Экран (4:3)</PresentationFormat>
  <Paragraphs>61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Система подготовки</vt:lpstr>
      <vt:lpstr>Презентация PowerPoint</vt:lpstr>
      <vt:lpstr>Новые проекты – взаимодействие с предприятиями</vt:lpstr>
      <vt:lpstr>Новые проекты – Грантовая поддержка идей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Предуниверситария по профориентации и привлечению абитуриентов на период  сентябрь 2021 –  февраль 2022</dc:title>
  <dc:creator>User</dc:creator>
  <cp:lastModifiedBy>User</cp:lastModifiedBy>
  <cp:revision>53</cp:revision>
  <dcterms:created xsi:type="dcterms:W3CDTF">2022-01-18T05:01:38Z</dcterms:created>
  <dcterms:modified xsi:type="dcterms:W3CDTF">2024-11-05T06:31:53Z</dcterms:modified>
</cp:coreProperties>
</file>