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0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0" r:id="rId2"/>
    <p:sldMasterId id="2147483732" r:id="rId3"/>
    <p:sldMasterId id="2147483744" r:id="rId4"/>
    <p:sldMasterId id="2147483756" r:id="rId5"/>
    <p:sldMasterId id="2147483768" r:id="rId6"/>
    <p:sldMasterId id="2147483784" r:id="rId7"/>
    <p:sldMasterId id="2147483796" r:id="rId8"/>
    <p:sldMasterId id="2147483820" r:id="rId9"/>
    <p:sldMasterId id="2147483832" r:id="rId10"/>
    <p:sldMasterId id="2147483880" r:id="rId11"/>
  </p:sldMasterIdLst>
  <p:notesMasterIdLst>
    <p:notesMasterId r:id="rId40"/>
  </p:notesMasterIdLst>
  <p:sldIdLst>
    <p:sldId id="258" r:id="rId12"/>
    <p:sldId id="273" r:id="rId13"/>
    <p:sldId id="274" r:id="rId14"/>
    <p:sldId id="278" r:id="rId15"/>
    <p:sldId id="289" r:id="rId16"/>
    <p:sldId id="288" r:id="rId17"/>
    <p:sldId id="279" r:id="rId18"/>
    <p:sldId id="286" r:id="rId19"/>
    <p:sldId id="280" r:id="rId20"/>
    <p:sldId id="285" r:id="rId21"/>
    <p:sldId id="281" r:id="rId22"/>
    <p:sldId id="292" r:id="rId23"/>
    <p:sldId id="291" r:id="rId24"/>
    <p:sldId id="300" r:id="rId25"/>
    <p:sldId id="296" r:id="rId26"/>
    <p:sldId id="298" r:id="rId27"/>
    <p:sldId id="299" r:id="rId28"/>
    <p:sldId id="301" r:id="rId29"/>
    <p:sldId id="306" r:id="rId30"/>
    <p:sldId id="302" r:id="rId31"/>
    <p:sldId id="307" r:id="rId32"/>
    <p:sldId id="308" r:id="rId33"/>
    <p:sldId id="309" r:id="rId34"/>
    <p:sldId id="310" r:id="rId35"/>
    <p:sldId id="311" r:id="rId36"/>
    <p:sldId id="283" r:id="rId37"/>
    <p:sldId id="275" r:id="rId38"/>
    <p:sldId id="294" r:id="rId39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2580" y="-8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520BD-7AA7-4D75-B07E-76E073547B90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6D129A-477C-4615-B3B3-A5515EDDCB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218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.png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00364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7552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23665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92998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48567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73343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58704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04782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11854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329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79104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00364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75528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23665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92998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38712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16030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17408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99665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217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76346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9421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10777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05254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32748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91558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302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41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8601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952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834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683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5264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585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800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8811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3434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1291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8282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0025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654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5330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3884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092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0530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2650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0911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2579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7359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3387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5442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8045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8370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599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346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5809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6699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7375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344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1242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9351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1213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4059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343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9613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6226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3962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3226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8747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2996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638A84-BCFC-40BE-B657-C3B8AB3080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36084B14-4D90-4EE2-B929-645C7A3515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2D5CF33-977B-4F08-8861-DACA3C593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E0022-8B5B-48CE-98CD-D18334B3AD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7549DBF-97A1-43AC-BBB4-824AD94E1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172CCC5-EF4B-41A6-B1F2-4DE311491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2A9E-C7CF-4980-A466-4826A9B8FF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5019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710EE72-CEFA-4EB6-9149-22D640E8E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78796D2-E83D-4544-A002-D8F5FAC178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7115D6E-9ADE-4C4E-B4E9-B14FA8EF1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E0022-8B5B-48CE-98CD-D18334B3AD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23D4326-CB9B-4B21-8E86-5E2C8ED40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1E929FA-B9DE-469D-A574-A14291C13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2A9E-C7CF-4980-A466-4826A9B8FF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6894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B0475DB-9563-4A2B-B2E2-63EBDBB07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CB72326-B050-4313-B5FA-5B42BD629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3BAD1BD-4F40-407A-92F3-EB4833571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E0022-8B5B-48CE-98CD-D18334B3AD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9A01CA9-7487-4890-AF67-1F979F47D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EEF2949-14BE-43E8-8D84-79A3F8693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2A9E-C7CF-4980-A466-4826A9B8FF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3592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0CD6543-0395-45F8-B6D6-A98B475BB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CF2E6F6-EEDA-4FF5-B255-80E7CD794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A269E0A-70DD-4D1E-A688-69E2E1E6D2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CE23C91-C53C-4C09-B19C-1D3347DBB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E0022-8B5B-48CE-98CD-D18334B3AD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D2D09B3-55C4-46C0-9C4F-0F5623C52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0DCD46E-99E9-4D81-8D94-5F687C9A5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2A9E-C7CF-4980-A466-4826A9B8FF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140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FD28FC-8E49-41EF-8097-8BD05CAD2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4EFF4AF-C761-4401-A469-406261837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AC495F3-CAF9-4495-AF4D-4D6D09C4CD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067DB6A2-72F0-428F-982D-225F738929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16DEF8DD-74CA-4C53-B35F-26F8686814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FD537C48-3ED4-4846-94C3-829136660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E0022-8B5B-48CE-98CD-D18334B3AD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BFFB6901-731B-405E-9C32-02EAF4193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BB1B4B96-F702-4121-9359-D4BB37D0A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2A9E-C7CF-4980-A466-4826A9B8FF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3908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3AFB9D8-63A0-4501-9727-8CAC5AC20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A6D9C0AF-1B35-41BC-9CBF-029A70301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E0022-8B5B-48CE-98CD-D18334B3AD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C681DD7C-3881-47AF-B6BA-400018899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2121947-BACA-4709-AD00-538F8A999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2A9E-C7CF-4980-A466-4826A9B8FF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63284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52AB7D7C-C7B4-4F75-A2B9-27FE4551D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E0022-8B5B-48CE-98CD-D18334B3AD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4F8DD43F-3687-40EF-8CFB-97DAF4F66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2CE5EC62-D554-409B-9774-7BC6F0064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2A9E-C7CF-4980-A466-4826A9B8FF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3279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2A3DBA9-F647-4432-96FA-235C95CE1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2C1A8EB-E5A5-4918-AAB7-518917949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C620354-A508-4C0F-8B19-D1DA11ABB7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8F5CB80-2F07-4F19-9EDA-9F9EE1DCC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E0022-8B5B-48CE-98CD-D18334B3AD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6B81A80-3221-4B1A-9FD0-8E1346EE0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7977415-44CA-4D99-A2D5-A1F8F6CA2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2A9E-C7CF-4980-A466-4826A9B8FF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871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B76C25F-48CA-48C3-BEB0-A292C1252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C226D91-44F0-4492-B3CB-0F28CAD8DB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01BA005-87FC-407B-955C-65BAE65BCD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62268E2-429E-4F1F-829F-3E8746065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E0022-8B5B-48CE-98CD-D18334B3AD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2228E67-8D0D-4448-9BEA-173633586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295710A-5A1A-455E-BF6D-BF29BC34E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2A9E-C7CF-4980-A466-4826A9B8FF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1236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31E2615-416D-4D8E-8BA3-22570DD2B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FB25117-0CC3-4958-A9F9-443712F01A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52F7DBF-79F2-4DEC-A5B1-F12AB173B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E0022-8B5B-48CE-98CD-D18334B3AD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6003CCF-B32F-4675-B4EB-D09D59FCB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F0B9CBB-3610-4AD3-AE87-C249B626E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2A9E-C7CF-4980-A466-4826A9B8FF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090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71C184AC-DA05-4E25-9283-3FC54036B7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3FD6BC6-6797-4B3F-964F-7B0201B466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109800B-368F-4255-A4AE-AB53125BA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E0022-8B5B-48CE-98CD-D18334B3AD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42638FD-6071-440B-AC34-C8C1F14C0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5FE42EA-9B75-45C9-A102-90DDAEDA6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2A9E-C7CF-4980-A466-4826A9B8FF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30471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Управление созданием личностно-развивающей образовательной среды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>
            <a:extLst>
              <a:ext uri="{FF2B5EF4-FFF2-40B4-BE49-F238E27FC236}">
                <a16:creationId xmlns="" xmlns:a16="http://schemas.microsoft.com/office/drawing/2014/main" id="{1FDAFB6C-D1B5-2F47-8DEC-0807C98083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35336" y="0"/>
            <a:ext cx="1108664" cy="2315688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 userDrawn="1"/>
        </p:nvCxnSpPr>
        <p:spPr>
          <a:xfrm>
            <a:off x="2025228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 userDrawn="1"/>
        </p:nvCxnSpPr>
        <p:spPr>
          <a:xfrm>
            <a:off x="4111781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6764258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 userDrawn="1"/>
        </p:nvSpPr>
        <p:spPr>
          <a:xfrm>
            <a:off x="2259695" y="439687"/>
            <a:ext cx="16176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4346248" y="439687"/>
            <a:ext cx="21835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</a:rPr>
              <a:t>ППК «Управление созданием личностно-</a:t>
            </a:r>
          </a:p>
          <a:p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</a:rPr>
              <a:t>развивающей образовательной среды» </a:t>
            </a: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725" y="323412"/>
            <a:ext cx="640094" cy="63266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62" y="399923"/>
            <a:ext cx="1114500" cy="47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1594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53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Управление созданием личностно-развивающей образовательной среды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5A762A3-56BE-CE43-8095-6D535097E4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21707" y="-14748"/>
            <a:ext cx="733354" cy="970821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 userDrawn="1"/>
        </p:nvCxnSpPr>
        <p:spPr>
          <a:xfrm>
            <a:off x="2025228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 userDrawn="1"/>
        </p:nvCxnSpPr>
        <p:spPr>
          <a:xfrm>
            <a:off x="4111781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6764258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 userDrawn="1"/>
        </p:nvSpPr>
        <p:spPr>
          <a:xfrm>
            <a:off x="2259695" y="439687"/>
            <a:ext cx="16176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4346248" y="439687"/>
            <a:ext cx="21835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</a:rPr>
              <a:t>ППК «Управление созданием личностно-</a:t>
            </a:r>
          </a:p>
          <a:p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</a:rPr>
              <a:t>развивающей образовательной среды» 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725" y="323412"/>
            <a:ext cx="640094" cy="63266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62" y="399923"/>
            <a:ext cx="1114500" cy="47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65090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универсальный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2DA3DEF-316A-334A-AF3E-6F9B4C2F2A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571"/>
          <a:stretch/>
        </p:blipFill>
        <p:spPr>
          <a:xfrm>
            <a:off x="1585210" y="0"/>
            <a:ext cx="7569423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 userDrawn="1"/>
        </p:nvSpPr>
        <p:spPr>
          <a:xfrm>
            <a:off x="390066" y="4851916"/>
            <a:ext cx="11951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Verdana" panose="020B0604030504040204" pitchFamily="34" charset="0"/>
              </a:rPr>
              <a:t>ПРОГРАММА                    ПО РАЗВИТИЮ </a:t>
            </a:r>
          </a:p>
          <a:p>
            <a:r>
              <a:rPr lang="ru-RU" sz="1400" dirty="0">
                <a:solidFill>
                  <a:prstClr val="black"/>
                </a:solidFill>
                <a:latin typeface="Verdana" panose="020B0604030504040204" pitchFamily="34" charset="0"/>
              </a:rPr>
              <a:t>ЛИЧНОСТНОГО ПОТЕНЦИАЛА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76" y="2082085"/>
            <a:ext cx="843222" cy="8334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77" y="701654"/>
            <a:ext cx="1510952" cy="65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97061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универсальный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5A762A3-56BE-CE43-8095-6D535097E4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21707" y="-14748"/>
            <a:ext cx="733354" cy="97082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725" y="323412"/>
            <a:ext cx="640094" cy="632663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/>
          <p:nvPr userDrawn="1"/>
        </p:nvCxnSpPr>
        <p:spPr>
          <a:xfrm>
            <a:off x="2258359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6531128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2725956" y="508937"/>
            <a:ext cx="333757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Verdana" panose="020B0604030504040204" pitchFamily="34" charset="0"/>
              </a:rPr>
              <a:t>ПРОГРАММА ПО РАЗВИТИЮ ЛИЧНОСТНОГО ПОТЕНЦИАЛА</a:t>
            </a: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62" y="399923"/>
            <a:ext cx="1114500" cy="47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20048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62797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8925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72726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9129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1002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79819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19411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11173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30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74158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35810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30621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55111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50767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47003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63247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64382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78354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357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41442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1535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16446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4856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73343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58704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04782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1185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32919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791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820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207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600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240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852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110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9AE1D1F-67AE-47C9-BD30-623D741DF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98B195D-A8FD-4A82-AA7A-210A5A14CD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5A3EE32-FA57-4C44-B2A0-D8BC850B85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E0022-8B5B-48CE-98CD-D18334B3AD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F50B50C-82BC-453B-8B9B-545203E234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1A6DCF4-2578-4095-8B1F-07F060A44B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82A9E-C7CF-4980-A466-4826A9B8FF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92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553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520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820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yrga-gimnaziya@mail.r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358641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accent5"/>
                </a:solidFill>
              </a:rPr>
              <a:t/>
            </a:r>
            <a:br>
              <a:rPr lang="ru-RU" sz="3100" b="1" dirty="0" smtClean="0">
                <a:solidFill>
                  <a:schemeClr val="accent5"/>
                </a:solidFill>
              </a:rPr>
            </a:br>
            <a:r>
              <a:rPr lang="ru-RU" sz="3100" b="1" dirty="0">
                <a:solidFill>
                  <a:schemeClr val="accent5"/>
                </a:solidFill>
              </a:rPr>
              <a:t/>
            </a:r>
            <a:br>
              <a:rPr lang="ru-RU" sz="3100" b="1" dirty="0">
                <a:solidFill>
                  <a:schemeClr val="accent5"/>
                </a:solidFill>
              </a:rPr>
            </a:br>
            <a:r>
              <a:rPr lang="ru-RU" sz="3100" b="1" dirty="0" smtClean="0">
                <a:solidFill>
                  <a:schemeClr val="accent5"/>
                </a:solidFill>
              </a:rPr>
              <a:t/>
            </a:r>
            <a:br>
              <a:rPr lang="ru-RU" sz="3100" b="1" dirty="0" smtClean="0">
                <a:solidFill>
                  <a:schemeClr val="accent5"/>
                </a:solidFill>
              </a:rPr>
            </a:br>
            <a:r>
              <a:rPr lang="ru-RU" sz="31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31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100" b="1" dirty="0" smtClean="0">
                <a:solidFill>
                  <a:schemeClr val="accent5">
                    <a:lumMod val="75000"/>
                  </a:schemeClr>
                </a:solidFill>
              </a:rPr>
              <a:t>МАОУ «Гимназия города Юрги»</a:t>
            </a:r>
            <a:br>
              <a:rPr lang="ru-RU" sz="31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100" b="1" dirty="0">
                <a:solidFill>
                  <a:schemeClr val="accent5"/>
                </a:solidFill>
              </a:rPr>
              <a:t/>
            </a:r>
            <a:br>
              <a:rPr lang="ru-RU" sz="3100" b="1" dirty="0">
                <a:solidFill>
                  <a:schemeClr val="accent5"/>
                </a:solidFill>
              </a:rPr>
            </a:br>
            <a:r>
              <a:rPr lang="ru-RU" sz="4000" b="1" dirty="0">
                <a:solidFill>
                  <a:schemeClr val="accent5"/>
                </a:solidFill>
              </a:rPr>
              <a:t/>
            </a:r>
            <a:br>
              <a:rPr lang="ru-RU" sz="4000" b="1" dirty="0">
                <a:solidFill>
                  <a:schemeClr val="accent5"/>
                </a:solidFill>
              </a:rPr>
            </a:b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Методическая </a:t>
            </a: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</a:rPr>
              <a:t>служба образовательного учреждения –</a:t>
            </a:r>
            <a:br>
              <a:rPr lang="ru-RU" sz="40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</a:rPr>
              <a:t>эффективная площадка управления 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изменениями</a:t>
            </a: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4000" b="1" dirty="0">
                <a:solidFill>
                  <a:schemeClr val="accent5">
                    <a:lumMod val="50000"/>
                  </a:schemeClr>
                </a:solidFill>
              </a:rPr>
            </a:br>
            <a:endParaRPr lang="ru-RU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35896" y="573325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000" b="1" dirty="0">
                <a:solidFill>
                  <a:srgbClr val="4BACC6">
                    <a:lumMod val="50000"/>
                  </a:srgbClr>
                </a:solidFill>
              </a:rPr>
              <a:t>С.А. </a:t>
            </a:r>
            <a:r>
              <a:rPr lang="ru-RU" sz="2000" b="1" dirty="0" err="1">
                <a:solidFill>
                  <a:srgbClr val="4BACC6">
                    <a:lumMod val="50000"/>
                  </a:srgbClr>
                </a:solidFill>
              </a:rPr>
              <a:t>Чуприкова</a:t>
            </a:r>
            <a:r>
              <a:rPr lang="ru-RU" sz="2000" b="1" dirty="0">
                <a:solidFill>
                  <a:srgbClr val="4BACC6">
                    <a:lumMod val="50000"/>
                  </a:srgbClr>
                </a:solidFill>
              </a:rPr>
              <a:t>,  заместитель </a:t>
            </a:r>
          </a:p>
          <a:p>
            <a:pPr lvl="0"/>
            <a:r>
              <a:rPr lang="ru-RU" sz="2000" b="1" dirty="0">
                <a:solidFill>
                  <a:srgbClr val="4BACC6">
                    <a:lumMod val="50000"/>
                  </a:srgbClr>
                </a:solidFill>
              </a:rPr>
              <a:t>директора по УВР</a:t>
            </a:r>
          </a:p>
        </p:txBody>
      </p:sp>
    </p:spTree>
    <p:extLst>
      <p:ext uri="{BB962C8B-B14F-4D97-AF65-F5344CB8AC3E}">
        <p14:creationId xmlns:p14="http://schemas.microsoft.com/office/powerpoint/2010/main" val="251621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r="4953"/>
          <a:stretch/>
        </p:blipFill>
        <p:spPr bwMode="auto">
          <a:xfrm>
            <a:off x="3131840" y="2563144"/>
            <a:ext cx="5760640" cy="4294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3264" y="404664"/>
            <a:ext cx="8640735" cy="21891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Профессиональное обучающееся сообщество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это объединение учителей и экспертов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нацеленное на решение возникающих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 практике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проблем и обоюдное саморазвитие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с помощью налаженной системы коммуникации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, совместной работы и построения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системы  знаний.</a:t>
            </a:r>
            <a:endParaRPr lang="ru-RU" sz="2400" dirty="0">
              <a:ea typeface="Calibri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25295" y="648866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495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25" t="54546" b="12310"/>
          <a:stretch/>
        </p:blipFill>
        <p:spPr>
          <a:xfrm rot="5400000" flipH="1">
            <a:off x="-378619" y="2857106"/>
            <a:ext cx="3028950" cy="2112169"/>
          </a:xfrm>
        </p:spPr>
      </p:pic>
      <p:sp>
        <p:nvSpPr>
          <p:cNvPr id="5" name="TextBox 15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395536" y="928464"/>
            <a:ext cx="89439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rgbClr val="00642D"/>
                </a:solidFill>
                <a:latin typeface="Verdana" panose="020B0604030504040204" pitchFamily="34" charset="0"/>
              </a:rPr>
              <a:t>5 СОЦИАЛЬНО-ПСИХОЛОГИЧЕСКИХ ПОТРЕБНОСТЕЙ</a:t>
            </a:r>
            <a:r>
              <a:rPr lang="en-US" altLang="ru-RU" sz="2000" dirty="0">
                <a:solidFill>
                  <a:srgbClr val="00642D"/>
                </a:solidFill>
                <a:latin typeface="Verdana" panose="020B0604030504040204" pitchFamily="34" charset="0"/>
              </a:rPr>
              <a:t> </a:t>
            </a:r>
            <a:r>
              <a:rPr lang="ru-RU" altLang="ru-RU" sz="2000" dirty="0">
                <a:solidFill>
                  <a:srgbClr val="00642D"/>
                </a:solidFill>
                <a:latin typeface="Verdana" panose="020B0604030504040204" pitchFamily="34" charset="0"/>
              </a:rPr>
              <a:t/>
            </a:r>
            <a:br>
              <a:rPr lang="ru-RU" altLang="ru-RU" sz="2000" dirty="0">
                <a:solidFill>
                  <a:srgbClr val="00642D"/>
                </a:solidFill>
                <a:latin typeface="Verdana" panose="020B0604030504040204" pitchFamily="34" charset="0"/>
              </a:rPr>
            </a:br>
            <a:r>
              <a:rPr lang="en-US" altLang="ru-RU" sz="2000" dirty="0">
                <a:solidFill>
                  <a:srgbClr val="00642D"/>
                </a:solidFill>
                <a:latin typeface="Verdana" panose="020B0604030504040204" pitchFamily="34" charset="0"/>
              </a:rPr>
              <a:t>(</a:t>
            </a:r>
            <a:r>
              <a:rPr lang="ru-RU" altLang="ru-RU" sz="2000" dirty="0">
                <a:solidFill>
                  <a:srgbClr val="00642D"/>
                </a:solidFill>
                <a:latin typeface="Verdana" panose="020B0604030504040204" pitchFamily="34" charset="0"/>
              </a:rPr>
              <a:t>Дэвид Рок)</a:t>
            </a:r>
          </a:p>
        </p:txBody>
      </p:sp>
      <p:sp>
        <p:nvSpPr>
          <p:cNvPr id="3" name="Арка 2"/>
          <p:cNvSpPr/>
          <p:nvPr/>
        </p:nvSpPr>
        <p:spPr>
          <a:xfrm>
            <a:off x="-2660444" y="416295"/>
            <a:ext cx="5470116" cy="7293488"/>
          </a:xfrm>
          <a:prstGeom prst="blockArc">
            <a:avLst>
              <a:gd name="adj1" fmla="val 18900000"/>
              <a:gd name="adj2" fmla="val 2700000"/>
              <a:gd name="adj3" fmla="val 296"/>
            </a:avLst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hemeClr val="accent2">
              <a:tint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Полилиния 16"/>
          <p:cNvSpPr>
            <a:spLocks/>
          </p:cNvSpPr>
          <p:nvPr/>
        </p:nvSpPr>
        <p:spPr>
          <a:xfrm>
            <a:off x="2482359" y="1861934"/>
            <a:ext cx="3663137" cy="677555"/>
          </a:xfrm>
          <a:custGeom>
            <a:avLst/>
            <a:gdLst>
              <a:gd name="connsiteX0" fmla="*/ 0 w 4884182"/>
              <a:gd name="connsiteY0" fmla="*/ 0 h 677550"/>
              <a:gd name="connsiteX1" fmla="*/ 4884182 w 4884182"/>
              <a:gd name="connsiteY1" fmla="*/ 0 h 677550"/>
              <a:gd name="connsiteX2" fmla="*/ 4884182 w 4884182"/>
              <a:gd name="connsiteY2" fmla="*/ 677550 h 677550"/>
              <a:gd name="connsiteX3" fmla="*/ 0 w 4884182"/>
              <a:gd name="connsiteY3" fmla="*/ 677550 h 677550"/>
              <a:gd name="connsiteX4" fmla="*/ 0 w 4884182"/>
              <a:gd name="connsiteY4" fmla="*/ 0 h 67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4182" h="677550">
                <a:moveTo>
                  <a:pt x="0" y="0"/>
                </a:moveTo>
                <a:lnTo>
                  <a:pt x="4884182" y="0"/>
                </a:lnTo>
                <a:lnTo>
                  <a:pt x="4884182" y="677550"/>
                </a:lnTo>
                <a:lnTo>
                  <a:pt x="0" y="6775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7805" tIns="76200" rIns="76200" bIns="76200" numCol="1" spcCol="1270" anchor="ctr" anchorCtr="0">
            <a:noAutofit/>
          </a:bodyPr>
          <a:lstStyle/>
          <a:p>
            <a:pPr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СТАТУС</a:t>
            </a:r>
          </a:p>
        </p:txBody>
      </p:sp>
      <p:sp>
        <p:nvSpPr>
          <p:cNvPr id="18" name="Овал 17"/>
          <p:cNvSpPr>
            <a:spLocks/>
          </p:cNvSpPr>
          <p:nvPr/>
        </p:nvSpPr>
        <p:spPr>
          <a:xfrm>
            <a:off x="1844299" y="1777234"/>
            <a:ext cx="480153" cy="846938"/>
          </a:xfrm>
          <a:prstGeom prst="ellipse">
            <a:avLst/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Полилиния 18"/>
          <p:cNvSpPr>
            <a:spLocks/>
          </p:cNvSpPr>
          <p:nvPr/>
        </p:nvSpPr>
        <p:spPr>
          <a:xfrm>
            <a:off x="1974770" y="2764181"/>
            <a:ext cx="4240902" cy="677555"/>
          </a:xfrm>
          <a:custGeom>
            <a:avLst/>
            <a:gdLst>
              <a:gd name="connsiteX0" fmla="*/ 0 w 4398669"/>
              <a:gd name="connsiteY0" fmla="*/ 0 h 677550"/>
              <a:gd name="connsiteX1" fmla="*/ 4398669 w 4398669"/>
              <a:gd name="connsiteY1" fmla="*/ 0 h 677550"/>
              <a:gd name="connsiteX2" fmla="*/ 4398669 w 4398669"/>
              <a:gd name="connsiteY2" fmla="*/ 677550 h 677550"/>
              <a:gd name="connsiteX3" fmla="*/ 0 w 4398669"/>
              <a:gd name="connsiteY3" fmla="*/ 677550 h 677550"/>
              <a:gd name="connsiteX4" fmla="*/ 0 w 4398669"/>
              <a:gd name="connsiteY4" fmla="*/ 0 h 67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98669" h="677550">
                <a:moveTo>
                  <a:pt x="0" y="0"/>
                </a:moveTo>
                <a:lnTo>
                  <a:pt x="4398669" y="0"/>
                </a:lnTo>
                <a:lnTo>
                  <a:pt x="4398669" y="677550"/>
                </a:lnTo>
                <a:lnTo>
                  <a:pt x="0" y="6775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363841"/>
              <a:satOff val="-20982"/>
              <a:lumOff val="2157"/>
              <a:alphaOff val="0"/>
            </a:schemeClr>
          </a:fillRef>
          <a:effectRef idx="0">
            <a:schemeClr val="accent2">
              <a:hueOff val="-363841"/>
              <a:satOff val="-20982"/>
              <a:lumOff val="215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7805" tIns="76200" rIns="76200" bIns="76200" numCol="1" spcCol="1270" anchor="ctr" anchorCtr="0">
            <a:noAutofit/>
          </a:bodyPr>
          <a:lstStyle/>
          <a:p>
            <a:pPr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ОПРЕДЕЛЕННОСТЬ</a:t>
            </a:r>
          </a:p>
        </p:txBody>
      </p:sp>
      <p:sp>
        <p:nvSpPr>
          <p:cNvPr id="20" name="Овал 19"/>
          <p:cNvSpPr>
            <a:spLocks/>
          </p:cNvSpPr>
          <p:nvPr/>
        </p:nvSpPr>
        <p:spPr>
          <a:xfrm>
            <a:off x="1895723" y="2749071"/>
            <a:ext cx="635203" cy="846938"/>
          </a:xfrm>
          <a:prstGeom prst="ellipse">
            <a:avLst/>
          </a:prstGeom>
        </p:spPr>
        <p:style>
          <a:lnRef idx="2">
            <a:schemeClr val="accent2">
              <a:hueOff val="-363841"/>
              <a:satOff val="-20982"/>
              <a:lumOff val="2157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Полилиния 20"/>
          <p:cNvSpPr>
            <a:spLocks/>
          </p:cNvSpPr>
          <p:nvPr/>
        </p:nvSpPr>
        <p:spPr>
          <a:xfrm>
            <a:off x="2700821" y="3809234"/>
            <a:ext cx="3288921" cy="677555"/>
          </a:xfrm>
          <a:custGeom>
            <a:avLst/>
            <a:gdLst>
              <a:gd name="connsiteX0" fmla="*/ 0 w 4249656"/>
              <a:gd name="connsiteY0" fmla="*/ 0 h 677550"/>
              <a:gd name="connsiteX1" fmla="*/ 4249656 w 4249656"/>
              <a:gd name="connsiteY1" fmla="*/ 0 h 677550"/>
              <a:gd name="connsiteX2" fmla="*/ 4249656 w 4249656"/>
              <a:gd name="connsiteY2" fmla="*/ 677550 h 677550"/>
              <a:gd name="connsiteX3" fmla="*/ 0 w 4249656"/>
              <a:gd name="connsiteY3" fmla="*/ 677550 h 677550"/>
              <a:gd name="connsiteX4" fmla="*/ 0 w 4249656"/>
              <a:gd name="connsiteY4" fmla="*/ 0 h 67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9656" h="677550">
                <a:moveTo>
                  <a:pt x="0" y="0"/>
                </a:moveTo>
                <a:lnTo>
                  <a:pt x="4249656" y="0"/>
                </a:lnTo>
                <a:lnTo>
                  <a:pt x="4249656" y="677550"/>
                </a:lnTo>
                <a:lnTo>
                  <a:pt x="0" y="6775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727682"/>
              <a:satOff val="-41964"/>
              <a:lumOff val="4314"/>
              <a:alphaOff val="0"/>
            </a:schemeClr>
          </a:fillRef>
          <a:effectRef idx="0">
            <a:schemeClr val="accent2">
              <a:hueOff val="-727682"/>
              <a:satOff val="-41964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7805" tIns="76200" rIns="76200" bIns="76200" numCol="1" spcCol="1270" anchor="ctr" anchorCtr="0">
            <a:noAutofit/>
          </a:bodyPr>
          <a:lstStyle/>
          <a:p>
            <a:pPr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АВТОНОМИЯ</a:t>
            </a:r>
          </a:p>
        </p:txBody>
      </p:sp>
      <p:sp>
        <p:nvSpPr>
          <p:cNvPr id="22" name="Овал 21"/>
          <p:cNvSpPr>
            <a:spLocks/>
          </p:cNvSpPr>
          <p:nvPr/>
        </p:nvSpPr>
        <p:spPr>
          <a:xfrm>
            <a:off x="2484898" y="3809234"/>
            <a:ext cx="635203" cy="846938"/>
          </a:xfrm>
          <a:prstGeom prst="ellipse">
            <a:avLst/>
          </a:prstGeom>
        </p:spPr>
        <p:style>
          <a:lnRef idx="2">
            <a:schemeClr val="accent2">
              <a:hueOff val="-727682"/>
              <a:satOff val="-41964"/>
              <a:lumOff val="4314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Полилиния 22"/>
          <p:cNvSpPr>
            <a:spLocks/>
          </p:cNvSpPr>
          <p:nvPr/>
        </p:nvSpPr>
        <p:spPr>
          <a:xfrm>
            <a:off x="2690739" y="4909934"/>
            <a:ext cx="3299002" cy="677555"/>
          </a:xfrm>
          <a:custGeom>
            <a:avLst/>
            <a:gdLst>
              <a:gd name="connsiteX0" fmla="*/ 0 w 4398669"/>
              <a:gd name="connsiteY0" fmla="*/ 0 h 677550"/>
              <a:gd name="connsiteX1" fmla="*/ 4398669 w 4398669"/>
              <a:gd name="connsiteY1" fmla="*/ 0 h 677550"/>
              <a:gd name="connsiteX2" fmla="*/ 4398669 w 4398669"/>
              <a:gd name="connsiteY2" fmla="*/ 677550 h 677550"/>
              <a:gd name="connsiteX3" fmla="*/ 0 w 4398669"/>
              <a:gd name="connsiteY3" fmla="*/ 677550 h 677550"/>
              <a:gd name="connsiteX4" fmla="*/ 0 w 4398669"/>
              <a:gd name="connsiteY4" fmla="*/ 0 h 67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98669" h="677550">
                <a:moveTo>
                  <a:pt x="0" y="0"/>
                </a:moveTo>
                <a:lnTo>
                  <a:pt x="4398669" y="0"/>
                </a:lnTo>
                <a:lnTo>
                  <a:pt x="4398669" y="677550"/>
                </a:lnTo>
                <a:lnTo>
                  <a:pt x="0" y="6775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091522"/>
              <a:satOff val="-62946"/>
              <a:lumOff val="6471"/>
              <a:alphaOff val="0"/>
            </a:schemeClr>
          </a:fillRef>
          <a:effectRef idx="0">
            <a:schemeClr val="accent2">
              <a:hueOff val="-1091522"/>
              <a:satOff val="-62946"/>
              <a:lumOff val="647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7805" tIns="76200" rIns="76200" bIns="76200" numCol="1" spcCol="1270" anchor="ctr" anchorCtr="0">
            <a:noAutofit/>
          </a:bodyPr>
          <a:lstStyle/>
          <a:p>
            <a:pPr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СВЯЗНОСТЬ</a:t>
            </a:r>
          </a:p>
        </p:txBody>
      </p:sp>
      <p:sp>
        <p:nvSpPr>
          <p:cNvPr id="24" name="Овал 23"/>
          <p:cNvSpPr>
            <a:spLocks/>
          </p:cNvSpPr>
          <p:nvPr/>
        </p:nvSpPr>
        <p:spPr>
          <a:xfrm>
            <a:off x="2373139" y="4825234"/>
            <a:ext cx="635203" cy="846938"/>
          </a:xfrm>
          <a:prstGeom prst="ellipse">
            <a:avLst/>
          </a:prstGeom>
        </p:spPr>
        <p:style>
          <a:lnRef idx="2">
            <a:schemeClr val="accent2">
              <a:hueOff val="-1091522"/>
              <a:satOff val="-62946"/>
              <a:lumOff val="6471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Полилиния 24"/>
          <p:cNvSpPr>
            <a:spLocks/>
          </p:cNvSpPr>
          <p:nvPr/>
        </p:nvSpPr>
        <p:spPr>
          <a:xfrm>
            <a:off x="1974770" y="5894967"/>
            <a:ext cx="4014972" cy="677555"/>
          </a:xfrm>
          <a:custGeom>
            <a:avLst/>
            <a:gdLst>
              <a:gd name="connsiteX0" fmla="*/ 0 w 4884182"/>
              <a:gd name="connsiteY0" fmla="*/ 0 h 677550"/>
              <a:gd name="connsiteX1" fmla="*/ 4884182 w 4884182"/>
              <a:gd name="connsiteY1" fmla="*/ 0 h 677550"/>
              <a:gd name="connsiteX2" fmla="*/ 4884182 w 4884182"/>
              <a:gd name="connsiteY2" fmla="*/ 677550 h 677550"/>
              <a:gd name="connsiteX3" fmla="*/ 0 w 4884182"/>
              <a:gd name="connsiteY3" fmla="*/ 677550 h 677550"/>
              <a:gd name="connsiteX4" fmla="*/ 0 w 4884182"/>
              <a:gd name="connsiteY4" fmla="*/ 0 h 67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4182" h="677550">
                <a:moveTo>
                  <a:pt x="0" y="0"/>
                </a:moveTo>
                <a:lnTo>
                  <a:pt x="4884182" y="0"/>
                </a:lnTo>
                <a:lnTo>
                  <a:pt x="4884182" y="677550"/>
                </a:lnTo>
                <a:lnTo>
                  <a:pt x="0" y="6775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455363"/>
              <a:satOff val="-83928"/>
              <a:lumOff val="8628"/>
              <a:alphaOff val="0"/>
            </a:schemeClr>
          </a:fillRef>
          <a:effectRef idx="0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7805" tIns="76200" rIns="76200" bIns="76200" numCol="1" spcCol="1270" anchor="ctr" anchorCtr="0">
            <a:noAutofit/>
          </a:bodyPr>
          <a:lstStyle/>
          <a:p>
            <a:pPr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СПРАВЕДЛИВОСТЬ</a:t>
            </a:r>
          </a:p>
        </p:txBody>
      </p:sp>
      <p:sp>
        <p:nvSpPr>
          <p:cNvPr id="26" name="Овал 25"/>
          <p:cNvSpPr>
            <a:spLocks/>
          </p:cNvSpPr>
          <p:nvPr/>
        </p:nvSpPr>
        <p:spPr>
          <a:xfrm>
            <a:off x="1560607" y="5836056"/>
            <a:ext cx="635203" cy="846938"/>
          </a:xfrm>
          <a:prstGeom prst="ellipse">
            <a:avLst/>
          </a:prstGeom>
        </p:spPr>
        <p:style>
          <a:lnRef idx="2">
            <a:schemeClr val="accent2">
              <a:hueOff val="-1455363"/>
              <a:satOff val="-83928"/>
              <a:lumOff val="8628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7" name="Рисунок 6"/>
          <p:cNvPicPr>
            <a:picLocks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5" t="78894" r="31643" b="10432"/>
          <a:stretch/>
        </p:blipFill>
        <p:spPr>
          <a:xfrm>
            <a:off x="1678168" y="5765745"/>
            <a:ext cx="695651" cy="936000"/>
          </a:xfrm>
          <a:prstGeom prst="rect">
            <a:avLst/>
          </a:prstGeom>
        </p:spPr>
      </p:pic>
      <p:pic>
        <p:nvPicPr>
          <p:cNvPr id="8" name="Рисунок 7"/>
          <p:cNvPicPr>
            <a:picLocks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82" t="2146" r="30986" b="86754"/>
          <a:stretch/>
        </p:blipFill>
        <p:spPr>
          <a:xfrm>
            <a:off x="1619505" y="1690303"/>
            <a:ext cx="704947" cy="936000"/>
          </a:xfrm>
          <a:prstGeom prst="rect">
            <a:avLst/>
          </a:prstGeom>
        </p:spPr>
      </p:pic>
      <p:pic>
        <p:nvPicPr>
          <p:cNvPr id="9" name="Рисунок 8"/>
          <p:cNvPicPr>
            <a:picLocks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6" t="21542" r="31441" b="67759"/>
          <a:stretch/>
        </p:blipFill>
        <p:spPr>
          <a:xfrm>
            <a:off x="1743925" y="2716384"/>
            <a:ext cx="705716" cy="936000"/>
          </a:xfrm>
          <a:prstGeom prst="rect">
            <a:avLst/>
          </a:prstGeom>
        </p:spPr>
      </p:pic>
      <p:pic>
        <p:nvPicPr>
          <p:cNvPr id="10" name="Рисунок 9"/>
          <p:cNvPicPr>
            <a:picLocks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2" t="40440" r="31452" b="48425"/>
          <a:stretch/>
        </p:blipFill>
        <p:spPr>
          <a:xfrm>
            <a:off x="2324452" y="3809234"/>
            <a:ext cx="683890" cy="936000"/>
          </a:xfrm>
          <a:prstGeom prst="rect">
            <a:avLst/>
          </a:prstGeom>
        </p:spPr>
      </p:pic>
      <p:pic>
        <p:nvPicPr>
          <p:cNvPr id="11" name="Рисунок 10"/>
          <p:cNvPicPr>
            <a:picLocks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02" t="59631" r="31853" b="29552"/>
          <a:stretch/>
        </p:blipFill>
        <p:spPr>
          <a:xfrm>
            <a:off x="2250648" y="4800756"/>
            <a:ext cx="681014" cy="936000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>
            <a:spLocks/>
          </p:cNvSpPr>
          <p:nvPr/>
        </p:nvSpPr>
        <p:spPr>
          <a:xfrm>
            <a:off x="6210301" y="1807404"/>
            <a:ext cx="2752725" cy="78661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algn="ctr"/>
            <a:r>
              <a:rPr lang="ru-RU" alt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Относительная важность для других.  Уважение достоинства.</a:t>
            </a:r>
            <a:endParaRPr lang="ru-RU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Скругленный прямоугольник 12"/>
          <p:cNvSpPr>
            <a:spLocks/>
          </p:cNvSpPr>
          <p:nvPr/>
        </p:nvSpPr>
        <p:spPr>
          <a:xfrm>
            <a:off x="6200776" y="2686602"/>
            <a:ext cx="2752725" cy="83271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algn="ctr">
              <a:defRPr/>
            </a:pPr>
            <a:r>
              <a:rPr lang="ru-RU" alt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Определённость и прогнозируемость событий.</a:t>
            </a:r>
            <a:endParaRPr lang="ru-RU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>
            <a:spLocks/>
          </p:cNvSpPr>
          <p:nvPr/>
        </p:nvSpPr>
        <p:spPr>
          <a:xfrm>
            <a:off x="6210301" y="3764703"/>
            <a:ext cx="2752725" cy="7833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216000" rIns="36000" rtlCol="0" anchor="ctr"/>
          <a:lstStyle/>
          <a:p>
            <a:pPr algn="ctr">
              <a:defRPr/>
            </a:pPr>
            <a:r>
              <a:rPr lang="ru-RU" altLang="ru-RU" sz="17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Чувство контроля над событиями, возможность выбора.</a:t>
            </a:r>
            <a:endParaRPr lang="ru-RU" sz="17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" name="Скругленный прямоугольник 14"/>
          <p:cNvSpPr>
            <a:spLocks/>
          </p:cNvSpPr>
          <p:nvPr/>
        </p:nvSpPr>
        <p:spPr>
          <a:xfrm>
            <a:off x="6210301" y="4700703"/>
            <a:ext cx="2752725" cy="82945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252000" rIns="36000" rtlCol="0" anchor="ctr"/>
          <a:lstStyle/>
          <a:p>
            <a:pPr algn="ctr">
              <a:lnSpc>
                <a:spcPct val="115000"/>
              </a:lnSpc>
              <a:defRPr/>
            </a:pPr>
            <a:r>
              <a:rPr lang="ru-RU" alt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Безопасность, дружеские отношения. Доверие. Принятие.</a:t>
            </a: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6" name="Скругленный прямоугольник 15"/>
          <p:cNvSpPr>
            <a:spLocks/>
          </p:cNvSpPr>
          <p:nvPr/>
        </p:nvSpPr>
        <p:spPr>
          <a:xfrm>
            <a:off x="6215672" y="5796276"/>
            <a:ext cx="2752725" cy="886718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algn="ctr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Fedra Sans Pro Book" pitchFamily="34" charset="0"/>
                <a:cs typeface="Arial" panose="020B0604020202020204" pitchFamily="34" charset="0"/>
              </a:rPr>
              <a:t>Восприятие равнозначности обменов между людьми</a:t>
            </a:r>
            <a:r>
              <a:rPr lang="ru-RU" alt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. 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 useBgFill="1">
        <p:nvSpPr>
          <p:cNvPr id="2" name="Прямоугольник 1"/>
          <p:cNvSpPr/>
          <p:nvPr/>
        </p:nvSpPr>
        <p:spPr>
          <a:xfrm>
            <a:off x="611560" y="260648"/>
            <a:ext cx="7416824" cy="7200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725296" y="633241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567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3264" y="404664"/>
            <a:ext cx="8640735" cy="4921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a typeface="Calibri"/>
                <a:cs typeface="Times New Roman"/>
              </a:rPr>
              <a:t>Персонифицированные формы методической работы </a:t>
            </a:r>
            <a:endParaRPr lang="ru-RU" sz="2400" dirty="0">
              <a:solidFill>
                <a:schemeClr val="accent5">
                  <a:lumMod val="50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25295" y="648866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13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672" y="1098473"/>
            <a:ext cx="8107063" cy="53901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505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 работа педагога (молодого специалиста, малоопытного и т.д.) с учителем-наставником по предмету; </a:t>
            </a:r>
            <a:endParaRPr lang="ru-RU" sz="2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505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 работа в качестве учителя-наставника с педагогом, студентом; </a:t>
            </a:r>
            <a:endParaRPr lang="ru-RU" sz="2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 работа в качестве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тьютора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с педагогом; </a:t>
            </a:r>
            <a:endParaRPr lang="ru-RU" sz="2400" dirty="0"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>- 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 работа педагога в проблемно-творческой группе; </a:t>
            </a:r>
            <a:endParaRPr lang="ru-RU" sz="2400" dirty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505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 самостоятельная методическая работа в рамках реализации ФГОС общего образования с последующим обобщением опыта; </a:t>
            </a:r>
            <a:endParaRPr lang="ru-RU" sz="2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505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 индивидуальная методическая помощь педагогу; </a:t>
            </a:r>
            <a:endParaRPr lang="ru-RU" sz="2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 подготовка педагога к участию в профессиональных конкурсах. </a:t>
            </a:r>
            <a:endParaRPr lang="ru-RU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4459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9632" y="260648"/>
            <a:ext cx="8640735" cy="9168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a typeface="Calibri"/>
                <a:cs typeface="Times New Roman"/>
              </a:rPr>
              <a:t>Современные технологии методической работы: </a:t>
            </a:r>
          </a:p>
          <a:p>
            <a:pPr algn="just">
              <a:lnSpc>
                <a:spcPct val="115000"/>
              </a:lnSpc>
            </a:pPr>
            <a:endParaRPr lang="ru-RU" sz="2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25295" y="648866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14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98353" y="980728"/>
            <a:ext cx="7026942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- </a:t>
            </a:r>
            <a:r>
              <a:rPr lang="ru-RU" sz="2400" dirty="0"/>
              <a:t>наставничество; </a:t>
            </a:r>
          </a:p>
          <a:p>
            <a:r>
              <a:rPr lang="ru-RU" sz="2400" dirty="0"/>
              <a:t>- </a:t>
            </a:r>
            <a:r>
              <a:rPr lang="ru-RU" sz="2400" dirty="0" err="1"/>
              <a:t>тьюторское</a:t>
            </a:r>
            <a:r>
              <a:rPr lang="ru-RU" sz="2400" dirty="0"/>
              <a:t> сопровождение индивидуально-ориентированного профессионального развития педагогов; </a:t>
            </a:r>
          </a:p>
          <a:p>
            <a:r>
              <a:rPr lang="ru-RU" sz="2400" dirty="0"/>
              <a:t>-кураторская </a:t>
            </a:r>
            <a:r>
              <a:rPr lang="ru-RU" sz="2400" dirty="0" smtClean="0"/>
              <a:t>методика (Ушакова);</a:t>
            </a:r>
            <a:endParaRPr lang="ru-RU" sz="2400" dirty="0"/>
          </a:p>
          <a:p>
            <a:r>
              <a:rPr lang="ru-RU" sz="2400" dirty="0"/>
              <a:t>- технологии цифровых коммуникаций (</a:t>
            </a:r>
            <a:r>
              <a:rPr lang="ru-RU" sz="2400" dirty="0" err="1"/>
              <a:t>мессенджеры</a:t>
            </a:r>
            <a:r>
              <a:rPr lang="ru-RU" sz="2400" dirty="0"/>
              <a:t>, платформы как цифровые инструменты коммуникации). 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4509120"/>
            <a:ext cx="7611827" cy="224676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000" dirty="0" err="1"/>
              <a:t>Тьютор</a:t>
            </a:r>
            <a:r>
              <a:rPr lang="ru-RU" sz="2000" dirty="0"/>
              <a:t> – специалист, организующий сопровождение </a:t>
            </a:r>
            <a:endParaRPr lang="ru-RU" sz="2000" dirty="0" smtClean="0"/>
          </a:p>
          <a:p>
            <a:r>
              <a:rPr lang="ru-RU" sz="2000" dirty="0" smtClean="0"/>
              <a:t>педагогического </a:t>
            </a:r>
            <a:r>
              <a:rPr lang="ru-RU" sz="2000" dirty="0"/>
              <a:t>работника в процессе непрерывного образования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r>
              <a:rPr lang="ru-RU" sz="2000" dirty="0"/>
              <a:t>Наставничество – это универсальная технология передачи опыта, </a:t>
            </a:r>
            <a:endParaRPr lang="ru-RU" sz="2000" dirty="0" smtClean="0"/>
          </a:p>
          <a:p>
            <a:r>
              <a:rPr lang="ru-RU" sz="2000" dirty="0" smtClean="0"/>
              <a:t>знаний</a:t>
            </a:r>
            <a:r>
              <a:rPr lang="ru-RU" sz="2000" dirty="0"/>
              <a:t>, формирования навыков, компетенций, </a:t>
            </a:r>
            <a:r>
              <a:rPr lang="ru-RU" sz="2000" dirty="0" err="1"/>
              <a:t>метакомпетенций</a:t>
            </a:r>
            <a:r>
              <a:rPr lang="ru-RU" sz="2000" dirty="0"/>
              <a:t> </a:t>
            </a:r>
            <a:endParaRPr lang="ru-RU" sz="2000" dirty="0" smtClean="0"/>
          </a:p>
          <a:p>
            <a:r>
              <a:rPr lang="ru-RU" sz="2000" dirty="0" smtClean="0"/>
              <a:t>и </a:t>
            </a:r>
            <a:r>
              <a:rPr lang="ru-RU" sz="2000" dirty="0"/>
              <a:t>ценностей через неформальное </a:t>
            </a:r>
            <a:r>
              <a:rPr lang="ru-RU" sz="2000" dirty="0" err="1"/>
              <a:t>взаимообогащающее</a:t>
            </a:r>
            <a:r>
              <a:rPr lang="ru-RU" sz="2000" dirty="0"/>
              <a:t> общение, </a:t>
            </a:r>
            <a:endParaRPr lang="ru-RU" sz="2000" dirty="0" smtClean="0"/>
          </a:p>
          <a:p>
            <a:r>
              <a:rPr lang="ru-RU" sz="2000" dirty="0" smtClean="0"/>
              <a:t>основанное </a:t>
            </a:r>
            <a:r>
              <a:rPr lang="ru-RU" sz="2000" dirty="0"/>
              <a:t>на доверии и партнерстве.</a:t>
            </a:r>
          </a:p>
        </p:txBody>
      </p:sp>
    </p:spTree>
    <p:extLst>
      <p:ext uri="{BB962C8B-B14F-4D97-AF65-F5344CB8AC3E}">
        <p14:creationId xmlns:p14="http://schemas.microsoft.com/office/powerpoint/2010/main" val="94459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44624"/>
            <a:ext cx="8278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4BACC6">
                    <a:lumMod val="75000"/>
                  </a:srgbClr>
                </a:solidFill>
              </a:rPr>
              <a:t>Программа </a:t>
            </a:r>
            <a:r>
              <a:rPr lang="ru-RU" sz="2400" b="1" dirty="0" smtClean="0">
                <a:solidFill>
                  <a:srgbClr val="4BACC6">
                    <a:lumMod val="75000"/>
                  </a:srgbClr>
                </a:solidFill>
              </a:rPr>
              <a:t> наставничества «Вектор </a:t>
            </a:r>
            <a:r>
              <a:rPr lang="ru-RU" sz="2400" b="1" dirty="0">
                <a:solidFill>
                  <a:srgbClr val="4BACC6">
                    <a:lumMod val="75000"/>
                  </a:srgbClr>
                </a:solidFill>
              </a:rPr>
              <a:t>роста»</a:t>
            </a:r>
            <a:br>
              <a:rPr lang="ru-RU" sz="2400" b="1" dirty="0">
                <a:solidFill>
                  <a:srgbClr val="4BACC6">
                    <a:lumMod val="75000"/>
                  </a:srgbClr>
                </a:solidFill>
              </a:rPr>
            </a:br>
            <a:endParaRPr lang="ru-RU" sz="2400" b="1" dirty="0" smtClean="0">
              <a:solidFill>
                <a:srgbClr val="4BACC6">
                  <a:lumMod val="75000"/>
                </a:srgb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45178" y="2495286"/>
            <a:ext cx="543756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Google Shape;135;p6" descr="https://szfmgei.ru/upload/iblock/ecb/141.-VMware-Ultimate-Bootcamp-vSphere-4.jpg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4427984" y="2824192"/>
            <a:ext cx="4214842" cy="2286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3" descr="C:\Users\11\Desktop\20210302_13585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7544" y="2566724"/>
            <a:ext cx="2928958" cy="378621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>
            <a:off x="1066325" y="577423"/>
            <a:ext cx="79666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  - способ подготовки педагога </a:t>
            </a:r>
          </a:p>
          <a:p>
            <a:pPr algn="just"/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осуществлению образовательной деятельности, который способствует изучению профессии изнутри с помощью опытного коллеги.</a:t>
            </a:r>
          </a:p>
          <a:p>
            <a:pPr algn="r"/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С.Г. </a:t>
            </a:r>
            <a:r>
              <a:rPr lang="ru-RU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Вершловский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32440" y="642437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756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5626" y="71574"/>
            <a:ext cx="8278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4BACC6">
                    <a:lumMod val="75000"/>
                  </a:srgbClr>
                </a:solidFill>
              </a:rPr>
              <a:t>Цель </a:t>
            </a:r>
            <a:r>
              <a:rPr lang="ru-RU" sz="2400" b="1" dirty="0" err="1" smtClean="0">
                <a:solidFill>
                  <a:srgbClr val="4BACC6">
                    <a:lumMod val="75000"/>
                  </a:srgbClr>
                </a:solidFill>
              </a:rPr>
              <a:t>менторства</a:t>
            </a:r>
            <a:endParaRPr lang="ru-RU" sz="2400" b="1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31901" y="63948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16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3608" y="692696"/>
            <a:ext cx="8100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профессиональных компетенций у менти, в том числе дополнительных   профессиональных компетенций для решения нестандартных педагогических  или управленческих задач</a:t>
            </a:r>
            <a:r>
              <a:rPr lang="ru-RU" sz="2400" dirty="0" smtClean="0">
                <a:solidFill>
                  <a:prstClr val="black"/>
                </a:solidFill>
              </a:rPr>
              <a:t>.  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289" y="3242896"/>
            <a:ext cx="200025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106" y="2300042"/>
            <a:ext cx="2181225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763688" y="4407146"/>
            <a:ext cx="2768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Ментор - наставник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47514" y="5356323"/>
            <a:ext cx="3165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Менти - наставляемый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231880"/>
            <a:ext cx="1963737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985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44624"/>
            <a:ext cx="8278011" cy="587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180340" algn="ctr">
              <a:lnSpc>
                <a:spcPct val="150000"/>
              </a:lnSpc>
            </a:pPr>
            <a:r>
              <a:rPr lang="ru-RU" sz="2400" b="1" dirty="0">
                <a:solidFill>
                  <a:srgbClr val="4BACC6">
                    <a:lumMod val="75000"/>
                  </a:srgbClr>
                </a:solidFill>
              </a:rPr>
              <a:t>Что делает ментор?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79024" y="6394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9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4734" y="764704"/>
            <a:ext cx="8174183" cy="60016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менти изучить новые направления, освоить новые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способы, технологии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работы;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менти понять свои источники ресурсов и потенциал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Tx/>
              <a:buChar char="-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советуя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ментор делится своим  и, тем не менее, не дает готовых решений и не поучает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Tx/>
              <a:buChar char="-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по принципу «равный-равному» (партнерский характер взаимодействия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342900" indent="-342900">
              <a:buFontTx/>
              <a:buChar char="-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мотивирует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стимулирует менти к работе и развитию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Tx/>
              <a:buChar char="-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консультирует менти в сложных профессиональных и управленческих ситуациях;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77813" y="625287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378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44624"/>
            <a:ext cx="8278011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180340" algn="ctr">
              <a:lnSpc>
                <a:spcPct val="150000"/>
              </a:lnSpc>
            </a:pPr>
            <a:r>
              <a:rPr lang="ru-RU" sz="2400" b="1" dirty="0">
                <a:solidFill>
                  <a:srgbClr val="4BACC6">
                    <a:lumMod val="75000"/>
                  </a:srgbClr>
                </a:solidFill>
              </a:rPr>
              <a:t>Что делает ментор?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31901" y="63948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18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7699" y="908720"/>
            <a:ext cx="8350018" cy="52629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рефлексии, анализе успехов и неудач;</a:t>
            </a:r>
          </a:p>
          <a:p>
            <a:pPr marL="342900" lvl="0" indent="-34290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разъясняет вопросы представляющие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трудности, а также поощряет процесс обсуждения вопросов путем передачи личного опыта;</a:t>
            </a:r>
          </a:p>
          <a:p>
            <a:pPr marL="342900" lvl="0" indent="-342900">
              <a:buFontTx/>
              <a:buChar char="-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принимать правильные решения, предлагая альтернативы на основе собственного опыта;</a:t>
            </a:r>
          </a:p>
          <a:p>
            <a:pPr marL="342900" lvl="0" indent="-342900">
              <a:buFontTx/>
              <a:buChar char="-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ментора не столько в передаче готовых способов профессионального поведения, сколько в обучению умению принимать управленческие решения в условиях конкретной организации;</a:t>
            </a:r>
          </a:p>
          <a:p>
            <a:pPr marL="285750" lvl="0" indent="-285750">
              <a:buFontTx/>
              <a:buChar char="-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дает конструктивную обратную связь.</a:t>
            </a:r>
          </a:p>
        </p:txBody>
      </p:sp>
    </p:spTree>
    <p:extLst>
      <p:ext uri="{BB962C8B-B14F-4D97-AF65-F5344CB8AC3E}">
        <p14:creationId xmlns:p14="http://schemas.microsoft.com/office/powerpoint/2010/main" val="320378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731901" y="6394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9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80528" y="353897"/>
            <a:ext cx="7532875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180340" algn="ctr">
              <a:lnSpc>
                <a:spcPct val="150000"/>
              </a:lnSpc>
            </a:pPr>
            <a:r>
              <a:rPr lang="ru-RU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Шедоулинг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 – «теневой метод»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70889"/>
              </p:ext>
            </p:extLst>
          </p:nvPr>
        </p:nvGraphicFramePr>
        <p:xfrm>
          <a:off x="155574" y="1397000"/>
          <a:ext cx="8880922" cy="5308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40461"/>
                <a:gridCol w="444046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Формальное обучение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Неформальное обуче6ние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Чтобы развить навык,</a:t>
                      </a:r>
                      <a:r>
                        <a:rPr lang="ru-RU" baseline="0" dirty="0" smtClean="0"/>
                        <a:t> нужны специальные теоретические и формализованные знания. Самостоятельно освоить навык наставляемый не может из-за рисков: здоровье, репутация и т.д.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Навык, который нужно развить, тесно связан с конкретной</a:t>
                      </a:r>
                      <a:r>
                        <a:rPr lang="ru-RU" baseline="0" dirty="0" smtClean="0"/>
                        <a:t> рабочей задачей. Наставляемый обладает необходимыми теоретическими и практическими знаниями и может освоить навык самостоятельно без рисков для себя и окружающих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Рабочий процесс максимально формализовали, процедуры описали, должностные инструкции стабильны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Рабочие процессы и задачи сотрудников часто меняются, нужно освоить новые навыки. Скорость изменений требует быстро учиться,</a:t>
                      </a:r>
                      <a:r>
                        <a:rPr lang="ru-RU" baseline="0" dirty="0" smtClean="0"/>
                        <a:t> нет времени разрабатывать и проходить образовательные программы.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Педагог</a:t>
                      </a:r>
                      <a:r>
                        <a:rPr lang="ru-RU" baseline="0" dirty="0" smtClean="0"/>
                        <a:t> нуждается в структурированном подходе к обучению, требует постоянной поддержки наставника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Педагог обладает навыками самообразования и самоорганизации, по своей инициативе осваивает новые способы действия на рабочем месте.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3568" y="893581"/>
            <a:ext cx="7955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</a:rPr>
              <a:t>Когда применять формальное и неформальное обучение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73392" y="63948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410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731901" y="6394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9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63688" y="476672"/>
            <a:ext cx="6246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180340" algn="just">
              <a:lnSpc>
                <a:spcPct val="150000"/>
              </a:lnSpc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Перевернутое наставничество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521" y="979468"/>
            <a:ext cx="8782066" cy="58785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</a:rPr>
              <a:t> Семь шагов, чтобы внедрить перевернутое наставничество</a:t>
            </a:r>
          </a:p>
          <a:p>
            <a:pPr algn="just"/>
            <a:r>
              <a:rPr lang="ru-RU" sz="2000" dirty="0" smtClean="0">
                <a:solidFill>
                  <a:prstClr val="black"/>
                </a:solidFill>
              </a:rPr>
              <a:t>1.Заручитесь поддержкой руководителя. Объясните плюсы перевернутого наставничества. 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smtClean="0">
                <a:solidFill>
                  <a:prstClr val="black"/>
                </a:solidFill>
              </a:rPr>
              <a:t>Расскажите, как наставничество будет способствовать общему успеху.</a:t>
            </a:r>
          </a:p>
          <a:p>
            <a:r>
              <a:rPr lang="ru-RU" sz="2000" dirty="0" smtClean="0">
                <a:solidFill>
                  <a:prstClr val="black"/>
                </a:solidFill>
              </a:rPr>
              <a:t>2. Разработайте структуру программы. Определите ее цели и задачи, частоту и продолжительность сессий.</a:t>
            </a:r>
          </a:p>
          <a:p>
            <a:endParaRPr lang="ru-RU" sz="2000" dirty="0" smtClean="0">
              <a:solidFill>
                <a:prstClr val="black"/>
              </a:solidFill>
            </a:endParaRPr>
          </a:p>
          <a:p>
            <a:r>
              <a:rPr lang="ru-RU" sz="2000" dirty="0" smtClean="0">
                <a:solidFill>
                  <a:prstClr val="black"/>
                </a:solidFill>
              </a:rPr>
              <a:t>3. Определите наставников и наставляемых. Ищите молодых педагогов, которые обладают знаниями и навыками в конкретных областях и готовы поделиться опытом. А опытные учителя готовы обучаться и открыты для новых перспектив. Стремитесь к совместимости стилей общения, предпочтений в работе и личностных  качеств. Так вы создадите прочные и продуктивные отношения наставничества.</a:t>
            </a:r>
          </a:p>
          <a:p>
            <a:endParaRPr lang="ru-RU" sz="2000" dirty="0" smtClean="0">
              <a:solidFill>
                <a:prstClr val="black"/>
              </a:solidFill>
            </a:endParaRPr>
          </a:p>
          <a:p>
            <a:r>
              <a:rPr lang="ru-RU" sz="2000" dirty="0" smtClean="0">
                <a:solidFill>
                  <a:prstClr val="black"/>
                </a:solidFill>
              </a:rPr>
              <a:t>4. Подготовьте наставников. Проведите семинары или тренинги для наставников, чтобы помочь им понять свои обязанности, обеспечить обратную связь и развить навыки наставничества.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31901" y="63948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314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116632"/>
            <a:ext cx="658822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«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Учитель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живет до тех пор, пока он учится, как только  он перестает учиться, в нем умирает  учитель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»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К.Д. Ушинский </a:t>
            </a:r>
            <a:b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7704" y="2564904"/>
            <a:ext cx="722030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solidFill>
                  <a:prstClr val="black"/>
                </a:solidFill>
                <a:latin typeface="Arial" charset="0"/>
                <a:cs typeface="Arial" charset="0"/>
              </a:rPr>
              <a:t>Указ  Президента Российской Федерации от </a:t>
            </a:r>
            <a:r>
              <a:rPr lang="en-US" sz="2000" dirty="0">
                <a:solidFill>
                  <a:prstClr val="black"/>
                </a:solidFill>
                <a:latin typeface="Arial" charset="0"/>
                <a:cs typeface="Arial" charset="0"/>
              </a:rPr>
              <a:t>21.</a:t>
            </a:r>
            <a:r>
              <a:rPr lang="ru-RU" sz="2000" dirty="0">
                <a:solidFill>
                  <a:prstClr val="black"/>
                </a:solidFill>
                <a:latin typeface="Arial" charset="0"/>
                <a:cs typeface="Arial" charset="0"/>
              </a:rPr>
              <a:t>07.</a:t>
            </a:r>
            <a:r>
              <a:rPr lang="en-US" sz="2000" dirty="0">
                <a:solidFill>
                  <a:prstClr val="black"/>
                </a:solidFill>
                <a:latin typeface="Arial" charset="0"/>
                <a:cs typeface="Arial" charset="0"/>
              </a:rPr>
              <a:t>2020</a:t>
            </a:r>
            <a:r>
              <a:rPr lang="ru-RU" sz="2000" dirty="0">
                <a:solidFill>
                  <a:prstClr val="black"/>
                </a:solidFill>
                <a:latin typeface="Arial" charset="0"/>
                <a:cs typeface="Arial" charset="0"/>
              </a:rPr>
              <a:t>г. № </a:t>
            </a:r>
            <a:r>
              <a:rPr lang="en-US" sz="2000" dirty="0">
                <a:solidFill>
                  <a:prstClr val="black"/>
                </a:solidFill>
                <a:latin typeface="Arial" charset="0"/>
                <a:cs typeface="Arial" charset="0"/>
              </a:rPr>
              <a:t>474 </a:t>
            </a:r>
            <a:r>
              <a:rPr lang="ru-RU" sz="2000" dirty="0">
                <a:solidFill>
                  <a:prstClr val="black"/>
                </a:solidFill>
                <a:latin typeface="Arial" charset="0"/>
                <a:cs typeface="Arial" charset="0"/>
              </a:rPr>
              <a:t>«О национальных целях развития Российской </a:t>
            </a:r>
            <a:r>
              <a:rPr lang="ru-RU" sz="2000" dirty="0">
                <a:solidFill>
                  <a:srgbClr val="000000"/>
                </a:solidFill>
                <a:latin typeface="Arial" charset="0"/>
                <a:cs typeface="Arial" charset="0"/>
              </a:rPr>
              <a:t>Федерации на период </a:t>
            </a:r>
            <a:r>
              <a:rPr lang="ru-RU" sz="2000" dirty="0">
                <a:solidFill>
                  <a:prstClr val="black"/>
                </a:solidFill>
                <a:latin typeface="Arial" charset="0"/>
                <a:cs typeface="Arial" charset="0"/>
              </a:rPr>
              <a:t>до 20</a:t>
            </a:r>
            <a:r>
              <a:rPr lang="en-US" sz="2000" dirty="0">
                <a:solidFill>
                  <a:prstClr val="black"/>
                </a:solidFill>
                <a:latin typeface="Arial" charset="0"/>
                <a:cs typeface="Arial" charset="0"/>
              </a:rPr>
              <a:t>30</a:t>
            </a:r>
            <a:r>
              <a:rPr lang="ru-RU" sz="2000" dirty="0">
                <a:solidFill>
                  <a:prstClr val="black"/>
                </a:solidFill>
                <a:latin typeface="Arial" charset="0"/>
                <a:cs typeface="Arial" charset="0"/>
              </a:rPr>
              <a:t> года</a:t>
            </a:r>
            <a:r>
              <a:rPr lang="ru-RU" sz="2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».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0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prstClr val="black"/>
                </a:solidFill>
                <a:latin typeface="Arial" charset="0"/>
                <a:cs typeface="Arial" charset="0"/>
              </a:rPr>
              <a:t>Распоряжение Правительства РФ от 31 декабря 2019 г. № 3273-р « Об утверждении  основных принципы национальной системы </a:t>
            </a:r>
            <a:r>
              <a:rPr lang="ru-RU" sz="2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профессионального </a:t>
            </a:r>
            <a:r>
              <a:rPr lang="ru-RU" sz="2000" dirty="0">
                <a:solidFill>
                  <a:prstClr val="black"/>
                </a:solidFill>
                <a:latin typeface="Arial" charset="0"/>
                <a:cs typeface="Arial" charset="0"/>
              </a:rPr>
              <a:t>роста педагогических работников РФ, включая национальную систему учительского роста</a:t>
            </a:r>
            <a:r>
              <a:rPr lang="ru-RU" sz="2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», </a:t>
            </a:r>
            <a:r>
              <a:rPr lang="ru-RU" sz="2000" dirty="0">
                <a:solidFill>
                  <a:prstClr val="black"/>
                </a:solidFill>
                <a:latin typeface="Arial" charset="0"/>
                <a:cs typeface="Arial" charset="0"/>
              </a:rPr>
              <a:t>(с изменениями, внесенными  распоряжением  Правительства РФ от 7 октября 2020 г. № 2580-р).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35696" y="1844825"/>
            <a:ext cx="5368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Нормативная  документы: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48464" y="64533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79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44624"/>
            <a:ext cx="8278011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180340" algn="just">
              <a:lnSpc>
                <a:spcPct val="150000"/>
              </a:lnSpc>
            </a:pPr>
            <a:r>
              <a:rPr lang="ru-RU" sz="2400" b="1" dirty="0">
                <a:solidFill>
                  <a:srgbClr val="4BACC6">
                    <a:lumMod val="75000"/>
                  </a:srgbClr>
                </a:solidFill>
                <a:latin typeface="Times New Roman"/>
                <a:ea typeface="Calibri"/>
                <a:cs typeface="Times New Roman"/>
              </a:rPr>
              <a:t>Перевернутое </a:t>
            </a:r>
            <a:r>
              <a:rPr lang="ru-RU" sz="2400" b="1" dirty="0" smtClean="0">
                <a:solidFill>
                  <a:srgbClr val="4BACC6">
                    <a:lumMod val="75000"/>
                  </a:srgbClr>
                </a:solidFill>
                <a:latin typeface="Times New Roman"/>
                <a:ea typeface="Calibri"/>
                <a:cs typeface="Times New Roman"/>
              </a:rPr>
              <a:t>наставничество</a:t>
            </a:r>
            <a:endParaRPr lang="ru-RU" sz="2400" b="1" dirty="0">
              <a:solidFill>
                <a:srgbClr val="4BACC6">
                  <a:lumMod val="75000"/>
                </a:srgbClr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31901" y="63948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21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052736"/>
            <a:ext cx="8569176" cy="49552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</a:rPr>
              <a:t> Семь шагов, чтобы внедрить перевернутое наставничество</a:t>
            </a:r>
          </a:p>
          <a:p>
            <a:pPr algn="just"/>
            <a:r>
              <a:rPr lang="ru-RU" sz="2000" dirty="0" smtClean="0">
                <a:solidFill>
                  <a:prstClr val="black"/>
                </a:solidFill>
              </a:rPr>
              <a:t>5. Обеспечить поддержку и ресурсы. Проводите контрольные встречи или сеансы поддержки, на которых участники могут обратиться за советом или решить возникшие проблемы.</a:t>
            </a:r>
          </a:p>
          <a:p>
            <a:pPr algn="just"/>
            <a:endParaRPr lang="ru-RU" sz="2000" dirty="0" smtClean="0">
              <a:solidFill>
                <a:prstClr val="black"/>
              </a:solidFill>
            </a:endParaRPr>
          </a:p>
          <a:p>
            <a:pPr algn="just"/>
            <a:r>
              <a:rPr lang="ru-RU" sz="2000" dirty="0" smtClean="0">
                <a:solidFill>
                  <a:prstClr val="black"/>
                </a:solidFill>
              </a:rPr>
              <a:t>6. Проводите мониторинг и оценку программы наставничества. Собирайте обратную связь от наставников и наставляемых, чтобы понять, как они реализуют программу. Используйте качественные и количественные показатели, чтобы оценить, достигли ли поставленных целей. Проанализируйте полученные данные и определите, что нужно улучшить.</a:t>
            </a:r>
          </a:p>
          <a:p>
            <a:pPr algn="just"/>
            <a:endParaRPr lang="ru-RU" sz="2000" dirty="0" smtClean="0">
              <a:solidFill>
                <a:prstClr val="black"/>
              </a:solidFill>
            </a:endParaRPr>
          </a:p>
          <a:p>
            <a:pPr algn="just"/>
            <a:r>
              <a:rPr lang="ru-RU" sz="2000" dirty="0" smtClean="0">
                <a:solidFill>
                  <a:prstClr val="black"/>
                </a:solidFill>
              </a:rPr>
              <a:t>7. Отмечайте результаты. Признавайте усилия наставников и наставляемых, которые способствовали успеху программы. Делитесь историями и </a:t>
            </a:r>
            <a:r>
              <a:rPr lang="ru-RU" sz="2000" dirty="0" err="1" smtClean="0">
                <a:solidFill>
                  <a:prstClr val="black"/>
                </a:solidFill>
              </a:rPr>
              <a:t>результатами,чтобы</a:t>
            </a:r>
            <a:r>
              <a:rPr lang="ru-RU" sz="2000" dirty="0" smtClean="0">
                <a:solidFill>
                  <a:prstClr val="black"/>
                </a:solidFill>
              </a:rPr>
              <a:t> вдохновить других.</a:t>
            </a:r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10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126488"/>
            <a:ext cx="8179072" cy="108337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2800" b="1" dirty="0" smtClean="0">
                <a:solidFill>
                  <a:srgbClr val="4BACC6">
                    <a:lumMod val="50000"/>
                  </a:srgbClr>
                </a:solidFill>
                <a:ea typeface="Calibri"/>
                <a:cs typeface="Times New Roman"/>
              </a:rPr>
              <a:t>Что такое «Кураторская методика»? </a:t>
            </a:r>
            <a:endParaRPr lang="ru-RU" sz="2800" b="1" dirty="0">
              <a:solidFill>
                <a:srgbClr val="4BACC6">
                  <a:lumMod val="50000"/>
                </a:srgbClr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</a:pPr>
            <a:endParaRPr lang="ru-RU" sz="2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25295" y="648866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22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987"/>
          <a:stretch/>
        </p:blipFill>
        <p:spPr bwMode="auto">
          <a:xfrm>
            <a:off x="579504" y="1244962"/>
            <a:ext cx="8145791" cy="2327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15616" y="3572747"/>
            <a:ext cx="7819031" cy="193899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</a:rPr>
              <a:t>Кураторская методика – новый подход к </a:t>
            </a:r>
            <a:r>
              <a:rPr lang="ru-RU" sz="2400" dirty="0" err="1" smtClean="0">
                <a:solidFill>
                  <a:prstClr val="black"/>
                </a:solidFill>
              </a:rPr>
              <a:t>внутришкольному</a:t>
            </a:r>
            <a:r>
              <a:rPr lang="ru-RU" sz="2400" dirty="0" smtClean="0">
                <a:solidFill>
                  <a:prstClr val="black"/>
                </a:solidFill>
              </a:rPr>
              <a:t>  повышению квалификации педагогов. </a:t>
            </a:r>
          </a:p>
          <a:p>
            <a:endParaRPr lang="ru-RU" sz="2400" dirty="0">
              <a:solidFill>
                <a:prstClr val="black"/>
              </a:solidFill>
            </a:endParaRPr>
          </a:p>
          <a:p>
            <a:r>
              <a:rPr lang="ru-RU" sz="2400" dirty="0" smtClean="0">
                <a:solidFill>
                  <a:prstClr val="black"/>
                </a:solidFill>
              </a:rPr>
              <a:t>Помогает перейти на новый уровень методической работы.</a:t>
            </a:r>
            <a:endParaRPr 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95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126488"/>
            <a:ext cx="8179072" cy="108337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2800" b="1" dirty="0" smtClean="0">
                <a:solidFill>
                  <a:srgbClr val="4BACC6">
                    <a:lumMod val="50000"/>
                  </a:srgbClr>
                </a:solidFill>
                <a:ea typeface="Calibri"/>
                <a:cs typeface="Times New Roman"/>
              </a:rPr>
              <a:t>Как внедряется «Кураторская методика»? </a:t>
            </a:r>
            <a:endParaRPr lang="ru-RU" sz="2800" b="1" dirty="0">
              <a:solidFill>
                <a:srgbClr val="4BACC6">
                  <a:lumMod val="50000"/>
                </a:srgbClr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</a:pPr>
            <a:endParaRPr lang="ru-RU" sz="2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25295" y="648866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23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8200" y="1412776"/>
            <a:ext cx="83550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</a:rPr>
              <a:t>Шаг </a:t>
            </a:r>
            <a:r>
              <a:rPr lang="ru-RU" sz="2400" b="1" dirty="0" smtClean="0">
                <a:solidFill>
                  <a:prstClr val="black"/>
                </a:solidFill>
              </a:rPr>
              <a:t>1.Формирование  пар </a:t>
            </a:r>
            <a:r>
              <a:rPr lang="ru-RU" sz="2400" b="1" dirty="0">
                <a:solidFill>
                  <a:prstClr val="black"/>
                </a:solidFill>
              </a:rPr>
              <a:t>учителей</a:t>
            </a:r>
            <a:r>
              <a:rPr lang="ru-RU" sz="2400" dirty="0" smtClean="0">
                <a:solidFill>
                  <a:prstClr val="black"/>
                </a:solidFill>
              </a:rPr>
              <a:t>, 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sz="2000" dirty="0">
                <a:solidFill>
                  <a:prstClr val="black"/>
                </a:solidFill>
              </a:rPr>
              <a:t>которые могут друг у друга учиться. </a:t>
            </a:r>
            <a:r>
              <a:rPr lang="ru-RU" sz="2000" dirty="0" smtClean="0">
                <a:solidFill>
                  <a:prstClr val="black"/>
                </a:solidFill>
              </a:rPr>
              <a:t>Посещать </a:t>
            </a:r>
            <a:r>
              <a:rPr lang="ru-RU" sz="2000" dirty="0">
                <a:solidFill>
                  <a:prstClr val="black"/>
                </a:solidFill>
              </a:rPr>
              <a:t>уроки друг друга. </a:t>
            </a:r>
            <a:r>
              <a:rPr lang="ru-RU" sz="2000" dirty="0" smtClean="0">
                <a:solidFill>
                  <a:prstClr val="black"/>
                </a:solidFill>
              </a:rPr>
              <a:t> Это </a:t>
            </a:r>
            <a:r>
              <a:rPr lang="ru-RU" sz="2000" dirty="0">
                <a:solidFill>
                  <a:prstClr val="black"/>
                </a:solidFill>
              </a:rPr>
              <a:t>равные по статусу пары. </a:t>
            </a:r>
            <a:endParaRPr lang="ru-RU" sz="2000" dirty="0" smtClean="0">
              <a:solidFill>
                <a:prstClr val="black"/>
              </a:solidFill>
            </a:endParaRPr>
          </a:p>
          <a:p>
            <a:endParaRPr lang="ru-RU" sz="2000" dirty="0">
              <a:solidFill>
                <a:prstClr val="black"/>
              </a:solidFill>
            </a:endParaRPr>
          </a:p>
          <a:p>
            <a:r>
              <a:rPr lang="ru-RU" sz="2400" b="1" dirty="0">
                <a:solidFill>
                  <a:prstClr val="black"/>
                </a:solidFill>
              </a:rPr>
              <a:t>Шаг 2. "Умный третий»  (выбор куратора</a:t>
            </a:r>
            <a:r>
              <a:rPr lang="ru-RU" sz="2000" dirty="0" smtClean="0">
                <a:solidFill>
                  <a:prstClr val="black"/>
                </a:solidFill>
              </a:rPr>
              <a:t>), который организует обсуждение учителей.</a:t>
            </a:r>
          </a:p>
          <a:p>
            <a:endParaRPr lang="ru-RU" sz="2000" dirty="0">
              <a:solidFill>
                <a:prstClr val="black"/>
              </a:solidFill>
            </a:endParaRPr>
          </a:p>
          <a:p>
            <a:endParaRPr lang="ru-RU" sz="2000" dirty="0">
              <a:solidFill>
                <a:prstClr val="black"/>
              </a:solidFill>
            </a:endParaRPr>
          </a:p>
          <a:p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0" t="18071" r="26610" b="40965"/>
          <a:stretch/>
        </p:blipFill>
        <p:spPr bwMode="auto">
          <a:xfrm>
            <a:off x="3203848" y="3338240"/>
            <a:ext cx="4471800" cy="2687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965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126488"/>
            <a:ext cx="8179072" cy="108337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2800" b="1" dirty="0" smtClean="0">
                <a:solidFill>
                  <a:srgbClr val="4BACC6">
                    <a:lumMod val="50000"/>
                  </a:srgbClr>
                </a:solidFill>
                <a:ea typeface="Calibri"/>
                <a:cs typeface="Times New Roman"/>
              </a:rPr>
              <a:t>Как внедряется «Кураторская методика»? </a:t>
            </a:r>
            <a:endParaRPr lang="ru-RU" sz="2800" b="1" dirty="0">
              <a:solidFill>
                <a:srgbClr val="4BACC6">
                  <a:lumMod val="50000"/>
                </a:srgbClr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</a:pPr>
            <a:endParaRPr lang="ru-RU" sz="2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25295" y="648866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24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8200" y="1412776"/>
            <a:ext cx="835501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</a:rPr>
              <a:t>Шаг 3. Формулировка задания для учителей.</a:t>
            </a:r>
          </a:p>
          <a:p>
            <a:endParaRPr lang="ru-RU" sz="2400" b="1" dirty="0" smtClean="0">
              <a:solidFill>
                <a:prstClr val="black"/>
              </a:solidFill>
            </a:endParaRPr>
          </a:p>
          <a:p>
            <a:endParaRPr lang="ru-RU" sz="2000" dirty="0">
              <a:solidFill>
                <a:prstClr val="black"/>
              </a:solidFill>
            </a:endParaRPr>
          </a:p>
          <a:p>
            <a:endParaRPr lang="ru-RU" sz="2000" dirty="0" smtClean="0">
              <a:solidFill>
                <a:prstClr val="black"/>
              </a:solidFill>
            </a:endParaRPr>
          </a:p>
          <a:p>
            <a:endParaRPr lang="ru-RU" sz="2000" dirty="0">
              <a:solidFill>
                <a:prstClr val="black"/>
              </a:solidFill>
            </a:endParaRPr>
          </a:p>
          <a:p>
            <a:endParaRPr lang="ru-RU" sz="2000" dirty="0">
              <a:solidFill>
                <a:prstClr val="black"/>
              </a:solidFill>
            </a:endParaRPr>
          </a:p>
          <a:p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54487"/>
            <a:ext cx="4249737" cy="457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515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126488"/>
            <a:ext cx="8179072" cy="108337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2800" b="1" dirty="0" smtClean="0">
                <a:solidFill>
                  <a:srgbClr val="4BACC6">
                    <a:lumMod val="50000"/>
                  </a:srgbClr>
                </a:solidFill>
                <a:ea typeface="Calibri"/>
                <a:cs typeface="Times New Roman"/>
              </a:rPr>
              <a:t>Как внедряется «Кураторская методика»? </a:t>
            </a:r>
            <a:endParaRPr lang="ru-RU" sz="2800" b="1" dirty="0">
              <a:solidFill>
                <a:srgbClr val="4BACC6">
                  <a:lumMod val="50000"/>
                </a:srgbClr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</a:pPr>
            <a:endParaRPr lang="ru-RU" sz="2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25295" y="648866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2</a:t>
            </a:r>
            <a:r>
              <a:rPr lang="ru-RU" dirty="0" smtClean="0">
                <a:solidFill>
                  <a:prstClr val="black"/>
                </a:solidFill>
              </a:rPr>
              <a:t>5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8200" y="1412776"/>
            <a:ext cx="835501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</a:rPr>
              <a:t>Шаг 4.Обсуждение итогов в присутствии куратора.</a:t>
            </a:r>
          </a:p>
          <a:p>
            <a:r>
              <a:rPr lang="ru-RU" sz="2400" b="1" dirty="0" smtClean="0">
                <a:solidFill>
                  <a:prstClr val="black"/>
                </a:solidFill>
              </a:rPr>
              <a:t>Шаг 5.Постановка куратором новой задачи.</a:t>
            </a:r>
          </a:p>
          <a:p>
            <a:r>
              <a:rPr lang="ru-RU" sz="2400" b="1" dirty="0" smtClean="0">
                <a:solidFill>
                  <a:prstClr val="black"/>
                </a:solidFill>
              </a:rPr>
              <a:t>Шаг 6. Постепенное усложнение взаимодействия  между участниками.</a:t>
            </a:r>
            <a:r>
              <a:rPr lang="ru-RU" sz="2000" dirty="0" smtClean="0">
                <a:solidFill>
                  <a:prstClr val="black"/>
                </a:solidFill>
              </a:rPr>
              <a:t> </a:t>
            </a:r>
          </a:p>
          <a:p>
            <a:endParaRPr lang="ru-RU" sz="2000" dirty="0">
              <a:solidFill>
                <a:prstClr val="black"/>
              </a:solidFill>
            </a:endParaRPr>
          </a:p>
          <a:p>
            <a:endParaRPr lang="ru-RU" sz="2000" dirty="0" smtClean="0">
              <a:solidFill>
                <a:prstClr val="black"/>
              </a:solidFill>
            </a:endParaRPr>
          </a:p>
          <a:p>
            <a:endParaRPr lang="ru-RU" sz="2000" dirty="0">
              <a:solidFill>
                <a:prstClr val="black"/>
              </a:solidFill>
            </a:endParaRPr>
          </a:p>
          <a:p>
            <a:endParaRPr lang="ru-RU" sz="2000" dirty="0">
              <a:solidFill>
                <a:prstClr val="black"/>
              </a:solidFill>
            </a:endParaRPr>
          </a:p>
          <a:p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" t="52750" r="54750" b="4082"/>
          <a:stretch/>
        </p:blipFill>
        <p:spPr bwMode="auto">
          <a:xfrm>
            <a:off x="755576" y="2841904"/>
            <a:ext cx="8388423" cy="3467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734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56871" y="329402"/>
            <a:ext cx="8179072" cy="108337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2800" b="1" dirty="0" smtClean="0">
                <a:solidFill>
                  <a:srgbClr val="4BACC6">
                    <a:lumMod val="50000"/>
                  </a:srgbClr>
                </a:solidFill>
                <a:ea typeface="Calibri"/>
                <a:cs typeface="Times New Roman"/>
              </a:rPr>
              <a:t>Преимущества кураторской методики </a:t>
            </a:r>
            <a:endParaRPr lang="ru-RU" sz="2800" b="1" dirty="0">
              <a:solidFill>
                <a:srgbClr val="4BACC6">
                  <a:lumMod val="50000"/>
                </a:srgbClr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</a:pPr>
            <a:endParaRPr lang="ru-RU" sz="2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25295" y="648866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2</a:t>
            </a:r>
            <a:r>
              <a:rPr lang="ru-RU" dirty="0" smtClean="0">
                <a:solidFill>
                  <a:prstClr val="black"/>
                </a:solidFill>
              </a:rPr>
              <a:t>6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8200" y="1412776"/>
            <a:ext cx="835501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Tx/>
              <a:buAutoNum type="arabicPeriod"/>
            </a:pPr>
            <a:r>
              <a:rPr lang="ru-RU" sz="2400" b="1" dirty="0" smtClean="0">
                <a:solidFill>
                  <a:prstClr val="black"/>
                </a:solidFill>
              </a:rPr>
              <a:t>Методический обмен между учителями происходит регулярно, что обеспечивает последовательный рост качества уроков.</a:t>
            </a:r>
          </a:p>
          <a:p>
            <a:pPr marL="457200" indent="-457200">
              <a:buFontTx/>
              <a:buAutoNum type="arabicPeriod"/>
            </a:pPr>
            <a:endParaRPr lang="ru-RU" sz="2400" b="1" dirty="0">
              <a:solidFill>
                <a:prstClr val="black"/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ru-RU" sz="2400" b="1" dirty="0" smtClean="0">
                <a:solidFill>
                  <a:prstClr val="black"/>
                </a:solidFill>
              </a:rPr>
              <a:t>Обучение происходит без отрыва от работы.</a:t>
            </a:r>
          </a:p>
          <a:p>
            <a:pPr marL="457200" indent="-457200">
              <a:buFontTx/>
              <a:buAutoNum type="arabicPeriod"/>
            </a:pPr>
            <a:endParaRPr lang="ru-RU" sz="2400" b="1" dirty="0" smtClean="0">
              <a:solidFill>
                <a:prstClr val="black"/>
              </a:solidFill>
            </a:endParaRPr>
          </a:p>
          <a:p>
            <a:pPr marL="457200" indent="-457200" algn="just">
              <a:buFontTx/>
              <a:buAutoNum type="arabicPeriod"/>
            </a:pPr>
            <a:r>
              <a:rPr lang="ru-RU" sz="2400" b="1" dirty="0" smtClean="0">
                <a:solidFill>
                  <a:prstClr val="black"/>
                </a:solidFill>
              </a:rPr>
              <a:t>Административная команда может сэкономить силы, поручив обратную связь кураторам.</a:t>
            </a:r>
          </a:p>
          <a:p>
            <a:pPr marL="457200" indent="-457200" algn="just">
              <a:buFontTx/>
              <a:buAutoNum type="arabicPeriod"/>
            </a:pPr>
            <a:r>
              <a:rPr lang="ru-RU" sz="2400" b="1" dirty="0" smtClean="0">
                <a:solidFill>
                  <a:prstClr val="black"/>
                </a:solidFill>
              </a:rPr>
              <a:t>Основывается на реальных затруднениях учителя.</a:t>
            </a:r>
            <a:endParaRPr lang="ru-RU" sz="2000" dirty="0">
              <a:solidFill>
                <a:prstClr val="black"/>
              </a:solidFill>
            </a:endParaRPr>
          </a:p>
          <a:p>
            <a:endParaRPr lang="ru-RU" sz="2000" dirty="0">
              <a:solidFill>
                <a:prstClr val="black"/>
              </a:solidFill>
            </a:endParaRPr>
          </a:p>
          <a:p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53489"/>
            <a:ext cx="1944000" cy="1937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391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вета\Desktop\22.03.23\Рисунок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863" y="1588"/>
            <a:ext cx="9737726" cy="685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15176" y="648549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27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-108520" y="44624"/>
            <a:ext cx="3348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Модель внутренних и внешних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связей гимназии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001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764704"/>
            <a:ext cx="738031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качеством в школе начинается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работы с человеком, и прежде всего с </a:t>
            </a:r>
            <a:r>
              <a:rPr lang="ru-RU" sz="2400" b="1" dirty="0" smtClean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учителем, и </a:t>
            </a:r>
            <a:r>
              <a:rPr lang="ru-RU" sz="2400" b="1" dirty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заканчивается работой с кадрами,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повышением их профессионального уровня. 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Других путей нет</a:t>
            </a:r>
            <a:r>
              <a:rPr lang="ru-RU" sz="2400" b="1" dirty="0" smtClean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…»</a:t>
            </a:r>
            <a:r>
              <a:rPr lang="ru-RU" dirty="0">
                <a:solidFill>
                  <a:srgbClr val="4BACC6">
                    <a:lumMod val="75000"/>
                  </a:srgbClr>
                </a:solidFill>
                <a:latin typeface="Arial" charset="0"/>
                <a:cs typeface="Arial" charset="0"/>
              </a:rPr>
              <a:t> </a:t>
            </a:r>
            <a:br>
              <a:rPr lang="ru-RU" dirty="0">
                <a:solidFill>
                  <a:srgbClr val="4BACC6">
                    <a:lumMod val="75000"/>
                  </a:srgbClr>
                </a:solidFill>
                <a:latin typeface="Arial" charset="0"/>
                <a:cs typeface="Arial" charset="0"/>
              </a:rPr>
            </a:br>
            <a:endParaRPr lang="ru-RU" dirty="0" smtClean="0">
              <a:solidFill>
                <a:srgbClr val="4BACC6">
                  <a:lumMod val="75000"/>
                </a:srgbClr>
              </a:solidFill>
              <a:latin typeface="Arial" charset="0"/>
              <a:cs typeface="Arial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000" b="1" dirty="0">
              <a:solidFill>
                <a:srgbClr val="4BACC6">
                  <a:lumMod val="75000"/>
                </a:srgbClr>
              </a:solidFill>
              <a:latin typeface="Arial" charset="0"/>
              <a:cs typeface="Arial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Ю.А. </a:t>
            </a:r>
            <a:r>
              <a:rPr lang="ru-RU" sz="2800" b="1" dirty="0" err="1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Конаржевский</a:t>
            </a:r>
            <a:endParaRPr lang="ru-RU" sz="2800" b="1" dirty="0">
              <a:solidFill>
                <a:srgbClr val="4BACC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3"/>
          <a:stretch/>
        </p:blipFill>
        <p:spPr bwMode="auto">
          <a:xfrm>
            <a:off x="3779912" y="4221088"/>
            <a:ext cx="3647431" cy="2049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Света\Desktop\семинар\juggling-woma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40500" y="-14592300"/>
            <a:ext cx="11624400" cy="879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71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а\Desktop\семинар\juggling-wom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40500" y="-14592300"/>
            <a:ext cx="11624400" cy="879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643622"/>
            <a:ext cx="6246440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rPr>
              <a:t>Приглашаем к сотрудничеству!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МАОУ «Гимназия города Юрги»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Эл.почта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yrga-gimnaziya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@</a:t>
            </a:r>
            <a:r>
              <a:rPr lang="en-US" sz="2000" b="1" kern="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mail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.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ru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9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ea typeface="+mj-ea"/>
              </a:rPr>
              <a:t>Сайт: </a:t>
            </a:r>
            <a:r>
              <a:rPr kumimoji="0" lang="ru-RU" sz="29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ea typeface="+mj-ea"/>
              </a:rPr>
              <a:t>http://yrga-gimnaziya.narod.ru</a:t>
            </a:r>
            <a:endParaRPr kumimoji="0" lang="ru-RU" sz="1800" b="1" i="0" u="sng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sng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28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9872" y="84525"/>
            <a:ext cx="4877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Нормативная правовая  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база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30411" y="618232"/>
            <a:ext cx="72008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/>
              <a:t>Распоряжение Минпросвещения России от 06.08.2020 № Р-76 «Об утверждении Концепции  создания единой федеральной системы научно-методического сопровождения педагогических работников  и управленческих кадров» </a:t>
            </a:r>
            <a:r>
              <a:rPr lang="ru-RU" sz="2000" dirty="0" smtClean="0"/>
              <a:t>(</a:t>
            </a:r>
            <a:r>
              <a:rPr lang="ru-RU" sz="2000" dirty="0"/>
              <a:t>с изменениями </a:t>
            </a:r>
            <a:r>
              <a:rPr lang="ru-RU" sz="2000" dirty="0">
                <a:solidFill>
                  <a:prstClr val="black"/>
                </a:solidFill>
              </a:rPr>
              <a:t>Минпросвещения России </a:t>
            </a:r>
            <a:r>
              <a:rPr lang="ru-RU" sz="2000" dirty="0" smtClean="0"/>
              <a:t>от 15 декабря </a:t>
            </a:r>
            <a:r>
              <a:rPr lang="ru-RU" sz="2000" dirty="0"/>
              <a:t>2022г. № Р-303</a:t>
            </a:r>
            <a:r>
              <a:rPr lang="ru-RU" sz="2000" dirty="0" smtClean="0"/>
              <a:t>).</a:t>
            </a:r>
            <a:endParaRPr lang="ru-RU" sz="2000" dirty="0"/>
          </a:p>
          <a:p>
            <a:endParaRPr lang="ru-RU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/>
              <a:t>Распоряжение Минпросвещения России от 27 августа 2021 г. № Р-201 «Об утверждении методических рекомендаций по порядку и формам диагностики профессиональных дефицитов педагогических работников и  управленческих кадров образовательных организаций    с  возможностью получения индивидуального плана</a:t>
            </a:r>
            <a:r>
              <a:rPr lang="ru-RU" sz="2000" dirty="0" smtClean="0"/>
              <a:t>».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smtClean="0"/>
              <a:t>Методические рекомендации для субъектов РФ по созданию и внедрению региональной системы научно-</a:t>
            </a:r>
            <a:r>
              <a:rPr lang="ru-RU" sz="2000" dirty="0">
                <a:solidFill>
                  <a:prstClr val="black"/>
                </a:solidFill>
              </a:rPr>
              <a:t> научно-методического сопровождения педагогических работников  и управленческих кадров</a:t>
            </a:r>
            <a:endParaRPr lang="ru-RU" sz="2000" dirty="0"/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/>
              <a:t>Федеральный проект «Учитель будущего» национального проекта «Образование».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31211" y="65253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096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56567"/>
            <a:ext cx="8086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4BACC6">
                    <a:lumMod val="75000"/>
                  </a:srgbClr>
                </a:solidFill>
              </a:rPr>
              <a:t>Модель научно-методического сопровождения педагогов </a:t>
            </a:r>
            <a:endParaRPr lang="ru-RU" sz="2400" b="1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3230" y="692696"/>
            <a:ext cx="2958028" cy="136815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Федеральный уровень</a:t>
            </a:r>
            <a:endParaRPr lang="ru-RU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33534" y="2204864"/>
            <a:ext cx="3024336" cy="129614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Региональный уровень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1599" y="3717032"/>
            <a:ext cx="2926331" cy="129614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Муниципальный уровень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20072" y="692696"/>
            <a:ext cx="3318638" cy="136815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ФГАОУ ДПО</a:t>
            </a:r>
          </a:p>
          <a:p>
            <a:pPr algn="ctr"/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«Академия Минпросвещения России» ФМЦ</a:t>
            </a:r>
            <a:endParaRPr lang="ru-RU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  <a:hlinkClick r:id="" action="ppaction://noactio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20072" y="2176214"/>
            <a:ext cx="3318638" cy="12961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КРИПКиПРО</a:t>
            </a:r>
            <a:r>
              <a:rPr lang="ru-RU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г. Кемерово</a:t>
            </a:r>
          </a:p>
        </p:txBody>
      </p:sp>
      <p:sp useBgFill="1">
        <p:nvSpPr>
          <p:cNvPr id="10" name="Стрелка вправо 9"/>
          <p:cNvSpPr/>
          <p:nvPr/>
        </p:nvSpPr>
        <p:spPr>
          <a:xfrm>
            <a:off x="3957870" y="1290766"/>
            <a:ext cx="126220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 useBgFill="1">
        <p:nvSpPr>
          <p:cNvPr id="11" name="Стрелка вправо 10"/>
          <p:cNvSpPr/>
          <p:nvPr/>
        </p:nvSpPr>
        <p:spPr>
          <a:xfrm>
            <a:off x="3768929" y="2924344"/>
            <a:ext cx="150019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3768929" y="4149080"/>
            <a:ext cx="1500198" cy="71438"/>
          </a:xfrm>
          <a:prstGeom prst="rightArrow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24992" y="5232739"/>
            <a:ext cx="2958028" cy="136815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Уровень ОО</a:t>
            </a:r>
            <a:endParaRPr lang="ru-RU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219984" y="5232739"/>
            <a:ext cx="3318638" cy="12961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Методическая служба МАОУ «Гимназия города Юрги»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220072" y="3717032"/>
            <a:ext cx="3318638" cy="12961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МБУ ДПО «Информационно-методический центр </a:t>
            </a:r>
            <a:endParaRPr lang="ru-RU" sz="20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 Юрги</a:t>
            </a:r>
            <a:r>
              <a:rPr lang="ru-RU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</p:txBody>
      </p:sp>
      <p:sp>
        <p:nvSpPr>
          <p:cNvPr id="18" name="Стрелка вправо 17"/>
          <p:cNvSpPr/>
          <p:nvPr/>
        </p:nvSpPr>
        <p:spPr>
          <a:xfrm>
            <a:off x="3883020" y="5673407"/>
            <a:ext cx="1386107" cy="71438"/>
          </a:xfrm>
          <a:prstGeom prst="rightArrow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48464" y="63813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451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9872" y="84525"/>
            <a:ext cx="4877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4BACC6">
                    <a:lumMod val="75000"/>
                  </a:srgbClr>
                </a:solidFill>
              </a:rPr>
              <a:t>Нормативная правовая   </a:t>
            </a:r>
            <a:r>
              <a:rPr lang="ru-RU" sz="2800" b="1" dirty="0">
                <a:solidFill>
                  <a:srgbClr val="4BACC6">
                    <a:lumMod val="75000"/>
                  </a:srgbClr>
                </a:solidFill>
              </a:rPr>
              <a:t>база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31211" y="65253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764704"/>
            <a:ext cx="7478406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Методическая служба </a:t>
            </a:r>
            <a:r>
              <a:rPr lang="ru-RU" dirty="0" smtClean="0"/>
              <a:t>– осуществляет  </a:t>
            </a:r>
            <a:r>
              <a:rPr lang="ru-RU" dirty="0"/>
              <a:t>руководство методической и научно-исследовательской деятельностью педагогического коллектива школы, целостная система взаимосвязанных методических, информационных, диагностических и других подсистем.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2276872"/>
            <a:ext cx="7478406" cy="175432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Методическая работа –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часть системы непрерывного образования и  профессионального развития педагогических работников, направленная на повышение профессионального уровня за счет специально организованных мероприятий, направленных на наращивание знаний, освоение эффективных методик, приемов, технологий и применение их в своей деятельности.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75656" y="4365104"/>
            <a:ext cx="7406398" cy="20313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lang="ru-RU" b="1" dirty="0">
                <a:solidFill>
                  <a:prstClr val="black"/>
                </a:solidFill>
              </a:rPr>
              <a:t>Методическое сопровождение </a:t>
            </a:r>
            <a:r>
              <a:rPr lang="ru-RU" dirty="0">
                <a:solidFill>
                  <a:prstClr val="black"/>
                </a:solidFill>
              </a:rPr>
              <a:t>– специально организованный процесс, направленный </a:t>
            </a:r>
            <a:r>
              <a:rPr lang="ru-RU" dirty="0" smtClean="0">
                <a:solidFill>
                  <a:prstClr val="black"/>
                </a:solidFill>
              </a:rPr>
              <a:t>на </a:t>
            </a:r>
            <a:r>
              <a:rPr lang="ru-RU" dirty="0">
                <a:solidFill>
                  <a:prstClr val="black"/>
                </a:solidFill>
              </a:rPr>
              <a:t>удовлетворение потребностей, преодоление затруднений, </a:t>
            </a:r>
            <a:r>
              <a:rPr lang="ru-RU" dirty="0" smtClean="0">
                <a:solidFill>
                  <a:prstClr val="black"/>
                </a:solidFill>
              </a:rPr>
              <a:t>дефицитов </a:t>
            </a:r>
            <a:r>
              <a:rPr lang="ru-RU" dirty="0">
                <a:solidFill>
                  <a:prstClr val="black"/>
                </a:solidFill>
              </a:rPr>
              <a:t>профессиональных компетенций и личностных проблем педагога</a:t>
            </a:r>
            <a:r>
              <a:rPr lang="ru-RU" dirty="0" smtClean="0">
                <a:solidFill>
                  <a:prstClr val="black"/>
                </a:solidFill>
              </a:rPr>
              <a:t>, </a:t>
            </a:r>
            <a:r>
              <a:rPr lang="ru-RU" dirty="0">
                <a:solidFill>
                  <a:prstClr val="black"/>
                </a:solidFill>
              </a:rPr>
              <a:t>который включает в себя систему педагогических событий и ситуаций</a:t>
            </a:r>
            <a:r>
              <a:rPr lang="ru-RU" dirty="0" smtClean="0">
                <a:solidFill>
                  <a:prstClr val="black"/>
                </a:solidFill>
              </a:rPr>
              <a:t>. </a:t>
            </a:r>
            <a:r>
              <a:rPr lang="ru-RU" dirty="0">
                <a:solidFill>
                  <a:prstClr val="black"/>
                </a:solidFill>
              </a:rPr>
              <a:t>Результатом такого процесса становится осмысление профессионального опыта </a:t>
            </a:r>
            <a:r>
              <a:rPr lang="ru-RU" dirty="0" smtClean="0">
                <a:solidFill>
                  <a:prstClr val="black"/>
                </a:solidFill>
              </a:rPr>
              <a:t>педагога</a:t>
            </a:r>
            <a:r>
              <a:rPr lang="ru-RU" dirty="0">
                <a:solidFill>
                  <a:prstClr val="black"/>
                </a:solidFill>
              </a:rPr>
              <a:t>, актуализация саморазвития, профессиональный успех, личностное развитие.</a:t>
            </a:r>
          </a:p>
        </p:txBody>
      </p:sp>
    </p:spTree>
    <p:extLst>
      <p:ext uri="{BB962C8B-B14F-4D97-AF65-F5344CB8AC3E}">
        <p14:creationId xmlns:p14="http://schemas.microsoft.com/office/powerpoint/2010/main" val="293131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8778" y="84525"/>
            <a:ext cx="450463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4BACC6">
                    <a:lumMod val="75000"/>
                  </a:srgbClr>
                </a:solidFill>
              </a:rPr>
              <a:t>Задачи методической службы </a:t>
            </a:r>
          </a:p>
          <a:p>
            <a:r>
              <a:rPr lang="ru-RU" sz="2400" b="1" dirty="0" smtClean="0">
                <a:solidFill>
                  <a:srgbClr val="4BACC6">
                    <a:lumMod val="75000"/>
                  </a:srgbClr>
                </a:solidFill>
              </a:rPr>
              <a:t>МАОУ </a:t>
            </a:r>
            <a:r>
              <a:rPr lang="ru-RU" sz="2400" b="1" dirty="0">
                <a:solidFill>
                  <a:srgbClr val="4BACC6">
                    <a:lumMod val="75000"/>
                  </a:srgbClr>
                </a:solidFill>
              </a:rPr>
              <a:t>«Гимназия города Юрги</a:t>
            </a:r>
            <a:r>
              <a:rPr lang="ru-RU" sz="2800" b="1" dirty="0" smtClean="0">
                <a:solidFill>
                  <a:srgbClr val="4BACC6">
                    <a:lumMod val="75000"/>
                  </a:srgbClr>
                </a:solidFill>
              </a:rPr>
              <a:t>»</a:t>
            </a:r>
            <a:endParaRPr lang="ru-RU" sz="2800" b="1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1027170"/>
            <a:ext cx="6984776" cy="5185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a typeface="Calibri"/>
                <a:cs typeface="Times New Roman"/>
              </a:rPr>
              <a:t>1. </a:t>
            </a:r>
            <a:r>
              <a:rPr lang="ru-RU" sz="2000" dirty="0">
                <a:ea typeface="Calibri"/>
                <a:cs typeface="Times New Roman"/>
              </a:rPr>
              <a:t>О</a:t>
            </a:r>
            <a:r>
              <a:rPr lang="ru-RU" sz="2000" dirty="0" smtClean="0">
                <a:ea typeface="Calibri"/>
                <a:cs typeface="Times New Roman"/>
              </a:rPr>
              <a:t>беспечение </a:t>
            </a:r>
            <a:r>
              <a:rPr lang="ru-RU" sz="2000" dirty="0">
                <a:ea typeface="Calibri"/>
                <a:cs typeface="Times New Roman"/>
              </a:rPr>
              <a:t>управления научно-методической работой </a:t>
            </a:r>
            <a:r>
              <a:rPr lang="ru-RU" sz="2000" dirty="0" smtClean="0">
                <a:ea typeface="Calibri"/>
                <a:cs typeface="Times New Roman"/>
              </a:rPr>
              <a:t>гимназии;</a:t>
            </a:r>
            <a:endParaRPr lang="ru-RU" sz="20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ea typeface="Calibri"/>
                <a:cs typeface="Times New Roman"/>
              </a:rPr>
              <a:t>2.Обеспечение </a:t>
            </a:r>
            <a:r>
              <a:rPr lang="ru-RU" sz="2000" dirty="0">
                <a:ea typeface="Calibri"/>
                <a:cs typeface="Times New Roman"/>
              </a:rPr>
              <a:t>условий для непрерывного совершенствования профессионального мастерства учителя с учетом основных направлений инновационной работы;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ea typeface="Calibri"/>
                <a:cs typeface="Times New Roman"/>
              </a:rPr>
              <a:t>3.Научно-методическая </a:t>
            </a:r>
            <a:r>
              <a:rPr lang="ru-RU" sz="2000" dirty="0">
                <a:ea typeface="Calibri"/>
                <a:cs typeface="Times New Roman"/>
              </a:rPr>
              <a:t>поддержка в создании, освоении, внедрении и распространении передового педагогического опыта, нововведений среди педагогов, работающих в инновационном режиме;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ea typeface="Calibri"/>
                <a:cs typeface="Times New Roman"/>
              </a:rPr>
              <a:t>4.Информационное </a:t>
            </a:r>
            <a:r>
              <a:rPr lang="ru-RU" sz="2000" dirty="0">
                <a:ea typeface="Calibri"/>
                <a:cs typeface="Times New Roman"/>
              </a:rPr>
              <a:t>обеспечение образовательного процесса;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ea typeface="Calibri"/>
                <a:cs typeface="Times New Roman"/>
              </a:rPr>
              <a:t>5.Осуществление </a:t>
            </a:r>
            <a:r>
              <a:rPr lang="ru-RU" sz="2000" dirty="0">
                <a:ea typeface="Calibri"/>
                <a:cs typeface="Times New Roman"/>
              </a:rPr>
              <a:t>контрольно-аналитической экспертизы профессионально-педагогической компетентности в рамках аттестации.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32440" y="64533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859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84525"/>
            <a:ext cx="7540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4BACC6">
                    <a:lumMod val="75000"/>
                  </a:srgbClr>
                </a:solidFill>
              </a:rPr>
              <a:t>Основные направления работы  методической службы</a:t>
            </a:r>
            <a:endParaRPr lang="ru-RU" sz="2800" b="1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692696"/>
            <a:ext cx="77401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/>
              </a:rPr>
              <a:t>- Организация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>самоанализа </a:t>
            </a:r>
            <a:r>
              <a:rPr lang="ru-RU" b="1" dirty="0">
                <a:solidFill>
                  <a:srgbClr val="000000"/>
                </a:solidFill>
                <a:latin typeface="Times New Roman"/>
              </a:rPr>
              <a:t>и самооценки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>компетенций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с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учетом профессионального стандарта педагога и требований ФГОС.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/>
              </a:rPr>
              <a:t>- Выявление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>затруднений </a:t>
            </a:r>
            <a:r>
              <a:rPr lang="ru-RU" b="1" dirty="0">
                <a:solidFill>
                  <a:srgbClr val="000000"/>
                </a:solidFill>
                <a:latin typeface="Times New Roman"/>
              </a:rPr>
              <a:t>и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>потребностей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педагогов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для формирования индивидуальной образовательной траектории и запроса на научно-методическое сопровождение.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>Мотивация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на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принятие профессиональной поддержки.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>Информирование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педагогических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работников о формах повышения профессионального мастерства и возможностях профессионального роста.</a:t>
            </a:r>
          </a:p>
          <a:p>
            <a:pPr algn="just"/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>- Взаимодействие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с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муниципальной методической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службой и КРИПК и ПРО в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целях организации повышения профессионального мастерства педагогов в соответствии с индивидуальными образовательными маршрутами на основе выявленных профессиональных дефицитов.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>Адресная </a:t>
            </a:r>
            <a:r>
              <a:rPr lang="ru-RU" b="1" dirty="0">
                <a:solidFill>
                  <a:srgbClr val="000000"/>
                </a:solidFill>
                <a:latin typeface="Times New Roman"/>
              </a:rPr>
              <a:t>методическая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>помощь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в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выстраивании и реализации индивидуального образовательного маршрута.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/>
              </a:rPr>
              <a:t>- Внедрение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технологий </a:t>
            </a:r>
            <a:r>
              <a:rPr lang="ru-RU" b="1" dirty="0">
                <a:solidFill>
                  <a:srgbClr val="000000"/>
                </a:solidFill>
                <a:latin typeface="Times New Roman"/>
              </a:rPr>
              <a:t>наставничества и </a:t>
            </a:r>
            <a:r>
              <a:rPr lang="ru-RU" b="1" dirty="0" err="1">
                <a:solidFill>
                  <a:srgbClr val="000000"/>
                </a:solidFill>
                <a:latin typeface="Times New Roman"/>
              </a:rPr>
              <a:t>тьюторского</a:t>
            </a:r>
            <a:r>
              <a:rPr lang="ru-RU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>сопровождения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прохождения педагогами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индивидуального образовательного маршрута.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/>
              </a:rPr>
              <a:t>- Организация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работы педагогов по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>самообразованию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в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системе непрерывного профессионального развития.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/>
              </a:rPr>
              <a:t>- Организация работы по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выявлению, обобщению, продвижению и внедрению </a:t>
            </a:r>
            <a:r>
              <a:rPr lang="ru-RU" b="1" dirty="0">
                <a:solidFill>
                  <a:srgbClr val="000000"/>
                </a:solidFill>
                <a:latin typeface="Times New Roman"/>
              </a:rPr>
              <a:t>эффективного педагогического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>опыта.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754504" y="64751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049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44624"/>
            <a:ext cx="8278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4BACC6">
                    <a:lumMod val="75000"/>
                  </a:srgbClr>
                </a:solidFill>
              </a:rPr>
              <a:t>Локальные документы регламентирующие методическую работу </a:t>
            </a:r>
            <a:r>
              <a:rPr lang="ru-RU" sz="2400" b="1" dirty="0" smtClean="0">
                <a:solidFill>
                  <a:srgbClr val="4BACC6">
                    <a:lumMod val="75000"/>
                  </a:srgbClr>
                </a:solidFill>
              </a:rPr>
              <a:t>в </a:t>
            </a:r>
            <a:r>
              <a:rPr lang="ru-RU" sz="2400" b="1" dirty="0">
                <a:solidFill>
                  <a:srgbClr val="4BACC6">
                    <a:lumMod val="75000"/>
                  </a:srgbClr>
                </a:solidFill>
              </a:rPr>
              <a:t>МАОУ «Гимназия города Юрги</a:t>
            </a:r>
            <a:r>
              <a:rPr lang="ru-RU" sz="2400" b="1" dirty="0" smtClean="0">
                <a:solidFill>
                  <a:srgbClr val="4BACC6">
                    <a:lumMod val="75000"/>
                  </a:srgbClr>
                </a:solidFill>
              </a:rPr>
              <a:t>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568" y="764704"/>
            <a:ext cx="8350019" cy="628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Устав МАОУ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«Гимназия города Юрги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».</a:t>
            </a:r>
            <a:endParaRPr lang="ru-RU" sz="1400" dirty="0">
              <a:ea typeface="Calibri"/>
              <a:cs typeface="Times New Roman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Программа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развития МАОУ «Гимназия города Юрги»  до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2025года.</a:t>
            </a:r>
            <a:endParaRPr lang="ru-RU" sz="1400" dirty="0">
              <a:ea typeface="Calibri"/>
              <a:cs typeface="Times New Roman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Положение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о педагогическом совете МАОУ «Гимназия города Юрги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».</a:t>
            </a:r>
            <a:endParaRPr lang="ru-RU" sz="1400" dirty="0">
              <a:ea typeface="Calibri"/>
              <a:cs typeface="Times New Roman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Положение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о научно-методическом совете МАОУ «Гимназия города Юрги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».</a:t>
            </a:r>
            <a:endParaRPr lang="ru-RU" sz="1400" dirty="0">
              <a:ea typeface="Calibri"/>
              <a:cs typeface="Times New Roman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Положение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о методическом объединении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учителей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МАОУ «Гимназия города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Юрги».</a:t>
            </a:r>
            <a:endParaRPr lang="ru-RU" sz="1400" dirty="0" smtClean="0">
              <a:ea typeface="Calibri"/>
              <a:cs typeface="Times New Roman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Положение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об организации экспериментальной и инновационной деятельности в  МАОУ «Гимназия города Юрги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».</a:t>
            </a:r>
            <a:endParaRPr lang="ru-RU" sz="1400" dirty="0">
              <a:ea typeface="Calibri"/>
              <a:cs typeface="Times New Roman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Положение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о наставничестве в МАОУ «Гимназия города Юрги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».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Положение о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профессиональных обучающихся сообществах в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МАОУ «Гимназия города Юрги».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План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работы научно-методического совета  на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2023-2024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учебный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год.</a:t>
            </a:r>
            <a:endParaRPr lang="ru-RU" sz="1400" dirty="0">
              <a:ea typeface="Calibri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План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инновационной и экспериментальной работы на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2023-2024 уч. год.</a:t>
            </a:r>
            <a:endParaRPr lang="ru-RU" sz="1400" dirty="0">
              <a:ea typeface="Calibri"/>
              <a:cs typeface="Times New Roman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План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работы с молодыми учителями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на  2023-2024  учебный год.</a:t>
            </a:r>
            <a:endParaRPr lang="ru-RU" sz="1400" dirty="0">
              <a:ea typeface="Calibri"/>
              <a:cs typeface="Times New Roman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Приказы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директора, регулирующие методическую работу гимназии.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31901" y="6394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294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3" t="21811" r="50696" b="7311"/>
          <a:stretch/>
        </p:blipFill>
        <p:spPr bwMode="auto">
          <a:xfrm>
            <a:off x="2101692" y="603849"/>
            <a:ext cx="6418053" cy="606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142184"/>
            <a:ext cx="8973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Структура методической службы МАОУ «Гимназия города Юрги»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25296" y="634067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304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1499</TotalTime>
  <Words>1784</Words>
  <Application>Microsoft Office PowerPoint</Application>
  <PresentationFormat>Экран (4:3)</PresentationFormat>
  <Paragraphs>220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28</vt:i4>
      </vt:variant>
    </vt:vector>
  </HeadingPairs>
  <TitlesOfParts>
    <vt:vector size="39" baseType="lpstr">
      <vt:lpstr>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10_Тема Office</vt:lpstr>
      <vt:lpstr>2_Тема Office</vt:lpstr>
      <vt:lpstr>3_Тема Office</vt:lpstr>
      <vt:lpstr>1_Тема Office</vt:lpstr>
      <vt:lpstr>    МАОУ «Гимназия города Юрги»   Методическая служба образовательного учреждения – эффективная площадка управления изменениями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5 СОЦИАЛЬНО-ПСИХОЛОГИЧЕСКИХ ПОТРЕБНОСТЕЙ  (Дэвид Рок)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Света</dc:creator>
  <cp:lastModifiedBy>Света</cp:lastModifiedBy>
  <cp:revision>89</cp:revision>
  <cp:lastPrinted>2023-03-22T00:27:25Z</cp:lastPrinted>
  <dcterms:created xsi:type="dcterms:W3CDTF">2023-03-19T10:07:20Z</dcterms:created>
  <dcterms:modified xsi:type="dcterms:W3CDTF">2024-03-28T15:45:30Z</dcterms:modified>
</cp:coreProperties>
</file>