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65" r:id="rId3"/>
    <p:sldId id="263" r:id="rId4"/>
    <p:sldId id="266" r:id="rId5"/>
    <p:sldId id="267" r:id="rId6"/>
    <p:sldId id="262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B03"/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96" d="100"/>
          <a:sy n="96" d="100"/>
        </p:scale>
        <p:origin x="16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80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5453743"/>
            <a:ext cx="5131296" cy="1412776"/>
          </a:xfrm>
        </p:spPr>
        <p:txBody>
          <a:bodyPr/>
          <a:lstStyle>
            <a:lvl1pPr>
              <a:defRPr b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5229200"/>
            <a:ext cx="5832360" cy="1152128"/>
          </a:xfrm>
        </p:spPr>
        <p:txBody>
          <a:bodyPr/>
          <a:lstStyle>
            <a:lvl1pPr>
              <a:defRPr b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05.11.2024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 dirty="0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0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05.11.2024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520" y="228168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13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05.11.2024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0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ACCBF9">
                    <a:lumMod val="50000"/>
                  </a:srgbClr>
                </a:solidFill>
              </a:rPr>
              <a:pPr/>
              <a:t>05.11.2024</a:t>
            </a:fld>
            <a:endParaRPr lang="ru-RU">
              <a:solidFill>
                <a:srgbClr val="ACCBF9">
                  <a:lumMod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ACCBF9">
                  <a:lumMod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ACCBF9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ACCBF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39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41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0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475656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8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7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05.11.2024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9D90A0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D90A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48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8168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05.11.2024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629DD1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ru-RU">
              <a:solidFill>
                <a:srgbClr val="629DD1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7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8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665" y="1124744"/>
            <a:ext cx="4925855" cy="4104456"/>
          </a:xfrm>
        </p:spPr>
        <p:txBody>
          <a:bodyPr>
            <a:noAutofit/>
          </a:bodyPr>
          <a:lstStyle/>
          <a:p>
            <a:r>
              <a:rPr lang="ru-RU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ИНТЕГРАЦИЯ </a:t>
            </a:r>
            <a:r>
              <a:rPr lang="ru-RU" sz="27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ИНФОРМАТИКИ</a:t>
            </a:r>
            <a:r>
              <a:rPr lang="ru-RU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27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РОБОТОТЕХНИКИ</a:t>
            </a:r>
            <a:r>
              <a:rPr lang="ru-RU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2700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ФИЗИКИ</a:t>
            </a:r>
            <a:r>
              <a:rPr lang="ru-RU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br>
              <a:rPr lang="ru-RU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КАК СПОСОБ РЕАЛИЗАЦИИ ИНЖЕНЕРНОГО ОБРАЗОВАНИЯ В ШКОЛЕ НА БАЗЕ </a:t>
            </a:r>
            <a:r>
              <a:rPr lang="ru-RU" sz="2700" dirty="0" smtClean="0">
                <a:solidFill>
                  <a:srgbClr val="F5FB0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«КВАНТОРИУМА»</a:t>
            </a:r>
            <a:endParaRPr lang="ru-RU" sz="2700" dirty="0">
              <a:solidFill>
                <a:srgbClr val="F5FB03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16632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«Средняя общеобразовательная школа №76»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5445224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физики: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Колотовкина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Ирина Владимировна</a:t>
            </a:r>
          </a:p>
          <a:p>
            <a:pPr algn="r"/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информатики: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Курцева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Юлия Александровна</a:t>
            </a:r>
            <a:endParaRPr lang="ru-RU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4822" y="6309320"/>
            <a:ext cx="604867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https://sh76-seversk-r69.gosweb.gosuslugi.ru/</a:t>
            </a:r>
          </a:p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61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15850"/>
            <a:ext cx="6199718" cy="4637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4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23892" y="1844824"/>
            <a:ext cx="475252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 Narrow" pitchFamily="34" charset="0"/>
              </a:rPr>
              <a:t>В КАБИНЕТЕ ИНФОРМАТИКИ И РОБОТОТЕХНИКИ:</a:t>
            </a:r>
          </a:p>
          <a:p>
            <a:r>
              <a:rPr lang="ru-RU" sz="2000" b="1" dirty="0" smtClean="0">
                <a:latin typeface="Arial Narrow" pitchFamily="34" charset="0"/>
              </a:rPr>
              <a:t>Информатика: 2 мобильных класса</a:t>
            </a:r>
            <a:endParaRPr lang="en-US" sz="2000" b="1" dirty="0" smtClean="0">
              <a:latin typeface="Arial Narrow" pitchFamily="34" charset="0"/>
            </a:endParaRPr>
          </a:p>
          <a:p>
            <a:r>
              <a:rPr lang="ru-RU" sz="2000" b="1" dirty="0" smtClean="0">
                <a:latin typeface="Arial Narrow" pitchFamily="34" charset="0"/>
              </a:rPr>
              <a:t>(15 ноутбуков), 15 рабочих ноутбуков. Интерактивная панель.</a:t>
            </a:r>
          </a:p>
          <a:p>
            <a:r>
              <a:rPr lang="ru-RU" sz="2000" b="1" dirty="0" smtClean="0">
                <a:latin typeface="Arial Narrow" pitchFamily="34" charset="0"/>
              </a:rPr>
              <a:t>Робототехника: Роботы </a:t>
            </a:r>
            <a:r>
              <a:rPr lang="en-US" sz="2000" b="1" dirty="0" err="1" smtClean="0">
                <a:latin typeface="Arial Narrow" pitchFamily="34" charset="0"/>
              </a:rPr>
              <a:t>VexIQ</a:t>
            </a:r>
            <a:r>
              <a:rPr lang="en-US" sz="2000" b="1" dirty="0" smtClean="0">
                <a:latin typeface="Arial Narrow" pitchFamily="34" charset="0"/>
              </a:rPr>
              <a:t>, </a:t>
            </a:r>
            <a:r>
              <a:rPr lang="en-US" sz="2000" b="1" dirty="0" err="1" smtClean="0">
                <a:latin typeface="Arial Narrow" pitchFamily="34" charset="0"/>
              </a:rPr>
              <a:t>Dobot</a:t>
            </a:r>
            <a:r>
              <a:rPr lang="en-US" sz="2000" b="1" dirty="0" smtClean="0">
                <a:latin typeface="Arial Narrow" pitchFamily="34" charset="0"/>
              </a:rPr>
              <a:t> Magician, Vex Robotics, 3D </a:t>
            </a:r>
            <a:r>
              <a:rPr lang="ru-RU" sz="2000" b="1" dirty="0" smtClean="0">
                <a:latin typeface="Arial Narrow" pitchFamily="34" charset="0"/>
              </a:rPr>
              <a:t>принтеры</a:t>
            </a:r>
            <a:r>
              <a:rPr lang="en-US" sz="2000" b="1" dirty="0" smtClean="0">
                <a:latin typeface="Arial Narrow" pitchFamily="34" charset="0"/>
              </a:rPr>
              <a:t>, LEGO EV3, Robotics.</a:t>
            </a:r>
            <a:endParaRPr lang="ru-RU" sz="2000" b="1" dirty="0" smtClean="0"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3812058" cy="4075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948" y="4650660"/>
            <a:ext cx="3744416" cy="1658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252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68" y="1772816"/>
            <a:ext cx="6336704" cy="2806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1" y="4365104"/>
            <a:ext cx="4618654" cy="2045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797152"/>
            <a:ext cx="3312368" cy="1467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570683"/>
              </p:ext>
            </p:extLst>
          </p:nvPr>
        </p:nvGraphicFramePr>
        <p:xfrm>
          <a:off x="199356" y="2564904"/>
          <a:ext cx="2284412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Объект упаковщика для оболочки" showAsIcon="1" r:id="rId7" imgW="2284560" imgH="491040" progId="Package">
                  <p:embed/>
                </p:oleObj>
              </mc:Choice>
              <mc:Fallback>
                <p:oleObj name="Объект упаковщика для оболочки" showAsIcon="1" r:id="rId7" imgW="228456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9356" y="2564904"/>
                        <a:ext cx="2284412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377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4704" y="1700808"/>
            <a:ext cx="7271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 Narrow" pitchFamily="34" charset="0"/>
              </a:rPr>
              <a:t>Образовательный набор для изучения технологий связи и </a:t>
            </a:r>
            <a:r>
              <a:rPr lang="ru-RU" sz="2200" b="1" dirty="0" err="1">
                <a:latin typeface="Arial Narrow" pitchFamily="34" charset="0"/>
              </a:rPr>
              <a:t>IoT</a:t>
            </a:r>
            <a:r>
              <a:rPr lang="ru-RU" sz="2200" b="1" dirty="0">
                <a:latin typeface="Arial Narrow" pitchFamily="34" charset="0"/>
              </a:rPr>
              <a:t>. Конструктор программируемых моделей инженерных систем. «Интернет вещей»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65860"/>
            <a:ext cx="4248472" cy="3115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37" y="2996952"/>
            <a:ext cx="4194124" cy="3074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928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72000" y="1772816"/>
            <a:ext cx="4391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Прикладная робототехника ПРО и КМПИС «Интернет вещей»,</a:t>
            </a:r>
            <a:r>
              <a:rPr lang="ru-RU" sz="2000" b="1" dirty="0">
                <a:latin typeface="Arial Narrow" pitchFamily="34" charset="0"/>
              </a:rPr>
              <a:t> поступивших и в кабинет Робототехники, мы столкнулись с необходимостью объединить информатику, робототехнику и физику. </a:t>
            </a:r>
            <a:endParaRPr lang="ru-RU" sz="2000" b="1" dirty="0" smtClean="0">
              <a:latin typeface="Arial Narrow" pitchFamily="34" charset="0"/>
            </a:endParaRPr>
          </a:p>
          <a:p>
            <a:pPr algn="just"/>
            <a:r>
              <a:rPr lang="ru-RU" sz="2000" b="1" dirty="0" smtClean="0">
                <a:latin typeface="Arial Narrow" pitchFamily="34" charset="0"/>
              </a:rPr>
              <a:t>Описания</a:t>
            </a:r>
            <a:r>
              <a:rPr lang="ru-RU" sz="2000" b="1" dirty="0">
                <a:latin typeface="Arial Narrow" pitchFamily="34" charset="0"/>
              </a:rPr>
              <a:t>, как должно работать в собранном виде в приложении к наборам нет, в </a:t>
            </a:r>
            <a:r>
              <a:rPr lang="ru-RU" sz="2000" b="1" dirty="0" smtClean="0">
                <a:latin typeface="Arial Narrow" pitchFamily="34" charset="0"/>
              </a:rPr>
              <a:t>Интернете </a:t>
            </a:r>
            <a:r>
              <a:rPr lang="ru-RU" sz="2000" b="1" dirty="0">
                <a:latin typeface="Arial Narrow" pitchFamily="34" charset="0"/>
              </a:rPr>
              <a:t>информации </a:t>
            </a:r>
            <a:r>
              <a:rPr lang="ru-RU" sz="2000" b="1" dirty="0" smtClean="0">
                <a:latin typeface="Arial Narrow" pitchFamily="34" charset="0"/>
              </a:rPr>
              <a:t>нет</a:t>
            </a:r>
            <a:r>
              <a:rPr lang="ru-RU" sz="2000" b="1" dirty="0">
                <a:latin typeface="Arial Narrow" pitchFamily="34" charset="0"/>
              </a:rPr>
              <a:t>. Есть описание, как собрать и присоединить датчики к собранной модели, а как датчики непосредственно присоединить к контроллеру и программ, которые загружаются на контроллер для работы датчиков нет. </a:t>
            </a:r>
            <a:endParaRPr lang="ru-RU" sz="2000" b="1" dirty="0" smtClean="0">
              <a:latin typeface="Arial Narrow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46" y="2409458"/>
            <a:ext cx="4250954" cy="3179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73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60032" y="2060848"/>
            <a:ext cx="41034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Например: </a:t>
            </a:r>
            <a:r>
              <a:rPr lang="ru-RU" sz="2000" b="1" dirty="0">
                <a:latin typeface="Arial Narrow" pitchFamily="34" charset="0"/>
              </a:rPr>
              <a:t>мигающий светодиод и программа к нему, собрав который можно увидеть мигание светодиода. А почему лампа вообще светится, что заставляет ее мигать? Нигде и ничего нет в описании. Мы нашли и другие предложения, что можно собрать на базе данных конструкторов, но, к сожалению, разобраться по отдельности очень сложно: собираю схему по законам физики, загружаю программу из интернета – не работает</a:t>
            </a:r>
            <a:r>
              <a:rPr lang="ru-RU" dirty="0">
                <a:latin typeface="Arial Narrow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8128"/>
            <a:ext cx="4464496" cy="3348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7027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123" y="1844824"/>
            <a:ext cx="2351349" cy="230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85184"/>
            <a:ext cx="4608512" cy="1374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006" y="4590450"/>
            <a:ext cx="2736304" cy="186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343681"/>
            <a:ext cx="66121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 Narrow" pitchFamily="34" charset="0"/>
              </a:rPr>
              <a:t> Одновременно с занятиями на базе центра технического творчества </a:t>
            </a:r>
            <a:r>
              <a:rPr lang="ru-RU" sz="2000" b="1" dirty="0" smtClean="0">
                <a:solidFill>
                  <a:srgbClr val="FF0000"/>
                </a:solidFill>
                <a:latin typeface="Arial Narrow" pitchFamily="34" charset="0"/>
              </a:rPr>
              <a:t>«КВАНТОРИУМ» </a:t>
            </a:r>
            <a:r>
              <a:rPr lang="ru-RU" sz="2000" b="1" dirty="0" smtClean="0">
                <a:latin typeface="Arial Narrow" pitchFamily="34" charset="0"/>
              </a:rPr>
              <a:t>мы </a:t>
            </a:r>
            <a:r>
              <a:rPr lang="ru-RU" sz="2000" b="1" dirty="0">
                <a:latin typeface="Arial Narrow" pitchFamily="34" charset="0"/>
              </a:rPr>
              <a:t>выстраиваем сетевую модель </a:t>
            </a:r>
            <a:r>
              <a:rPr lang="ru-RU" sz="2000" b="1" dirty="0" err="1">
                <a:latin typeface="Arial Narrow" pitchFamily="34" charset="0"/>
              </a:rPr>
              <a:t>предпрофильной</a:t>
            </a:r>
            <a:r>
              <a:rPr lang="ru-RU" sz="2000" b="1" dirty="0">
                <a:latin typeface="Arial Narrow" pitchFamily="34" charset="0"/>
              </a:rPr>
              <a:t> подготовки и профильного обучения, реализуемую через систему взаимодействия с учреждениями высшего профессионального образования с </a:t>
            </a:r>
            <a:r>
              <a:rPr lang="ru-RU" sz="2000" b="1" dirty="0">
                <a:solidFill>
                  <a:srgbClr val="FF0000"/>
                </a:solidFill>
                <a:latin typeface="Arial Narrow" pitchFamily="34" charset="0"/>
              </a:rPr>
              <a:t>ТУСУР и ТПУ</a:t>
            </a:r>
            <a:r>
              <a:rPr lang="ru-RU" sz="2000" b="1" dirty="0">
                <a:latin typeface="Arial Narrow" pitchFamily="34" charset="0"/>
              </a:rPr>
              <a:t>. Приглашаем других участников образовательного процесса к сотрудничеству. </a:t>
            </a:r>
          </a:p>
        </p:txBody>
      </p:sp>
    </p:spTree>
    <p:extLst>
      <p:ext uri="{BB962C8B-B14F-4D97-AF65-F5344CB8AC3E}">
        <p14:creationId xmlns:p14="http://schemas.microsoft.com/office/powerpoint/2010/main" val="121985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4221088"/>
            <a:ext cx="3383360" cy="233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2195566"/>
            <a:ext cx="3528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</a:rPr>
              <a:t> В образовательном процессе организовано углубленное изучение математики, физики и информатики, как в урочное время, так и во внеурочной деятельности и дополнительном образовании: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836688"/>
            <a:ext cx="539958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100" dirty="0">
                <a:latin typeface="Arial Narrow" pitchFamily="34" charset="0"/>
              </a:rPr>
              <a:t> В рамках внеурочной деятельности обучающиеся изучают курсы углубленного изучения физики и информатики технической направленности: </a:t>
            </a:r>
            <a:r>
              <a:rPr lang="ru-RU" sz="2100" dirty="0" smtClean="0">
                <a:latin typeface="Arial Narrow" pitchFamily="34" charset="0"/>
              </a:rPr>
              <a:t>«</a:t>
            </a:r>
            <a:r>
              <a:rPr lang="ru-RU" sz="2100" dirty="0">
                <a:latin typeface="Arial Narrow" pitchFamily="34" charset="0"/>
              </a:rPr>
              <a:t>Решение нестандартных задач по физике для 10 и 11 классов», </a:t>
            </a:r>
            <a:r>
              <a:rPr lang="ru-RU" sz="2100" dirty="0" smtClean="0">
                <a:latin typeface="Arial Narrow" pitchFamily="34" charset="0"/>
              </a:rPr>
              <a:t>«</a:t>
            </a:r>
            <a:r>
              <a:rPr lang="ru-RU" sz="2100" dirty="0">
                <a:latin typeface="Arial Narrow" pitchFamily="34" charset="0"/>
              </a:rPr>
              <a:t>Решение физических задач для 9 класса», где особое внимание уделяется практико - ориентированным задачам, «Программирование со </a:t>
            </a:r>
            <a:r>
              <a:rPr lang="ru-RU" sz="2100" dirty="0" err="1">
                <a:latin typeface="Arial Narrow" pitchFamily="34" charset="0"/>
              </a:rPr>
              <a:t>Scratch</a:t>
            </a:r>
            <a:r>
              <a:rPr lang="ru-RU" sz="2100" dirty="0">
                <a:latin typeface="Arial Narrow" pitchFamily="34" charset="0"/>
              </a:rPr>
              <a:t>», является важным шагом в обучении молодого поколения основам технологий, развивая навыки, которые будут актуальны в будущем. Ученики не только учатся программировать, но и развивают важные умения, такие как креативность, критическое мышление и командная работа.</a:t>
            </a:r>
          </a:p>
        </p:txBody>
      </p:sp>
    </p:spTree>
    <p:extLst>
      <p:ext uri="{BB962C8B-B14F-4D97-AF65-F5344CB8AC3E}">
        <p14:creationId xmlns:p14="http://schemas.microsoft.com/office/powerpoint/2010/main" val="426666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2136339"/>
            <a:ext cx="8783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 Narrow" pitchFamily="34" charset="0"/>
              </a:rPr>
              <a:t>ЗАКЛЮЧЕНИЕ</a:t>
            </a:r>
          </a:p>
          <a:p>
            <a:pPr algn="just"/>
            <a:r>
              <a:rPr lang="ru-RU" sz="2400" b="1" dirty="0" smtClean="0">
                <a:latin typeface="Arial Narrow" pitchFamily="34" charset="0"/>
              </a:rPr>
              <a:t>Внедрение </a:t>
            </a:r>
            <a:r>
              <a:rPr lang="ru-RU" sz="2400" b="1" dirty="0">
                <a:latin typeface="Arial Narrow" pitchFamily="34" charset="0"/>
              </a:rPr>
              <a:t>инженерии в школах способствует подготовке учащихся к вызовам современного мира, развивает их научные и технические навыки, а также готовит к критическому мышлению и инновациям. Это, в свою очередь, может стать основой для выбора будущей профессии в области науки и техники.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86" y="4604850"/>
            <a:ext cx="2915816" cy="178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990" y="4523841"/>
            <a:ext cx="2930482" cy="1950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159" y="4523841"/>
            <a:ext cx="345638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12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13399" y="228168"/>
            <a:ext cx="7655145" cy="1150897"/>
          </a:xfrm>
        </p:spPr>
        <p:txBody>
          <a:bodyPr>
            <a:noAutofit/>
          </a:bodyPr>
          <a:lstStyle/>
          <a:p>
            <a:r>
              <a:rPr lang="ru-RU" sz="3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ШКОЛЬНОЕ ИНЖЕНЕРНОЕ ОБРАЗОВАНИЕ </a:t>
            </a:r>
            <a:endParaRPr lang="ru-RU" sz="3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276867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sz="2800" dirty="0" smtClean="0">
                <a:latin typeface="Arial Narrow" pitchFamily="34" charset="0"/>
                <a:ea typeface="Tahoma" pitchFamily="34" charset="0"/>
                <a:cs typeface="Times New Roman" pitchFamily="18" charset="0"/>
              </a:rPr>
              <a:t>это </a:t>
            </a:r>
            <a:r>
              <a:rPr lang="ru-RU" sz="2800" dirty="0">
                <a:latin typeface="Arial Narrow" pitchFamily="34" charset="0"/>
                <a:ea typeface="Tahoma" pitchFamily="34" charset="0"/>
                <a:cs typeface="Times New Roman" pitchFamily="18" charset="0"/>
              </a:rPr>
              <a:t>углублённая программа обучения, предназначенная для подготовки учащихся к инженерной и технической деятельности; </a:t>
            </a:r>
            <a:endParaRPr lang="ru-RU" sz="2800" dirty="0" smtClean="0">
              <a:latin typeface="Arial Narrow" pitchFamily="34" charset="0"/>
              <a:ea typeface="Tahoma" pitchFamily="34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Arial Narrow" pitchFamily="34" charset="0"/>
                <a:ea typeface="Tahoma" pitchFamily="34" charset="0"/>
                <a:cs typeface="Times New Roman" pitchFamily="18" charset="0"/>
              </a:rPr>
              <a:t>   </a:t>
            </a:r>
            <a:endParaRPr lang="ru-RU" sz="2800" dirty="0">
              <a:latin typeface="Arial Narrow" pitchFamily="34" charset="0"/>
              <a:ea typeface="Tahoma" pitchFamily="34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800" dirty="0" smtClean="0">
                <a:latin typeface="Arial Narrow" pitchFamily="34" charset="0"/>
                <a:ea typeface="Tahoma" pitchFamily="34" charset="0"/>
                <a:cs typeface="Times New Roman" pitchFamily="18" charset="0"/>
              </a:rPr>
              <a:t>это </a:t>
            </a:r>
            <a:r>
              <a:rPr lang="ru-RU" sz="2800" dirty="0">
                <a:latin typeface="Arial Narrow" pitchFamily="34" charset="0"/>
                <a:ea typeface="Tahoma" pitchFamily="34" charset="0"/>
                <a:cs typeface="Times New Roman" pitchFamily="18" charset="0"/>
              </a:rPr>
              <a:t>не увеличение числа часов для углублённого изучения предметов. Это расширение практического содержания программ для развития навыков инженерной деятельности, отвечающих потребностям будущих работодателей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13399" y="228168"/>
            <a:ext cx="7655145" cy="1150897"/>
          </a:xfrm>
        </p:spPr>
        <p:txBody>
          <a:bodyPr>
            <a:noAutofit/>
          </a:bodyPr>
          <a:lstStyle/>
          <a:p>
            <a:r>
              <a:rPr lang="ru-RU" sz="3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ЦЕЛИ ИНЖЕНЕРНОГО ОБРАЗОВАНИЯ В ШКОЛЕ </a:t>
            </a:r>
            <a:endParaRPr lang="ru-RU" sz="3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537" y="2132856"/>
            <a:ext cx="86917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ru-RU" sz="2400" dirty="0" smtClean="0">
                <a:latin typeface="Arial Narrow" pitchFamily="34" charset="0"/>
              </a:rPr>
              <a:t>формирование </a:t>
            </a:r>
            <a:r>
              <a:rPr lang="ru-RU" sz="2400" dirty="0">
                <a:latin typeface="Arial Narrow" pitchFamily="34" charset="0"/>
              </a:rPr>
              <a:t>технологической культуры обучающихся, получение качественного образования, соответствующего практическим задачам инновационного развития современных наук и промышленного производства.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94" y="3702516"/>
            <a:ext cx="3456384" cy="25841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974" y="3702516"/>
            <a:ext cx="3456384" cy="258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439248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Углублённое </a:t>
            </a:r>
            <a:r>
              <a:rPr lang="ru-RU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изучение точных наук. </a:t>
            </a:r>
            <a:r>
              <a:rPr lang="ru-RU" sz="1900" dirty="0">
                <a:solidFill>
                  <a:srgbClr val="002060"/>
                </a:solidFill>
                <a:latin typeface="Arial Narrow" pitchFamily="34" charset="0"/>
              </a:rPr>
              <a:t>Школьники изучают математику, физику и информатику на более сложном уровне. 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Практические </a:t>
            </a:r>
            <a:r>
              <a:rPr lang="ru-RU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 лабораторные работы</a:t>
            </a:r>
            <a:r>
              <a:rPr lang="ru-RU" sz="1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 </a:t>
            </a:r>
            <a:r>
              <a:rPr lang="ru-RU" sz="1900" dirty="0">
                <a:solidFill>
                  <a:srgbClr val="002060"/>
                </a:solidFill>
                <a:latin typeface="Arial Narrow" pitchFamily="34" charset="0"/>
              </a:rPr>
              <a:t>Важной частью обучения являются практические занятия, на которых учащиеся могут проводить эксперименты, создавать технические проекты и работать с различными инструментами и материалами на современном техническом уровне. 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Проектная </a:t>
            </a:r>
            <a:r>
              <a:rPr lang="ru-RU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деятельность</a:t>
            </a:r>
            <a:r>
              <a:rPr lang="ru-RU" sz="1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 </a:t>
            </a:r>
            <a:r>
              <a:rPr lang="ru-RU" sz="1900" dirty="0">
                <a:solidFill>
                  <a:srgbClr val="002060"/>
                </a:solidFill>
                <a:latin typeface="Arial Narrow" pitchFamily="34" charset="0"/>
              </a:rPr>
              <a:t>Ученики работают над долгосрочными проектами, которые могут включать разработку и создание роботов, программное обеспечение или другие инженерные решения. 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Взаимодействие </a:t>
            </a:r>
            <a:r>
              <a:rPr lang="ru-RU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 университетами и предприятиями</a:t>
            </a:r>
            <a:r>
              <a:rPr lang="ru-RU" sz="1900" dirty="0">
                <a:solidFill>
                  <a:srgbClr val="002060"/>
                </a:solidFill>
                <a:latin typeface="Arial Narrow" pitchFamily="34" charset="0"/>
              </a:rPr>
              <a:t>. Часто школы организуют партнёрские отношения с университетами и местными предприятиями для проведения мастер-классов, экскурсий и стажировок. 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Подготовка </a:t>
            </a:r>
            <a:r>
              <a:rPr lang="ru-RU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 высшему образованию и карьере</a:t>
            </a:r>
            <a:r>
              <a:rPr lang="ru-RU" sz="1900" dirty="0">
                <a:solidFill>
                  <a:srgbClr val="002060"/>
                </a:solidFill>
                <a:latin typeface="Arial Narrow" pitchFamily="34" charset="0"/>
              </a:rPr>
              <a:t>. Программа направлена на подготовку школьников к поступлению в технические вузы и будущей карьере в области инженерии и технологий.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85407" y="261879"/>
            <a:ext cx="7295105" cy="115089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ОСОБЕННОСТИ ТАКОГО ОБРАЗОВАНИЯ:</a:t>
            </a:r>
            <a:endParaRPr lang="ru-RU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211960" y="1772816"/>
            <a:ext cx="47515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Arial Narrow" pitchFamily="34" charset="0"/>
              </a:rPr>
              <a:t>В </a:t>
            </a:r>
            <a:r>
              <a:rPr lang="ru-RU" sz="2200" b="1" dirty="0">
                <a:latin typeface="Arial Narrow" pitchFamily="34" charset="0"/>
              </a:rPr>
              <a:t>рамках национального </a:t>
            </a:r>
            <a:r>
              <a:rPr lang="ru-RU" sz="2200" b="1" dirty="0" smtClean="0">
                <a:latin typeface="Arial Narrow" pitchFamily="34" charset="0"/>
              </a:rPr>
              <a:t>проекта</a:t>
            </a:r>
          </a:p>
          <a:p>
            <a:pPr algn="ctr"/>
            <a:r>
              <a:rPr lang="ru-RU" sz="2200" b="1" dirty="0" smtClean="0">
                <a:latin typeface="Arial Narrow" pitchFamily="34" charset="0"/>
              </a:rPr>
              <a:t> </a:t>
            </a:r>
            <a:r>
              <a:rPr lang="ru-RU" sz="2200" b="1" dirty="0">
                <a:latin typeface="Arial Narrow" pitchFamily="34" charset="0"/>
              </a:rPr>
              <a:t>“Об образовании”, по всей стране и у нас в городе, разворачиваются такие проекты, как технопарки </a:t>
            </a:r>
            <a:r>
              <a:rPr lang="ru-RU" sz="2200" b="1" dirty="0" smtClean="0">
                <a:latin typeface="Arial Narrow" pitchFamily="34" charset="0"/>
              </a:rPr>
              <a:t>“</a:t>
            </a:r>
            <a:r>
              <a:rPr lang="ru-RU" sz="2200" b="1" dirty="0" err="1" smtClean="0">
                <a:latin typeface="Arial Narrow" pitchFamily="34" charset="0"/>
              </a:rPr>
              <a:t>Кванториум</a:t>
            </a:r>
            <a:r>
              <a:rPr lang="ru-RU" sz="2200" b="1" dirty="0" smtClean="0">
                <a:latin typeface="Arial Narrow" pitchFamily="34" charset="0"/>
              </a:rPr>
              <a:t>”. </a:t>
            </a:r>
            <a:endParaRPr lang="en-US" sz="2200" b="1" dirty="0" smtClean="0">
              <a:latin typeface="Arial Narrow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 Narrow" pitchFamily="34" charset="0"/>
              </a:rPr>
              <a:t>15 </a:t>
            </a:r>
            <a:r>
              <a:rPr lang="ru-RU" sz="2200" b="1" dirty="0">
                <a:solidFill>
                  <a:srgbClr val="FF0000"/>
                </a:solidFill>
                <a:latin typeface="Arial Narrow" pitchFamily="34" charset="0"/>
              </a:rPr>
              <a:t>сентября 2024 </a:t>
            </a:r>
            <a:r>
              <a:rPr lang="ru-RU" sz="2200" b="1" dirty="0" smtClean="0">
                <a:solidFill>
                  <a:srgbClr val="FF0000"/>
                </a:solidFill>
                <a:latin typeface="Arial Narrow" pitchFamily="34" charset="0"/>
              </a:rPr>
              <a:t>года</a:t>
            </a:r>
            <a:r>
              <a:rPr lang="ru-RU" sz="2200" b="1" dirty="0">
                <a:latin typeface="Arial Narrow" pitchFamily="34" charset="0"/>
              </a:rPr>
              <a:t>,</a:t>
            </a:r>
            <a:r>
              <a:rPr lang="ru-RU" sz="2200" b="1" dirty="0" smtClean="0">
                <a:latin typeface="Arial Narrow" pitchFamily="34" charset="0"/>
              </a:rPr>
              <a:t> </a:t>
            </a:r>
            <a:r>
              <a:rPr lang="ru-RU" sz="2200" b="1" dirty="0">
                <a:latin typeface="Arial Narrow" pitchFamily="34" charset="0"/>
              </a:rPr>
              <a:t>на базе </a:t>
            </a:r>
            <a:endParaRPr lang="ru-RU" sz="2200" b="1" dirty="0" smtClean="0">
              <a:latin typeface="Arial Narrow" pitchFamily="34" charset="0"/>
            </a:endParaRPr>
          </a:p>
          <a:p>
            <a:pPr algn="ctr"/>
            <a:r>
              <a:rPr lang="ru-RU" sz="2200" b="1" dirty="0" smtClean="0">
                <a:latin typeface="Arial Narrow" pitchFamily="34" charset="0"/>
              </a:rPr>
              <a:t>МАОУ </a:t>
            </a:r>
            <a:r>
              <a:rPr lang="ru-RU" sz="2200" b="1" dirty="0">
                <a:latin typeface="Arial Narrow" pitchFamily="34" charset="0"/>
              </a:rPr>
              <a:t>«СОШ № 76» города Северск открылся центр технического творчества </a:t>
            </a: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“КВАНТОРИУМ”.      </a:t>
            </a:r>
            <a:endParaRPr lang="en-US" sz="2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/>
            <a:r>
              <a:rPr lang="ru-RU" sz="2200" b="1" dirty="0" smtClean="0">
                <a:latin typeface="Arial Narrow" pitchFamily="34" charset="0"/>
              </a:rPr>
              <a:t>Цель </a:t>
            </a:r>
            <a:r>
              <a:rPr lang="ru-RU" sz="2200" b="1" dirty="0">
                <a:latin typeface="Arial Narrow" pitchFamily="34" charset="0"/>
              </a:rPr>
              <a:t>– развитие инженерных компетенций учащихся через организацию проектной деятельности в процессе обучения, конструирования, моделирования и программирования.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28" y="1921182"/>
            <a:ext cx="4031432" cy="22676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65104"/>
            <a:ext cx="4032448" cy="210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700808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 Narrow" pitchFamily="34" charset="0"/>
              </a:rPr>
              <a:t>В процессе подготовки в кабинетах информатики, биологии, физики, химии был проведён ремонт, закуплено оборудование, открыт кабинет робототехники.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59138"/>
            <a:ext cx="3692596" cy="2077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6" y="2686724"/>
            <a:ext cx="3692590" cy="20770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869160"/>
            <a:ext cx="3002878" cy="1689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869160"/>
            <a:ext cx="2994563" cy="1689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138" y="4869160"/>
            <a:ext cx="2020630" cy="16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0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97132" y="2060848"/>
            <a:ext cx="4884529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  <a:latin typeface="Arial Narrow" pitchFamily="34" charset="0"/>
              </a:rPr>
              <a:t>В кабинете физики: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100" b="1" i="1" dirty="0" smtClean="0">
                <a:latin typeface="Arial Narrow" pitchFamily="34" charset="0"/>
              </a:rPr>
              <a:t>Цифровая </a:t>
            </a:r>
            <a:r>
              <a:rPr lang="ru-RU" sz="2100" b="1" i="1" dirty="0">
                <a:latin typeface="Arial Narrow" pitchFamily="34" charset="0"/>
              </a:rPr>
              <a:t>лаборатория </a:t>
            </a:r>
            <a:r>
              <a:rPr lang="ru-RU" sz="2100" b="1" i="1" dirty="0">
                <a:solidFill>
                  <a:srgbClr val="C00000"/>
                </a:solidFill>
                <a:latin typeface="Arial Narrow" pitchFamily="34" charset="0"/>
              </a:rPr>
              <a:t>«POLUSLAB», </a:t>
            </a:r>
            <a:r>
              <a:rPr lang="ru-RU" sz="2100" b="1" i="1" dirty="0">
                <a:latin typeface="Arial Narrow" pitchFamily="34" charset="0"/>
              </a:rPr>
              <a:t>лабораторное оборудование по основным разделам физики для проведения лабораторных работ, </a:t>
            </a:r>
            <a:r>
              <a:rPr lang="ru-RU" sz="2100" b="1" i="1" dirty="0" err="1">
                <a:latin typeface="Arial Narrow" pitchFamily="34" charset="0"/>
              </a:rPr>
              <a:t>физпрактикумов</a:t>
            </a:r>
            <a:r>
              <a:rPr lang="ru-RU" sz="2100" b="1" i="1" dirty="0">
                <a:latin typeface="Arial Narrow" pitchFamily="34" charset="0"/>
              </a:rPr>
              <a:t> в урочное время, а также </a:t>
            </a:r>
            <a:r>
              <a:rPr lang="ru-RU" sz="2100" b="1" i="1" dirty="0" smtClean="0">
                <a:latin typeface="Arial Narrow" pitchFamily="34" charset="0"/>
              </a:rPr>
              <a:t>для работы </a:t>
            </a:r>
            <a:r>
              <a:rPr lang="ru-RU" sz="2100" b="1" i="1" dirty="0">
                <a:latin typeface="Arial Narrow" pitchFamily="34" charset="0"/>
              </a:rPr>
              <a:t>во внеурочное </a:t>
            </a:r>
            <a:r>
              <a:rPr lang="ru-RU" sz="2100" b="1" i="1" dirty="0" smtClean="0">
                <a:latin typeface="Arial Narrow" pitchFamily="34" charset="0"/>
              </a:rPr>
              <a:t>время;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100" b="1" i="1" dirty="0" smtClean="0">
                <a:latin typeface="Arial Narrow" pitchFamily="34" charset="0"/>
              </a:rPr>
              <a:t>Измерительные приборы </a:t>
            </a:r>
            <a:r>
              <a:rPr lang="ru-RU" sz="2100" b="1" i="1" dirty="0">
                <a:latin typeface="Arial Narrow" pitchFamily="34" charset="0"/>
              </a:rPr>
              <a:t>(профилометр, спектрофотометр, микроскоп с камерой, и др.) и датчики для проведения исследований.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60848"/>
            <a:ext cx="3168354" cy="4235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087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37099"/>
            <a:ext cx="3500674" cy="4679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772" y="1737099"/>
            <a:ext cx="3500676" cy="4679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7340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212"/>
            <a:ext cx="6479704" cy="15345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39198"/>
            <a:ext cx="3580114" cy="4786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44862"/>
            <a:ext cx="3575876" cy="4780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2538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fc5995686f9a5d1639f8b6f170f3ba8f553cb5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2906</TotalTime>
  <Words>813</Words>
  <Application>Microsoft Office PowerPoint</Application>
  <PresentationFormat>Экран (4:3)</PresentationFormat>
  <Paragraphs>43</Paragraphs>
  <Slides>18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Calibri</vt:lpstr>
      <vt:lpstr>Tahoma</vt:lpstr>
      <vt:lpstr>Times New Roman</vt:lpstr>
      <vt:lpstr>Wingdings</vt:lpstr>
      <vt:lpstr>Тема Office</vt:lpstr>
      <vt:lpstr>1_Тема Office</vt:lpstr>
      <vt:lpstr>Объект упаковщика для оболочки</vt:lpstr>
      <vt:lpstr>ИНТЕГРАЦИЯ ИНФОРМАТИКИ, РОБОТОТЕХНИКИ И ФИЗИКИ,  КАК СПОСОБ РЕАЛИЗАЦИИ ИНЖЕНЕРНОГО ОБРАЗОВАНИЯ В ШКОЛЕ НА БАЗЕ «КВАНТОРИУМА»</vt:lpstr>
      <vt:lpstr>ШКОЛЬНОЕ ИНЖЕНЕРНОЕ ОБРАЗОВАНИЕ </vt:lpstr>
      <vt:lpstr>ЦЕЛИ ИНЖЕНЕРНОГО ОБРАЗОВАНИЯ В ШКОЛЕ </vt:lpstr>
      <vt:lpstr>ОСОБЕННОСТИ ТАКОГО ОБРАЗОВАНИЯ: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Облачное хранилище</dc:title>
  <dc:creator>obstinate</dc:creator>
  <dc:description>Шаблон презентации с сайта https://presentation-creation.ru/</dc:description>
  <cp:lastModifiedBy>Ольга Георгиевна Иванова</cp:lastModifiedBy>
  <cp:revision>1328</cp:revision>
  <dcterms:created xsi:type="dcterms:W3CDTF">2018-02-25T09:09:03Z</dcterms:created>
  <dcterms:modified xsi:type="dcterms:W3CDTF">2024-11-05T05:22:01Z</dcterms:modified>
</cp:coreProperties>
</file>