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31" r:id="rId2"/>
    <p:sldId id="339" r:id="rId3"/>
    <p:sldId id="336" r:id="rId4"/>
    <p:sldId id="337" r:id="rId5"/>
    <p:sldId id="344" r:id="rId6"/>
    <p:sldId id="345" r:id="rId7"/>
    <p:sldId id="346" r:id="rId8"/>
    <p:sldId id="347" r:id="rId9"/>
    <p:sldId id="342" r:id="rId10"/>
    <p:sldId id="341" r:id="rId11"/>
    <p:sldId id="340" r:id="rId12"/>
    <p:sldId id="353" r:id="rId13"/>
    <p:sldId id="352" r:id="rId14"/>
    <p:sldId id="351" r:id="rId15"/>
    <p:sldId id="350" r:id="rId16"/>
    <p:sldId id="349" r:id="rId17"/>
    <p:sldId id="348" r:id="rId18"/>
    <p:sldId id="354" r:id="rId19"/>
    <p:sldId id="358" r:id="rId20"/>
    <p:sldId id="359" r:id="rId21"/>
    <p:sldId id="355" r:id="rId22"/>
    <p:sldId id="357" r:id="rId23"/>
    <p:sldId id="361" r:id="rId24"/>
    <p:sldId id="360" r:id="rId25"/>
    <p:sldId id="362" r:id="rId26"/>
    <p:sldId id="363" r:id="rId27"/>
    <p:sldId id="364" r:id="rId28"/>
    <p:sldId id="356" r:id="rId29"/>
    <p:sldId id="365" r:id="rId3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927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AD9"/>
    <a:srgbClr val="109EB4"/>
    <a:srgbClr val="FDB913"/>
    <a:srgbClr val="2162AE"/>
    <a:srgbClr val="76BEEA"/>
    <a:srgbClr val="F38221"/>
    <a:srgbClr val="005BAB"/>
    <a:srgbClr val="60BFCE"/>
    <a:srgbClr val="CC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4" autoAdjust="0"/>
    <p:restoredTop sz="99091" autoAdjust="0"/>
  </p:normalViewPr>
  <p:slideViewPr>
    <p:cSldViewPr snapToGrid="0">
      <p:cViewPr varScale="1">
        <p:scale>
          <a:sx n="101" d="100"/>
          <a:sy n="101" d="100"/>
        </p:scale>
        <p:origin x="138" y="600"/>
      </p:cViewPr>
      <p:guideLst>
        <p:guide pos="5927"/>
        <p:guide orient="horz" pos="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5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4049F8CC-6230-4FDB-AC8F-876D6ECFB848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95"/>
            <a:ext cx="5438775" cy="390842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5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130E7CBB-965E-4FF4-9DCC-483F45EC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5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C527-C1F3-470F-BD2A-DA51C60D7E81}" type="datetime1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2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A4C7-EEEC-43ED-98AA-233D714748C7}" type="datetime1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72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C31F-647A-49AB-864C-DFDADDA3B899}" type="datetime1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8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DDB8-BF99-407D-B603-A57840DBD216}" type="datetime1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28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1BCC-2030-432C-9B7F-9FA8EDD4A233}" type="datetime1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277A-6203-4AD5-B51B-E5329829D82B}" type="datetime1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8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3107-8C5E-4321-8EEF-662912BA36C4}" type="datetime1">
              <a:rPr lang="ru-RU" smtClean="0"/>
              <a:pPr/>
              <a:t>05.03.2024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2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13E0-577B-4B89-8ABD-41224FF83BFC}" type="datetime1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2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9203-89BF-4B43-A7EF-8D97F2D8DC9F}" type="datetime1">
              <a:rPr lang="ru-RU" smtClean="0"/>
              <a:pPr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6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FAE7-7B19-4D14-9B1D-D65D5D2A95B3}" type="datetime1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76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975-22B9-45F8-BA86-71ADD24DD10A}" type="datetime1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3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9A4ED-ADED-4B0A-A827-04794C998060}" type="datetime1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3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hyperlink" Target="mailto:uchitelgodatomsk@mail.ru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mailto:uchitelgodatomsk@mail.ru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mailto:uchitelgodatomsk@mail.ru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mailto:uchitelgodatomsk@mail.ru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mailto:uchitelgodatomsk@mail.ru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mailto:uchitelgodatomsk@mail.ru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mailto:uchitelgodatomsk@mail.ru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uchitelgodatomsk@mail.ru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uchitelgodatomsk@mail.ru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uchitelgodatomsk@mail.ru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mailto:uchitelgodatomsk@mail.ru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hyperlink" Target="mailto:uchitelgodatomsk@mail.ru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s://forms.yandex.ru/u/65d582bd068ff04f5504f792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uchitelgodatomsk@mail.ru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mailto:uchitelgodatomsk@mail.ru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uchitelgodatomsk@mail.ru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mailto:uchitelgodatomsk@mail.ru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mailto:uchitelgodatomsk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109"/>
          <p:cNvSpPr>
            <a:spLocks noEditPoints="1"/>
          </p:cNvSpPr>
          <p:nvPr/>
        </p:nvSpPr>
        <p:spPr bwMode="auto">
          <a:xfrm>
            <a:off x="3202830" y="648131"/>
            <a:ext cx="173112" cy="174737"/>
          </a:xfrm>
          <a:custGeom>
            <a:avLst/>
            <a:gdLst>
              <a:gd name="T0" fmla="*/ 192 w 426"/>
              <a:gd name="T1" fmla="*/ 2 h 430"/>
              <a:gd name="T2" fmla="*/ 130 w 426"/>
              <a:gd name="T3" fmla="*/ 18 h 430"/>
              <a:gd name="T4" fmla="*/ 78 w 426"/>
              <a:gd name="T5" fmla="*/ 50 h 430"/>
              <a:gd name="T6" fmla="*/ 36 w 426"/>
              <a:gd name="T7" fmla="*/ 96 h 430"/>
              <a:gd name="T8" fmla="*/ 10 w 426"/>
              <a:gd name="T9" fmla="*/ 151 h 430"/>
              <a:gd name="T10" fmla="*/ 0 w 426"/>
              <a:gd name="T11" fmla="*/ 215 h 430"/>
              <a:gd name="T12" fmla="*/ 4 w 426"/>
              <a:gd name="T13" fmla="*/ 259 h 430"/>
              <a:gd name="T14" fmla="*/ 26 w 426"/>
              <a:gd name="T15" fmla="*/ 317 h 430"/>
              <a:gd name="T16" fmla="*/ 62 w 426"/>
              <a:gd name="T17" fmla="*/ 368 h 430"/>
              <a:gd name="T18" fmla="*/ 112 w 426"/>
              <a:gd name="T19" fmla="*/ 404 h 430"/>
              <a:gd name="T20" fmla="*/ 170 w 426"/>
              <a:gd name="T21" fmla="*/ 426 h 430"/>
              <a:gd name="T22" fmla="*/ 214 w 426"/>
              <a:gd name="T23" fmla="*/ 430 h 430"/>
              <a:gd name="T24" fmla="*/ 276 w 426"/>
              <a:gd name="T25" fmla="*/ 420 h 430"/>
              <a:gd name="T26" fmla="*/ 332 w 426"/>
              <a:gd name="T27" fmla="*/ 394 h 430"/>
              <a:gd name="T28" fmla="*/ 378 w 426"/>
              <a:gd name="T29" fmla="*/ 352 h 430"/>
              <a:gd name="T30" fmla="*/ 410 w 426"/>
              <a:gd name="T31" fmla="*/ 299 h 430"/>
              <a:gd name="T32" fmla="*/ 426 w 426"/>
              <a:gd name="T33" fmla="*/ 237 h 430"/>
              <a:gd name="T34" fmla="*/ 426 w 426"/>
              <a:gd name="T35" fmla="*/ 193 h 430"/>
              <a:gd name="T36" fmla="*/ 410 w 426"/>
              <a:gd name="T37" fmla="*/ 133 h 430"/>
              <a:gd name="T38" fmla="*/ 378 w 426"/>
              <a:gd name="T39" fmla="*/ 78 h 430"/>
              <a:gd name="T40" fmla="*/ 332 w 426"/>
              <a:gd name="T41" fmla="*/ 38 h 430"/>
              <a:gd name="T42" fmla="*/ 276 w 426"/>
              <a:gd name="T43" fmla="*/ 10 h 430"/>
              <a:gd name="T44" fmla="*/ 214 w 426"/>
              <a:gd name="T45" fmla="*/ 0 h 430"/>
              <a:gd name="T46" fmla="*/ 338 w 426"/>
              <a:gd name="T47" fmla="*/ 299 h 430"/>
              <a:gd name="T48" fmla="*/ 328 w 426"/>
              <a:gd name="T49" fmla="*/ 307 h 430"/>
              <a:gd name="T50" fmla="*/ 288 w 426"/>
              <a:gd name="T51" fmla="*/ 307 h 430"/>
              <a:gd name="T52" fmla="*/ 266 w 426"/>
              <a:gd name="T53" fmla="*/ 297 h 430"/>
              <a:gd name="T54" fmla="*/ 238 w 426"/>
              <a:gd name="T55" fmla="*/ 271 h 430"/>
              <a:gd name="T56" fmla="*/ 230 w 426"/>
              <a:gd name="T57" fmla="*/ 271 h 430"/>
              <a:gd name="T58" fmla="*/ 222 w 426"/>
              <a:gd name="T59" fmla="*/ 299 h 430"/>
              <a:gd name="T60" fmla="*/ 220 w 426"/>
              <a:gd name="T61" fmla="*/ 305 h 430"/>
              <a:gd name="T62" fmla="*/ 186 w 426"/>
              <a:gd name="T63" fmla="*/ 307 h 430"/>
              <a:gd name="T64" fmla="*/ 158 w 426"/>
              <a:gd name="T65" fmla="*/ 297 h 430"/>
              <a:gd name="T66" fmla="*/ 126 w 426"/>
              <a:gd name="T67" fmla="*/ 273 h 430"/>
              <a:gd name="T68" fmla="*/ 100 w 426"/>
              <a:gd name="T69" fmla="*/ 237 h 430"/>
              <a:gd name="T70" fmla="*/ 62 w 426"/>
              <a:gd name="T71" fmla="*/ 165 h 430"/>
              <a:gd name="T72" fmla="*/ 62 w 426"/>
              <a:gd name="T73" fmla="*/ 157 h 430"/>
              <a:gd name="T74" fmla="*/ 112 w 426"/>
              <a:gd name="T75" fmla="*/ 155 h 430"/>
              <a:gd name="T76" fmla="*/ 120 w 426"/>
              <a:gd name="T77" fmla="*/ 163 h 430"/>
              <a:gd name="T78" fmla="*/ 142 w 426"/>
              <a:gd name="T79" fmla="*/ 209 h 430"/>
              <a:gd name="T80" fmla="*/ 160 w 426"/>
              <a:gd name="T81" fmla="*/ 225 h 430"/>
              <a:gd name="T82" fmla="*/ 168 w 426"/>
              <a:gd name="T83" fmla="*/ 219 h 430"/>
              <a:gd name="T84" fmla="*/ 170 w 426"/>
              <a:gd name="T85" fmla="*/ 197 h 430"/>
              <a:gd name="T86" fmla="*/ 166 w 426"/>
              <a:gd name="T87" fmla="*/ 167 h 430"/>
              <a:gd name="T88" fmla="*/ 152 w 426"/>
              <a:gd name="T89" fmla="*/ 161 h 430"/>
              <a:gd name="T90" fmla="*/ 162 w 426"/>
              <a:gd name="T91" fmla="*/ 151 h 430"/>
              <a:gd name="T92" fmla="*/ 194 w 426"/>
              <a:gd name="T93" fmla="*/ 145 h 430"/>
              <a:gd name="T94" fmla="*/ 208 w 426"/>
              <a:gd name="T95" fmla="*/ 147 h 430"/>
              <a:gd name="T96" fmla="*/ 220 w 426"/>
              <a:gd name="T97" fmla="*/ 153 h 430"/>
              <a:gd name="T98" fmla="*/ 224 w 426"/>
              <a:gd name="T99" fmla="*/ 173 h 430"/>
              <a:gd name="T100" fmla="*/ 228 w 426"/>
              <a:gd name="T101" fmla="*/ 223 h 430"/>
              <a:gd name="T102" fmla="*/ 234 w 426"/>
              <a:gd name="T103" fmla="*/ 223 h 430"/>
              <a:gd name="T104" fmla="*/ 252 w 426"/>
              <a:gd name="T105" fmla="*/ 201 h 430"/>
              <a:gd name="T106" fmla="*/ 270 w 426"/>
              <a:gd name="T107" fmla="*/ 167 h 430"/>
              <a:gd name="T108" fmla="*/ 276 w 426"/>
              <a:gd name="T109" fmla="*/ 155 h 430"/>
              <a:gd name="T110" fmla="*/ 306 w 426"/>
              <a:gd name="T111" fmla="*/ 155 h 430"/>
              <a:gd name="T112" fmla="*/ 336 w 426"/>
              <a:gd name="T113" fmla="*/ 157 h 430"/>
              <a:gd name="T114" fmla="*/ 338 w 426"/>
              <a:gd name="T115" fmla="*/ 165 h 430"/>
              <a:gd name="T116" fmla="*/ 320 w 426"/>
              <a:gd name="T117" fmla="*/ 199 h 430"/>
              <a:gd name="T118" fmla="*/ 296 w 426"/>
              <a:gd name="T119" fmla="*/ 229 h 430"/>
              <a:gd name="T120" fmla="*/ 294 w 426"/>
              <a:gd name="T121" fmla="*/ 237 h 430"/>
              <a:gd name="T122" fmla="*/ 318 w 426"/>
              <a:gd name="T123" fmla="*/ 265 h 430"/>
              <a:gd name="T124" fmla="*/ 338 w 426"/>
              <a:gd name="T125" fmla="*/ 291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6" h="430">
                <a:moveTo>
                  <a:pt x="214" y="0"/>
                </a:moveTo>
                <a:lnTo>
                  <a:pt x="214" y="0"/>
                </a:lnTo>
                <a:lnTo>
                  <a:pt x="192" y="2"/>
                </a:lnTo>
                <a:lnTo>
                  <a:pt x="170" y="6"/>
                </a:lnTo>
                <a:lnTo>
                  <a:pt x="150" y="10"/>
                </a:lnTo>
                <a:lnTo>
                  <a:pt x="130" y="18"/>
                </a:lnTo>
                <a:lnTo>
                  <a:pt x="112" y="26"/>
                </a:lnTo>
                <a:lnTo>
                  <a:pt x="94" y="38"/>
                </a:lnTo>
                <a:lnTo>
                  <a:pt x="78" y="50"/>
                </a:lnTo>
                <a:lnTo>
                  <a:pt x="62" y="64"/>
                </a:lnTo>
                <a:lnTo>
                  <a:pt x="48" y="78"/>
                </a:lnTo>
                <a:lnTo>
                  <a:pt x="36" y="96"/>
                </a:lnTo>
                <a:lnTo>
                  <a:pt x="26" y="113"/>
                </a:lnTo>
                <a:lnTo>
                  <a:pt x="16" y="133"/>
                </a:lnTo>
                <a:lnTo>
                  <a:pt x="10" y="151"/>
                </a:lnTo>
                <a:lnTo>
                  <a:pt x="4" y="173"/>
                </a:lnTo>
                <a:lnTo>
                  <a:pt x="2" y="193"/>
                </a:lnTo>
                <a:lnTo>
                  <a:pt x="0" y="215"/>
                </a:lnTo>
                <a:lnTo>
                  <a:pt x="0" y="215"/>
                </a:lnTo>
                <a:lnTo>
                  <a:pt x="2" y="237"/>
                </a:lnTo>
                <a:lnTo>
                  <a:pt x="4" y="259"/>
                </a:lnTo>
                <a:lnTo>
                  <a:pt x="10" y="279"/>
                </a:lnTo>
                <a:lnTo>
                  <a:pt x="16" y="299"/>
                </a:lnTo>
                <a:lnTo>
                  <a:pt x="26" y="317"/>
                </a:lnTo>
                <a:lnTo>
                  <a:pt x="36" y="336"/>
                </a:lnTo>
                <a:lnTo>
                  <a:pt x="48" y="352"/>
                </a:lnTo>
                <a:lnTo>
                  <a:pt x="62" y="368"/>
                </a:lnTo>
                <a:lnTo>
                  <a:pt x="78" y="382"/>
                </a:lnTo>
                <a:lnTo>
                  <a:pt x="94" y="394"/>
                </a:lnTo>
                <a:lnTo>
                  <a:pt x="112" y="404"/>
                </a:lnTo>
                <a:lnTo>
                  <a:pt x="130" y="412"/>
                </a:lnTo>
                <a:lnTo>
                  <a:pt x="150" y="420"/>
                </a:lnTo>
                <a:lnTo>
                  <a:pt x="170" y="426"/>
                </a:lnTo>
                <a:lnTo>
                  <a:pt x="192" y="428"/>
                </a:lnTo>
                <a:lnTo>
                  <a:pt x="214" y="430"/>
                </a:lnTo>
                <a:lnTo>
                  <a:pt x="214" y="430"/>
                </a:lnTo>
                <a:lnTo>
                  <a:pt x="236" y="428"/>
                </a:lnTo>
                <a:lnTo>
                  <a:pt x="256" y="426"/>
                </a:lnTo>
                <a:lnTo>
                  <a:pt x="276" y="420"/>
                </a:lnTo>
                <a:lnTo>
                  <a:pt x="296" y="412"/>
                </a:lnTo>
                <a:lnTo>
                  <a:pt x="316" y="404"/>
                </a:lnTo>
                <a:lnTo>
                  <a:pt x="332" y="394"/>
                </a:lnTo>
                <a:lnTo>
                  <a:pt x="350" y="382"/>
                </a:lnTo>
                <a:lnTo>
                  <a:pt x="364" y="368"/>
                </a:lnTo>
                <a:lnTo>
                  <a:pt x="378" y="352"/>
                </a:lnTo>
                <a:lnTo>
                  <a:pt x="390" y="336"/>
                </a:lnTo>
                <a:lnTo>
                  <a:pt x="402" y="317"/>
                </a:lnTo>
                <a:lnTo>
                  <a:pt x="410" y="299"/>
                </a:lnTo>
                <a:lnTo>
                  <a:pt x="418" y="279"/>
                </a:lnTo>
                <a:lnTo>
                  <a:pt x="422" y="259"/>
                </a:lnTo>
                <a:lnTo>
                  <a:pt x="426" y="237"/>
                </a:lnTo>
                <a:lnTo>
                  <a:pt x="426" y="215"/>
                </a:lnTo>
                <a:lnTo>
                  <a:pt x="426" y="215"/>
                </a:lnTo>
                <a:lnTo>
                  <a:pt x="426" y="193"/>
                </a:lnTo>
                <a:lnTo>
                  <a:pt x="422" y="173"/>
                </a:lnTo>
                <a:lnTo>
                  <a:pt x="418" y="151"/>
                </a:lnTo>
                <a:lnTo>
                  <a:pt x="410" y="133"/>
                </a:lnTo>
                <a:lnTo>
                  <a:pt x="402" y="113"/>
                </a:lnTo>
                <a:lnTo>
                  <a:pt x="390" y="96"/>
                </a:lnTo>
                <a:lnTo>
                  <a:pt x="378" y="78"/>
                </a:lnTo>
                <a:lnTo>
                  <a:pt x="364" y="64"/>
                </a:lnTo>
                <a:lnTo>
                  <a:pt x="350" y="50"/>
                </a:lnTo>
                <a:lnTo>
                  <a:pt x="332" y="38"/>
                </a:lnTo>
                <a:lnTo>
                  <a:pt x="316" y="26"/>
                </a:lnTo>
                <a:lnTo>
                  <a:pt x="296" y="18"/>
                </a:lnTo>
                <a:lnTo>
                  <a:pt x="276" y="10"/>
                </a:lnTo>
                <a:lnTo>
                  <a:pt x="256" y="6"/>
                </a:lnTo>
                <a:lnTo>
                  <a:pt x="236" y="2"/>
                </a:lnTo>
                <a:lnTo>
                  <a:pt x="214" y="0"/>
                </a:lnTo>
                <a:lnTo>
                  <a:pt x="214" y="0"/>
                </a:lnTo>
                <a:close/>
                <a:moveTo>
                  <a:pt x="338" y="299"/>
                </a:moveTo>
                <a:lnTo>
                  <a:pt x="338" y="299"/>
                </a:lnTo>
                <a:lnTo>
                  <a:pt x="336" y="303"/>
                </a:lnTo>
                <a:lnTo>
                  <a:pt x="334" y="305"/>
                </a:lnTo>
                <a:lnTo>
                  <a:pt x="328" y="307"/>
                </a:lnTo>
                <a:lnTo>
                  <a:pt x="306" y="307"/>
                </a:lnTo>
                <a:lnTo>
                  <a:pt x="306" y="307"/>
                </a:lnTo>
                <a:lnTo>
                  <a:pt x="288" y="307"/>
                </a:lnTo>
                <a:lnTo>
                  <a:pt x="276" y="305"/>
                </a:lnTo>
                <a:lnTo>
                  <a:pt x="276" y="305"/>
                </a:lnTo>
                <a:lnTo>
                  <a:pt x="266" y="297"/>
                </a:lnTo>
                <a:lnTo>
                  <a:pt x="254" y="285"/>
                </a:lnTo>
                <a:lnTo>
                  <a:pt x="242" y="273"/>
                </a:lnTo>
                <a:lnTo>
                  <a:pt x="238" y="271"/>
                </a:lnTo>
                <a:lnTo>
                  <a:pt x="234" y="269"/>
                </a:lnTo>
                <a:lnTo>
                  <a:pt x="234" y="269"/>
                </a:lnTo>
                <a:lnTo>
                  <a:pt x="230" y="271"/>
                </a:lnTo>
                <a:lnTo>
                  <a:pt x="226" y="275"/>
                </a:lnTo>
                <a:lnTo>
                  <a:pt x="224" y="287"/>
                </a:lnTo>
                <a:lnTo>
                  <a:pt x="222" y="299"/>
                </a:lnTo>
                <a:lnTo>
                  <a:pt x="222" y="303"/>
                </a:lnTo>
                <a:lnTo>
                  <a:pt x="220" y="305"/>
                </a:lnTo>
                <a:lnTo>
                  <a:pt x="220" y="305"/>
                </a:lnTo>
                <a:lnTo>
                  <a:pt x="214" y="307"/>
                </a:lnTo>
                <a:lnTo>
                  <a:pt x="204" y="307"/>
                </a:lnTo>
                <a:lnTo>
                  <a:pt x="186" y="307"/>
                </a:lnTo>
                <a:lnTo>
                  <a:pt x="186" y="307"/>
                </a:lnTo>
                <a:lnTo>
                  <a:pt x="172" y="303"/>
                </a:lnTo>
                <a:lnTo>
                  <a:pt x="158" y="297"/>
                </a:lnTo>
                <a:lnTo>
                  <a:pt x="146" y="291"/>
                </a:lnTo>
                <a:lnTo>
                  <a:pt x="136" y="281"/>
                </a:lnTo>
                <a:lnTo>
                  <a:pt x="126" y="273"/>
                </a:lnTo>
                <a:lnTo>
                  <a:pt x="116" y="261"/>
                </a:lnTo>
                <a:lnTo>
                  <a:pt x="100" y="237"/>
                </a:lnTo>
                <a:lnTo>
                  <a:pt x="100" y="237"/>
                </a:lnTo>
                <a:lnTo>
                  <a:pt x="80" y="207"/>
                </a:lnTo>
                <a:lnTo>
                  <a:pt x="68" y="183"/>
                </a:lnTo>
                <a:lnTo>
                  <a:pt x="62" y="165"/>
                </a:lnTo>
                <a:lnTo>
                  <a:pt x="60" y="161"/>
                </a:lnTo>
                <a:lnTo>
                  <a:pt x="62" y="157"/>
                </a:lnTo>
                <a:lnTo>
                  <a:pt x="62" y="157"/>
                </a:lnTo>
                <a:lnTo>
                  <a:pt x="70" y="155"/>
                </a:lnTo>
                <a:lnTo>
                  <a:pt x="82" y="155"/>
                </a:lnTo>
                <a:lnTo>
                  <a:pt x="112" y="155"/>
                </a:lnTo>
                <a:lnTo>
                  <a:pt x="112" y="155"/>
                </a:lnTo>
                <a:lnTo>
                  <a:pt x="116" y="157"/>
                </a:lnTo>
                <a:lnTo>
                  <a:pt x="120" y="163"/>
                </a:lnTo>
                <a:lnTo>
                  <a:pt x="128" y="179"/>
                </a:lnTo>
                <a:lnTo>
                  <a:pt x="142" y="209"/>
                </a:lnTo>
                <a:lnTo>
                  <a:pt x="142" y="209"/>
                </a:lnTo>
                <a:lnTo>
                  <a:pt x="150" y="219"/>
                </a:lnTo>
                <a:lnTo>
                  <a:pt x="156" y="223"/>
                </a:lnTo>
                <a:lnTo>
                  <a:pt x="160" y="225"/>
                </a:lnTo>
                <a:lnTo>
                  <a:pt x="164" y="225"/>
                </a:lnTo>
                <a:lnTo>
                  <a:pt x="166" y="223"/>
                </a:lnTo>
                <a:lnTo>
                  <a:pt x="168" y="219"/>
                </a:lnTo>
                <a:lnTo>
                  <a:pt x="168" y="215"/>
                </a:lnTo>
                <a:lnTo>
                  <a:pt x="168" y="215"/>
                </a:lnTo>
                <a:lnTo>
                  <a:pt x="170" y="197"/>
                </a:lnTo>
                <a:lnTo>
                  <a:pt x="170" y="183"/>
                </a:lnTo>
                <a:lnTo>
                  <a:pt x="168" y="173"/>
                </a:lnTo>
                <a:lnTo>
                  <a:pt x="166" y="167"/>
                </a:lnTo>
                <a:lnTo>
                  <a:pt x="162" y="163"/>
                </a:lnTo>
                <a:lnTo>
                  <a:pt x="160" y="161"/>
                </a:lnTo>
                <a:lnTo>
                  <a:pt x="152" y="161"/>
                </a:lnTo>
                <a:lnTo>
                  <a:pt x="152" y="161"/>
                </a:lnTo>
                <a:lnTo>
                  <a:pt x="156" y="155"/>
                </a:lnTo>
                <a:lnTo>
                  <a:pt x="162" y="151"/>
                </a:lnTo>
                <a:lnTo>
                  <a:pt x="170" y="147"/>
                </a:lnTo>
                <a:lnTo>
                  <a:pt x="178" y="145"/>
                </a:lnTo>
                <a:lnTo>
                  <a:pt x="194" y="145"/>
                </a:lnTo>
                <a:lnTo>
                  <a:pt x="200" y="145"/>
                </a:lnTo>
                <a:lnTo>
                  <a:pt x="200" y="145"/>
                </a:lnTo>
                <a:lnTo>
                  <a:pt x="208" y="147"/>
                </a:lnTo>
                <a:lnTo>
                  <a:pt x="220" y="151"/>
                </a:lnTo>
                <a:lnTo>
                  <a:pt x="220" y="151"/>
                </a:lnTo>
                <a:lnTo>
                  <a:pt x="220" y="153"/>
                </a:lnTo>
                <a:lnTo>
                  <a:pt x="222" y="157"/>
                </a:lnTo>
                <a:lnTo>
                  <a:pt x="224" y="173"/>
                </a:lnTo>
                <a:lnTo>
                  <a:pt x="224" y="173"/>
                </a:lnTo>
                <a:lnTo>
                  <a:pt x="222" y="207"/>
                </a:lnTo>
                <a:lnTo>
                  <a:pt x="226" y="219"/>
                </a:lnTo>
                <a:lnTo>
                  <a:pt x="228" y="223"/>
                </a:lnTo>
                <a:lnTo>
                  <a:pt x="230" y="225"/>
                </a:lnTo>
                <a:lnTo>
                  <a:pt x="230" y="225"/>
                </a:lnTo>
                <a:lnTo>
                  <a:pt x="234" y="223"/>
                </a:lnTo>
                <a:lnTo>
                  <a:pt x="236" y="221"/>
                </a:lnTo>
                <a:lnTo>
                  <a:pt x="244" y="213"/>
                </a:lnTo>
                <a:lnTo>
                  <a:pt x="252" y="201"/>
                </a:lnTo>
                <a:lnTo>
                  <a:pt x="258" y="189"/>
                </a:lnTo>
                <a:lnTo>
                  <a:pt x="258" y="189"/>
                </a:lnTo>
                <a:lnTo>
                  <a:pt x="270" y="167"/>
                </a:lnTo>
                <a:lnTo>
                  <a:pt x="274" y="159"/>
                </a:lnTo>
                <a:lnTo>
                  <a:pt x="276" y="155"/>
                </a:lnTo>
                <a:lnTo>
                  <a:pt x="276" y="155"/>
                </a:lnTo>
                <a:lnTo>
                  <a:pt x="288" y="155"/>
                </a:lnTo>
                <a:lnTo>
                  <a:pt x="306" y="155"/>
                </a:lnTo>
                <a:lnTo>
                  <a:pt x="306" y="155"/>
                </a:lnTo>
                <a:lnTo>
                  <a:pt x="326" y="155"/>
                </a:lnTo>
                <a:lnTo>
                  <a:pt x="332" y="155"/>
                </a:lnTo>
                <a:lnTo>
                  <a:pt x="336" y="157"/>
                </a:lnTo>
                <a:lnTo>
                  <a:pt x="336" y="157"/>
                </a:lnTo>
                <a:lnTo>
                  <a:pt x="338" y="161"/>
                </a:lnTo>
                <a:lnTo>
                  <a:pt x="338" y="165"/>
                </a:lnTo>
                <a:lnTo>
                  <a:pt x="336" y="175"/>
                </a:lnTo>
                <a:lnTo>
                  <a:pt x="328" y="187"/>
                </a:lnTo>
                <a:lnTo>
                  <a:pt x="320" y="199"/>
                </a:lnTo>
                <a:lnTo>
                  <a:pt x="320" y="199"/>
                </a:lnTo>
                <a:lnTo>
                  <a:pt x="304" y="219"/>
                </a:lnTo>
                <a:lnTo>
                  <a:pt x="296" y="229"/>
                </a:lnTo>
                <a:lnTo>
                  <a:pt x="294" y="235"/>
                </a:lnTo>
                <a:lnTo>
                  <a:pt x="294" y="237"/>
                </a:lnTo>
                <a:lnTo>
                  <a:pt x="294" y="237"/>
                </a:lnTo>
                <a:lnTo>
                  <a:pt x="296" y="243"/>
                </a:lnTo>
                <a:lnTo>
                  <a:pt x="302" y="251"/>
                </a:lnTo>
                <a:lnTo>
                  <a:pt x="318" y="265"/>
                </a:lnTo>
                <a:lnTo>
                  <a:pt x="326" y="275"/>
                </a:lnTo>
                <a:lnTo>
                  <a:pt x="332" y="283"/>
                </a:lnTo>
                <a:lnTo>
                  <a:pt x="338" y="291"/>
                </a:lnTo>
                <a:lnTo>
                  <a:pt x="338" y="299"/>
                </a:lnTo>
                <a:lnTo>
                  <a:pt x="338" y="299"/>
                </a:lnTo>
                <a:close/>
              </a:path>
            </a:pathLst>
          </a:custGeom>
          <a:solidFill>
            <a:srgbClr val="216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" name="Freeform 110"/>
          <p:cNvSpPr>
            <a:spLocks noEditPoints="1"/>
          </p:cNvSpPr>
          <p:nvPr/>
        </p:nvSpPr>
        <p:spPr bwMode="auto">
          <a:xfrm>
            <a:off x="4460131" y="642609"/>
            <a:ext cx="168235" cy="169048"/>
          </a:xfrm>
          <a:custGeom>
            <a:avLst/>
            <a:gdLst>
              <a:gd name="T0" fmla="*/ 218 w 414"/>
              <a:gd name="T1" fmla="*/ 171 h 416"/>
              <a:gd name="T2" fmla="*/ 240 w 414"/>
              <a:gd name="T3" fmla="*/ 153 h 416"/>
              <a:gd name="T4" fmla="*/ 244 w 414"/>
              <a:gd name="T5" fmla="*/ 129 h 416"/>
              <a:gd name="T6" fmla="*/ 226 w 414"/>
              <a:gd name="T7" fmla="*/ 104 h 416"/>
              <a:gd name="T8" fmla="*/ 202 w 414"/>
              <a:gd name="T9" fmla="*/ 100 h 416"/>
              <a:gd name="T10" fmla="*/ 178 w 414"/>
              <a:gd name="T11" fmla="*/ 115 h 416"/>
              <a:gd name="T12" fmla="*/ 172 w 414"/>
              <a:gd name="T13" fmla="*/ 145 h 416"/>
              <a:gd name="T14" fmla="*/ 192 w 414"/>
              <a:gd name="T15" fmla="*/ 169 h 416"/>
              <a:gd name="T16" fmla="*/ 208 w 414"/>
              <a:gd name="T17" fmla="*/ 0 h 416"/>
              <a:gd name="T18" fmla="*/ 126 w 414"/>
              <a:gd name="T19" fmla="*/ 18 h 416"/>
              <a:gd name="T20" fmla="*/ 60 w 414"/>
              <a:gd name="T21" fmla="*/ 62 h 416"/>
              <a:gd name="T22" fmla="*/ 16 w 414"/>
              <a:gd name="T23" fmla="*/ 129 h 416"/>
              <a:gd name="T24" fmla="*/ 0 w 414"/>
              <a:gd name="T25" fmla="*/ 209 h 416"/>
              <a:gd name="T26" fmla="*/ 10 w 414"/>
              <a:gd name="T27" fmla="*/ 271 h 416"/>
              <a:gd name="T28" fmla="*/ 48 w 414"/>
              <a:gd name="T29" fmla="*/ 342 h 416"/>
              <a:gd name="T30" fmla="*/ 108 w 414"/>
              <a:gd name="T31" fmla="*/ 392 h 416"/>
              <a:gd name="T32" fmla="*/ 186 w 414"/>
              <a:gd name="T33" fmla="*/ 416 h 416"/>
              <a:gd name="T34" fmla="*/ 250 w 414"/>
              <a:gd name="T35" fmla="*/ 412 h 416"/>
              <a:gd name="T36" fmla="*/ 324 w 414"/>
              <a:gd name="T37" fmla="*/ 382 h 416"/>
              <a:gd name="T38" fmla="*/ 380 w 414"/>
              <a:gd name="T39" fmla="*/ 326 h 416"/>
              <a:gd name="T40" fmla="*/ 410 w 414"/>
              <a:gd name="T41" fmla="*/ 251 h 416"/>
              <a:gd name="T42" fmla="*/ 414 w 414"/>
              <a:gd name="T43" fmla="*/ 187 h 416"/>
              <a:gd name="T44" fmla="*/ 390 w 414"/>
              <a:gd name="T45" fmla="*/ 111 h 416"/>
              <a:gd name="T46" fmla="*/ 340 w 414"/>
              <a:gd name="T47" fmla="*/ 48 h 416"/>
              <a:gd name="T48" fmla="*/ 268 w 414"/>
              <a:gd name="T49" fmla="*/ 10 h 416"/>
              <a:gd name="T50" fmla="*/ 208 w 414"/>
              <a:gd name="T51" fmla="*/ 0 h 416"/>
              <a:gd name="T52" fmla="*/ 148 w 414"/>
              <a:gd name="T53" fmla="*/ 92 h 416"/>
              <a:gd name="T54" fmla="*/ 170 w 414"/>
              <a:gd name="T55" fmla="*/ 72 h 416"/>
              <a:gd name="T56" fmla="*/ 202 w 414"/>
              <a:gd name="T57" fmla="*/ 62 h 416"/>
              <a:gd name="T58" fmla="*/ 248 w 414"/>
              <a:gd name="T59" fmla="*/ 72 h 416"/>
              <a:gd name="T60" fmla="*/ 274 w 414"/>
              <a:gd name="T61" fmla="*/ 104 h 416"/>
              <a:gd name="T62" fmla="*/ 282 w 414"/>
              <a:gd name="T63" fmla="*/ 137 h 416"/>
              <a:gd name="T64" fmla="*/ 268 w 414"/>
              <a:gd name="T65" fmla="*/ 179 h 416"/>
              <a:gd name="T66" fmla="*/ 238 w 414"/>
              <a:gd name="T67" fmla="*/ 203 h 416"/>
              <a:gd name="T68" fmla="*/ 174 w 414"/>
              <a:gd name="T69" fmla="*/ 203 h 416"/>
              <a:gd name="T70" fmla="*/ 136 w 414"/>
              <a:gd name="T71" fmla="*/ 157 h 416"/>
              <a:gd name="T72" fmla="*/ 136 w 414"/>
              <a:gd name="T73" fmla="*/ 121 h 416"/>
              <a:gd name="T74" fmla="*/ 284 w 414"/>
              <a:gd name="T75" fmla="*/ 247 h 416"/>
              <a:gd name="T76" fmla="*/ 222 w 414"/>
              <a:gd name="T77" fmla="*/ 269 h 416"/>
              <a:gd name="T78" fmla="*/ 278 w 414"/>
              <a:gd name="T79" fmla="*/ 324 h 416"/>
              <a:gd name="T80" fmla="*/ 282 w 414"/>
              <a:gd name="T81" fmla="*/ 340 h 416"/>
              <a:gd name="T82" fmla="*/ 258 w 414"/>
              <a:gd name="T83" fmla="*/ 354 h 416"/>
              <a:gd name="T84" fmla="*/ 244 w 414"/>
              <a:gd name="T85" fmla="*/ 344 h 416"/>
              <a:gd name="T86" fmla="*/ 208 w 414"/>
              <a:gd name="T87" fmla="*/ 307 h 416"/>
              <a:gd name="T88" fmla="*/ 172 w 414"/>
              <a:gd name="T89" fmla="*/ 342 h 416"/>
              <a:gd name="T90" fmla="*/ 154 w 414"/>
              <a:gd name="T91" fmla="*/ 356 h 416"/>
              <a:gd name="T92" fmla="*/ 140 w 414"/>
              <a:gd name="T93" fmla="*/ 350 h 416"/>
              <a:gd name="T94" fmla="*/ 134 w 414"/>
              <a:gd name="T95" fmla="*/ 332 h 416"/>
              <a:gd name="T96" fmla="*/ 148 w 414"/>
              <a:gd name="T97" fmla="*/ 313 h 416"/>
              <a:gd name="T98" fmla="*/ 154 w 414"/>
              <a:gd name="T99" fmla="*/ 259 h 416"/>
              <a:gd name="T100" fmla="*/ 126 w 414"/>
              <a:gd name="T101" fmla="*/ 241 h 416"/>
              <a:gd name="T102" fmla="*/ 120 w 414"/>
              <a:gd name="T103" fmla="*/ 227 h 416"/>
              <a:gd name="T104" fmla="*/ 130 w 414"/>
              <a:gd name="T105" fmla="*/ 211 h 416"/>
              <a:gd name="T106" fmla="*/ 146 w 414"/>
              <a:gd name="T107" fmla="*/ 211 h 416"/>
              <a:gd name="T108" fmla="*/ 168 w 414"/>
              <a:gd name="T109" fmla="*/ 225 h 416"/>
              <a:gd name="T110" fmla="*/ 208 w 414"/>
              <a:gd name="T111" fmla="*/ 233 h 416"/>
              <a:gd name="T112" fmla="*/ 256 w 414"/>
              <a:gd name="T113" fmla="*/ 219 h 416"/>
              <a:gd name="T114" fmla="*/ 278 w 414"/>
              <a:gd name="T115" fmla="*/ 209 h 416"/>
              <a:gd name="T116" fmla="*/ 294 w 414"/>
              <a:gd name="T117" fmla="*/ 223 h 416"/>
              <a:gd name="T118" fmla="*/ 292 w 414"/>
              <a:gd name="T119" fmla="*/ 239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4" h="416">
                <a:moveTo>
                  <a:pt x="204" y="173"/>
                </a:moveTo>
                <a:lnTo>
                  <a:pt x="204" y="173"/>
                </a:lnTo>
                <a:lnTo>
                  <a:pt x="212" y="173"/>
                </a:lnTo>
                <a:lnTo>
                  <a:pt x="218" y="171"/>
                </a:lnTo>
                <a:lnTo>
                  <a:pt x="226" y="169"/>
                </a:lnTo>
                <a:lnTo>
                  <a:pt x="232" y="163"/>
                </a:lnTo>
                <a:lnTo>
                  <a:pt x="236" y="159"/>
                </a:lnTo>
                <a:lnTo>
                  <a:pt x="240" y="153"/>
                </a:lnTo>
                <a:lnTo>
                  <a:pt x="242" y="145"/>
                </a:lnTo>
                <a:lnTo>
                  <a:pt x="244" y="137"/>
                </a:lnTo>
                <a:lnTo>
                  <a:pt x="244" y="137"/>
                </a:lnTo>
                <a:lnTo>
                  <a:pt x="244" y="129"/>
                </a:lnTo>
                <a:lnTo>
                  <a:pt x="242" y="121"/>
                </a:lnTo>
                <a:lnTo>
                  <a:pt x="238" y="115"/>
                </a:lnTo>
                <a:lnTo>
                  <a:pt x="232" y="109"/>
                </a:lnTo>
                <a:lnTo>
                  <a:pt x="226" y="104"/>
                </a:lnTo>
                <a:lnTo>
                  <a:pt x="218" y="100"/>
                </a:lnTo>
                <a:lnTo>
                  <a:pt x="212" y="100"/>
                </a:lnTo>
                <a:lnTo>
                  <a:pt x="202" y="100"/>
                </a:lnTo>
                <a:lnTo>
                  <a:pt x="202" y="100"/>
                </a:lnTo>
                <a:lnTo>
                  <a:pt x="194" y="102"/>
                </a:lnTo>
                <a:lnTo>
                  <a:pt x="194" y="102"/>
                </a:lnTo>
                <a:lnTo>
                  <a:pt x="184" y="106"/>
                </a:lnTo>
                <a:lnTo>
                  <a:pt x="178" y="115"/>
                </a:lnTo>
                <a:lnTo>
                  <a:pt x="172" y="125"/>
                </a:lnTo>
                <a:lnTo>
                  <a:pt x="170" y="137"/>
                </a:lnTo>
                <a:lnTo>
                  <a:pt x="170" y="137"/>
                </a:lnTo>
                <a:lnTo>
                  <a:pt x="172" y="145"/>
                </a:lnTo>
                <a:lnTo>
                  <a:pt x="174" y="151"/>
                </a:lnTo>
                <a:lnTo>
                  <a:pt x="176" y="157"/>
                </a:lnTo>
                <a:lnTo>
                  <a:pt x="180" y="161"/>
                </a:lnTo>
                <a:lnTo>
                  <a:pt x="192" y="169"/>
                </a:lnTo>
                <a:lnTo>
                  <a:pt x="204" y="173"/>
                </a:lnTo>
                <a:lnTo>
                  <a:pt x="204" y="173"/>
                </a:lnTo>
                <a:close/>
                <a:moveTo>
                  <a:pt x="208" y="0"/>
                </a:moveTo>
                <a:lnTo>
                  <a:pt x="208" y="0"/>
                </a:lnTo>
                <a:lnTo>
                  <a:pt x="186" y="2"/>
                </a:lnTo>
                <a:lnTo>
                  <a:pt x="166" y="6"/>
                </a:lnTo>
                <a:lnTo>
                  <a:pt x="146" y="10"/>
                </a:lnTo>
                <a:lnTo>
                  <a:pt x="126" y="18"/>
                </a:lnTo>
                <a:lnTo>
                  <a:pt x="108" y="26"/>
                </a:lnTo>
                <a:lnTo>
                  <a:pt x="92" y="36"/>
                </a:lnTo>
                <a:lnTo>
                  <a:pt x="76" y="48"/>
                </a:lnTo>
                <a:lnTo>
                  <a:pt x="60" y="62"/>
                </a:lnTo>
                <a:lnTo>
                  <a:pt x="48" y="76"/>
                </a:lnTo>
                <a:lnTo>
                  <a:pt x="36" y="92"/>
                </a:lnTo>
                <a:lnTo>
                  <a:pt x="26" y="111"/>
                </a:lnTo>
                <a:lnTo>
                  <a:pt x="16" y="129"/>
                </a:lnTo>
                <a:lnTo>
                  <a:pt x="10" y="147"/>
                </a:lnTo>
                <a:lnTo>
                  <a:pt x="4" y="167"/>
                </a:lnTo>
                <a:lnTo>
                  <a:pt x="2" y="187"/>
                </a:lnTo>
                <a:lnTo>
                  <a:pt x="0" y="209"/>
                </a:lnTo>
                <a:lnTo>
                  <a:pt x="0" y="209"/>
                </a:lnTo>
                <a:lnTo>
                  <a:pt x="2" y="229"/>
                </a:lnTo>
                <a:lnTo>
                  <a:pt x="4" y="251"/>
                </a:lnTo>
                <a:lnTo>
                  <a:pt x="10" y="271"/>
                </a:lnTo>
                <a:lnTo>
                  <a:pt x="16" y="289"/>
                </a:lnTo>
                <a:lnTo>
                  <a:pt x="26" y="307"/>
                </a:lnTo>
                <a:lnTo>
                  <a:pt x="36" y="326"/>
                </a:lnTo>
                <a:lnTo>
                  <a:pt x="48" y="342"/>
                </a:lnTo>
                <a:lnTo>
                  <a:pt x="60" y="356"/>
                </a:lnTo>
                <a:lnTo>
                  <a:pt x="76" y="370"/>
                </a:lnTo>
                <a:lnTo>
                  <a:pt x="92" y="382"/>
                </a:lnTo>
                <a:lnTo>
                  <a:pt x="108" y="392"/>
                </a:lnTo>
                <a:lnTo>
                  <a:pt x="126" y="400"/>
                </a:lnTo>
                <a:lnTo>
                  <a:pt x="146" y="408"/>
                </a:lnTo>
                <a:lnTo>
                  <a:pt x="166" y="412"/>
                </a:lnTo>
                <a:lnTo>
                  <a:pt x="186" y="416"/>
                </a:lnTo>
                <a:lnTo>
                  <a:pt x="208" y="416"/>
                </a:lnTo>
                <a:lnTo>
                  <a:pt x="208" y="416"/>
                </a:lnTo>
                <a:lnTo>
                  <a:pt x="228" y="416"/>
                </a:lnTo>
                <a:lnTo>
                  <a:pt x="250" y="412"/>
                </a:lnTo>
                <a:lnTo>
                  <a:pt x="268" y="408"/>
                </a:lnTo>
                <a:lnTo>
                  <a:pt x="288" y="400"/>
                </a:lnTo>
                <a:lnTo>
                  <a:pt x="306" y="392"/>
                </a:lnTo>
                <a:lnTo>
                  <a:pt x="324" y="382"/>
                </a:lnTo>
                <a:lnTo>
                  <a:pt x="340" y="370"/>
                </a:lnTo>
                <a:lnTo>
                  <a:pt x="354" y="356"/>
                </a:lnTo>
                <a:lnTo>
                  <a:pt x="368" y="342"/>
                </a:lnTo>
                <a:lnTo>
                  <a:pt x="380" y="326"/>
                </a:lnTo>
                <a:lnTo>
                  <a:pt x="390" y="307"/>
                </a:lnTo>
                <a:lnTo>
                  <a:pt x="398" y="289"/>
                </a:lnTo>
                <a:lnTo>
                  <a:pt x="406" y="271"/>
                </a:lnTo>
                <a:lnTo>
                  <a:pt x="410" y="251"/>
                </a:lnTo>
                <a:lnTo>
                  <a:pt x="414" y="229"/>
                </a:lnTo>
                <a:lnTo>
                  <a:pt x="414" y="209"/>
                </a:lnTo>
                <a:lnTo>
                  <a:pt x="414" y="209"/>
                </a:lnTo>
                <a:lnTo>
                  <a:pt x="414" y="187"/>
                </a:lnTo>
                <a:lnTo>
                  <a:pt x="410" y="167"/>
                </a:lnTo>
                <a:lnTo>
                  <a:pt x="406" y="147"/>
                </a:lnTo>
                <a:lnTo>
                  <a:pt x="398" y="129"/>
                </a:lnTo>
                <a:lnTo>
                  <a:pt x="390" y="111"/>
                </a:lnTo>
                <a:lnTo>
                  <a:pt x="380" y="92"/>
                </a:lnTo>
                <a:lnTo>
                  <a:pt x="368" y="76"/>
                </a:lnTo>
                <a:lnTo>
                  <a:pt x="354" y="62"/>
                </a:lnTo>
                <a:lnTo>
                  <a:pt x="340" y="48"/>
                </a:lnTo>
                <a:lnTo>
                  <a:pt x="324" y="36"/>
                </a:lnTo>
                <a:lnTo>
                  <a:pt x="306" y="26"/>
                </a:lnTo>
                <a:lnTo>
                  <a:pt x="288" y="18"/>
                </a:lnTo>
                <a:lnTo>
                  <a:pt x="268" y="10"/>
                </a:lnTo>
                <a:lnTo>
                  <a:pt x="250" y="6"/>
                </a:lnTo>
                <a:lnTo>
                  <a:pt x="228" y="2"/>
                </a:lnTo>
                <a:lnTo>
                  <a:pt x="208" y="0"/>
                </a:lnTo>
                <a:lnTo>
                  <a:pt x="208" y="0"/>
                </a:lnTo>
                <a:close/>
                <a:moveTo>
                  <a:pt x="138" y="111"/>
                </a:moveTo>
                <a:lnTo>
                  <a:pt x="138" y="111"/>
                </a:lnTo>
                <a:lnTo>
                  <a:pt x="142" y="100"/>
                </a:lnTo>
                <a:lnTo>
                  <a:pt x="148" y="92"/>
                </a:lnTo>
                <a:lnTo>
                  <a:pt x="154" y="84"/>
                </a:lnTo>
                <a:lnTo>
                  <a:pt x="162" y="78"/>
                </a:lnTo>
                <a:lnTo>
                  <a:pt x="162" y="78"/>
                </a:lnTo>
                <a:lnTo>
                  <a:pt x="170" y="72"/>
                </a:lnTo>
                <a:lnTo>
                  <a:pt x="178" y="68"/>
                </a:lnTo>
                <a:lnTo>
                  <a:pt x="190" y="64"/>
                </a:lnTo>
                <a:lnTo>
                  <a:pt x="202" y="62"/>
                </a:lnTo>
                <a:lnTo>
                  <a:pt x="202" y="62"/>
                </a:lnTo>
                <a:lnTo>
                  <a:pt x="214" y="62"/>
                </a:lnTo>
                <a:lnTo>
                  <a:pt x="226" y="64"/>
                </a:lnTo>
                <a:lnTo>
                  <a:pt x="238" y="68"/>
                </a:lnTo>
                <a:lnTo>
                  <a:pt x="248" y="72"/>
                </a:lnTo>
                <a:lnTo>
                  <a:pt x="256" y="80"/>
                </a:lnTo>
                <a:lnTo>
                  <a:pt x="264" y="88"/>
                </a:lnTo>
                <a:lnTo>
                  <a:pt x="270" y="96"/>
                </a:lnTo>
                <a:lnTo>
                  <a:pt x="274" y="104"/>
                </a:lnTo>
                <a:lnTo>
                  <a:pt x="274" y="104"/>
                </a:lnTo>
                <a:lnTo>
                  <a:pt x="280" y="119"/>
                </a:lnTo>
                <a:lnTo>
                  <a:pt x="282" y="137"/>
                </a:lnTo>
                <a:lnTo>
                  <a:pt x="282" y="137"/>
                </a:lnTo>
                <a:lnTo>
                  <a:pt x="280" y="149"/>
                </a:lnTo>
                <a:lnTo>
                  <a:pt x="278" y="159"/>
                </a:lnTo>
                <a:lnTo>
                  <a:pt x="274" y="169"/>
                </a:lnTo>
                <a:lnTo>
                  <a:pt x="268" y="179"/>
                </a:lnTo>
                <a:lnTo>
                  <a:pt x="262" y="187"/>
                </a:lnTo>
                <a:lnTo>
                  <a:pt x="254" y="193"/>
                </a:lnTo>
                <a:lnTo>
                  <a:pt x="238" y="203"/>
                </a:lnTo>
                <a:lnTo>
                  <a:pt x="238" y="203"/>
                </a:lnTo>
                <a:lnTo>
                  <a:pt x="222" y="209"/>
                </a:lnTo>
                <a:lnTo>
                  <a:pt x="204" y="211"/>
                </a:lnTo>
                <a:lnTo>
                  <a:pt x="188" y="209"/>
                </a:lnTo>
                <a:lnTo>
                  <a:pt x="174" y="203"/>
                </a:lnTo>
                <a:lnTo>
                  <a:pt x="160" y="193"/>
                </a:lnTo>
                <a:lnTo>
                  <a:pt x="150" y="183"/>
                </a:lnTo>
                <a:lnTo>
                  <a:pt x="142" y="171"/>
                </a:lnTo>
                <a:lnTo>
                  <a:pt x="136" y="157"/>
                </a:lnTo>
                <a:lnTo>
                  <a:pt x="136" y="157"/>
                </a:lnTo>
                <a:lnTo>
                  <a:pt x="134" y="145"/>
                </a:lnTo>
                <a:lnTo>
                  <a:pt x="134" y="133"/>
                </a:lnTo>
                <a:lnTo>
                  <a:pt x="136" y="121"/>
                </a:lnTo>
                <a:lnTo>
                  <a:pt x="138" y="111"/>
                </a:lnTo>
                <a:lnTo>
                  <a:pt x="138" y="111"/>
                </a:lnTo>
                <a:close/>
                <a:moveTo>
                  <a:pt x="284" y="247"/>
                </a:moveTo>
                <a:lnTo>
                  <a:pt x="284" y="247"/>
                </a:lnTo>
                <a:lnTo>
                  <a:pt x="270" y="255"/>
                </a:lnTo>
                <a:lnTo>
                  <a:pt x="256" y="261"/>
                </a:lnTo>
                <a:lnTo>
                  <a:pt x="240" y="265"/>
                </a:lnTo>
                <a:lnTo>
                  <a:pt x="222" y="269"/>
                </a:lnTo>
                <a:lnTo>
                  <a:pt x="222" y="269"/>
                </a:lnTo>
                <a:lnTo>
                  <a:pt x="266" y="313"/>
                </a:lnTo>
                <a:lnTo>
                  <a:pt x="266" y="313"/>
                </a:lnTo>
                <a:lnTo>
                  <a:pt x="278" y="324"/>
                </a:lnTo>
                <a:lnTo>
                  <a:pt x="282" y="332"/>
                </a:lnTo>
                <a:lnTo>
                  <a:pt x="282" y="336"/>
                </a:lnTo>
                <a:lnTo>
                  <a:pt x="282" y="340"/>
                </a:lnTo>
                <a:lnTo>
                  <a:pt x="282" y="340"/>
                </a:lnTo>
                <a:lnTo>
                  <a:pt x="280" y="348"/>
                </a:lnTo>
                <a:lnTo>
                  <a:pt x="274" y="352"/>
                </a:lnTo>
                <a:lnTo>
                  <a:pt x="266" y="356"/>
                </a:lnTo>
                <a:lnTo>
                  <a:pt x="258" y="354"/>
                </a:lnTo>
                <a:lnTo>
                  <a:pt x="258" y="354"/>
                </a:lnTo>
                <a:lnTo>
                  <a:pt x="250" y="350"/>
                </a:lnTo>
                <a:lnTo>
                  <a:pt x="244" y="344"/>
                </a:lnTo>
                <a:lnTo>
                  <a:pt x="244" y="344"/>
                </a:lnTo>
                <a:lnTo>
                  <a:pt x="214" y="313"/>
                </a:lnTo>
                <a:lnTo>
                  <a:pt x="214" y="313"/>
                </a:lnTo>
                <a:lnTo>
                  <a:pt x="208" y="307"/>
                </a:lnTo>
                <a:lnTo>
                  <a:pt x="208" y="307"/>
                </a:lnTo>
                <a:lnTo>
                  <a:pt x="206" y="309"/>
                </a:lnTo>
                <a:lnTo>
                  <a:pt x="202" y="313"/>
                </a:lnTo>
                <a:lnTo>
                  <a:pt x="202" y="313"/>
                </a:lnTo>
                <a:lnTo>
                  <a:pt x="172" y="342"/>
                </a:lnTo>
                <a:lnTo>
                  <a:pt x="172" y="342"/>
                </a:lnTo>
                <a:lnTo>
                  <a:pt x="166" y="348"/>
                </a:lnTo>
                <a:lnTo>
                  <a:pt x="160" y="354"/>
                </a:lnTo>
                <a:lnTo>
                  <a:pt x="154" y="356"/>
                </a:lnTo>
                <a:lnTo>
                  <a:pt x="148" y="356"/>
                </a:lnTo>
                <a:lnTo>
                  <a:pt x="144" y="354"/>
                </a:lnTo>
                <a:lnTo>
                  <a:pt x="144" y="354"/>
                </a:lnTo>
                <a:lnTo>
                  <a:pt x="140" y="350"/>
                </a:lnTo>
                <a:lnTo>
                  <a:pt x="136" y="346"/>
                </a:lnTo>
                <a:lnTo>
                  <a:pt x="134" y="340"/>
                </a:lnTo>
                <a:lnTo>
                  <a:pt x="134" y="332"/>
                </a:lnTo>
                <a:lnTo>
                  <a:pt x="134" y="332"/>
                </a:lnTo>
                <a:lnTo>
                  <a:pt x="136" y="328"/>
                </a:lnTo>
                <a:lnTo>
                  <a:pt x="140" y="321"/>
                </a:lnTo>
                <a:lnTo>
                  <a:pt x="148" y="313"/>
                </a:lnTo>
                <a:lnTo>
                  <a:pt x="148" y="313"/>
                </a:lnTo>
                <a:lnTo>
                  <a:pt x="194" y="269"/>
                </a:lnTo>
                <a:lnTo>
                  <a:pt x="194" y="269"/>
                </a:lnTo>
                <a:lnTo>
                  <a:pt x="172" y="265"/>
                </a:lnTo>
                <a:lnTo>
                  <a:pt x="154" y="259"/>
                </a:lnTo>
                <a:lnTo>
                  <a:pt x="154" y="259"/>
                </a:lnTo>
                <a:lnTo>
                  <a:pt x="138" y="251"/>
                </a:lnTo>
                <a:lnTo>
                  <a:pt x="126" y="241"/>
                </a:lnTo>
                <a:lnTo>
                  <a:pt x="126" y="241"/>
                </a:lnTo>
                <a:lnTo>
                  <a:pt x="122" y="237"/>
                </a:lnTo>
                <a:lnTo>
                  <a:pt x="120" y="233"/>
                </a:lnTo>
                <a:lnTo>
                  <a:pt x="120" y="233"/>
                </a:lnTo>
                <a:lnTo>
                  <a:pt x="120" y="227"/>
                </a:lnTo>
                <a:lnTo>
                  <a:pt x="120" y="223"/>
                </a:lnTo>
                <a:lnTo>
                  <a:pt x="122" y="217"/>
                </a:lnTo>
                <a:lnTo>
                  <a:pt x="126" y="215"/>
                </a:lnTo>
                <a:lnTo>
                  <a:pt x="130" y="211"/>
                </a:lnTo>
                <a:lnTo>
                  <a:pt x="136" y="211"/>
                </a:lnTo>
                <a:lnTo>
                  <a:pt x="140" y="211"/>
                </a:lnTo>
                <a:lnTo>
                  <a:pt x="146" y="211"/>
                </a:lnTo>
                <a:lnTo>
                  <a:pt x="146" y="211"/>
                </a:lnTo>
                <a:lnTo>
                  <a:pt x="154" y="215"/>
                </a:lnTo>
                <a:lnTo>
                  <a:pt x="160" y="219"/>
                </a:lnTo>
                <a:lnTo>
                  <a:pt x="160" y="219"/>
                </a:lnTo>
                <a:lnTo>
                  <a:pt x="168" y="225"/>
                </a:lnTo>
                <a:lnTo>
                  <a:pt x="180" y="229"/>
                </a:lnTo>
                <a:lnTo>
                  <a:pt x="194" y="231"/>
                </a:lnTo>
                <a:lnTo>
                  <a:pt x="208" y="233"/>
                </a:lnTo>
                <a:lnTo>
                  <a:pt x="208" y="233"/>
                </a:lnTo>
                <a:lnTo>
                  <a:pt x="222" y="231"/>
                </a:lnTo>
                <a:lnTo>
                  <a:pt x="234" y="229"/>
                </a:lnTo>
                <a:lnTo>
                  <a:pt x="246" y="225"/>
                </a:lnTo>
                <a:lnTo>
                  <a:pt x="256" y="219"/>
                </a:lnTo>
                <a:lnTo>
                  <a:pt x="256" y="219"/>
                </a:lnTo>
                <a:lnTo>
                  <a:pt x="266" y="213"/>
                </a:lnTo>
                <a:lnTo>
                  <a:pt x="272" y="211"/>
                </a:lnTo>
                <a:lnTo>
                  <a:pt x="278" y="209"/>
                </a:lnTo>
                <a:lnTo>
                  <a:pt x="278" y="209"/>
                </a:lnTo>
                <a:lnTo>
                  <a:pt x="284" y="211"/>
                </a:lnTo>
                <a:lnTo>
                  <a:pt x="290" y="215"/>
                </a:lnTo>
                <a:lnTo>
                  <a:pt x="294" y="223"/>
                </a:lnTo>
                <a:lnTo>
                  <a:pt x="296" y="229"/>
                </a:lnTo>
                <a:lnTo>
                  <a:pt x="296" y="229"/>
                </a:lnTo>
                <a:lnTo>
                  <a:pt x="294" y="235"/>
                </a:lnTo>
                <a:lnTo>
                  <a:pt x="292" y="239"/>
                </a:lnTo>
                <a:lnTo>
                  <a:pt x="284" y="247"/>
                </a:lnTo>
                <a:lnTo>
                  <a:pt x="284" y="247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4" name="Freeform 111"/>
          <p:cNvSpPr>
            <a:spLocks noEditPoints="1"/>
          </p:cNvSpPr>
          <p:nvPr/>
        </p:nvSpPr>
        <p:spPr bwMode="auto">
          <a:xfrm>
            <a:off x="5625164" y="637449"/>
            <a:ext cx="168236" cy="169861"/>
          </a:xfrm>
          <a:custGeom>
            <a:avLst/>
            <a:gdLst>
              <a:gd name="T0" fmla="*/ 94 w 414"/>
              <a:gd name="T1" fmla="*/ 207 h 418"/>
              <a:gd name="T2" fmla="*/ 80 w 414"/>
              <a:gd name="T3" fmla="*/ 215 h 418"/>
              <a:gd name="T4" fmla="*/ 78 w 414"/>
              <a:gd name="T5" fmla="*/ 223 h 418"/>
              <a:gd name="T6" fmla="*/ 100 w 414"/>
              <a:gd name="T7" fmla="*/ 231 h 418"/>
              <a:gd name="T8" fmla="*/ 132 w 414"/>
              <a:gd name="T9" fmla="*/ 239 h 418"/>
              <a:gd name="T10" fmla="*/ 154 w 414"/>
              <a:gd name="T11" fmla="*/ 231 h 418"/>
              <a:gd name="T12" fmla="*/ 242 w 414"/>
              <a:gd name="T13" fmla="*/ 173 h 418"/>
              <a:gd name="T14" fmla="*/ 246 w 414"/>
              <a:gd name="T15" fmla="*/ 173 h 418"/>
              <a:gd name="T16" fmla="*/ 248 w 414"/>
              <a:gd name="T17" fmla="*/ 177 h 418"/>
              <a:gd name="T18" fmla="*/ 200 w 414"/>
              <a:gd name="T19" fmla="*/ 225 h 418"/>
              <a:gd name="T20" fmla="*/ 186 w 414"/>
              <a:gd name="T21" fmla="*/ 239 h 418"/>
              <a:gd name="T22" fmla="*/ 176 w 414"/>
              <a:gd name="T23" fmla="*/ 251 h 418"/>
              <a:gd name="T24" fmla="*/ 186 w 414"/>
              <a:gd name="T25" fmla="*/ 267 h 418"/>
              <a:gd name="T26" fmla="*/ 208 w 414"/>
              <a:gd name="T27" fmla="*/ 281 h 418"/>
              <a:gd name="T28" fmla="*/ 240 w 414"/>
              <a:gd name="T29" fmla="*/ 303 h 418"/>
              <a:gd name="T30" fmla="*/ 258 w 414"/>
              <a:gd name="T31" fmla="*/ 313 h 418"/>
              <a:gd name="T32" fmla="*/ 270 w 414"/>
              <a:gd name="T33" fmla="*/ 311 h 418"/>
              <a:gd name="T34" fmla="*/ 280 w 414"/>
              <a:gd name="T35" fmla="*/ 291 h 418"/>
              <a:gd name="T36" fmla="*/ 302 w 414"/>
              <a:gd name="T37" fmla="*/ 143 h 418"/>
              <a:gd name="T38" fmla="*/ 302 w 414"/>
              <a:gd name="T39" fmla="*/ 135 h 418"/>
              <a:gd name="T40" fmla="*/ 300 w 414"/>
              <a:gd name="T41" fmla="*/ 129 h 418"/>
              <a:gd name="T42" fmla="*/ 292 w 414"/>
              <a:gd name="T43" fmla="*/ 127 h 418"/>
              <a:gd name="T44" fmla="*/ 214 w 414"/>
              <a:gd name="T45" fmla="*/ 155 h 418"/>
              <a:gd name="T46" fmla="*/ 412 w 414"/>
              <a:gd name="T47" fmla="*/ 231 h 418"/>
              <a:gd name="T48" fmla="*/ 398 w 414"/>
              <a:gd name="T49" fmla="*/ 289 h 418"/>
              <a:gd name="T50" fmla="*/ 366 w 414"/>
              <a:gd name="T51" fmla="*/ 342 h 418"/>
              <a:gd name="T52" fmla="*/ 322 w 414"/>
              <a:gd name="T53" fmla="*/ 382 h 418"/>
              <a:gd name="T54" fmla="*/ 268 w 414"/>
              <a:gd name="T55" fmla="*/ 408 h 418"/>
              <a:gd name="T56" fmla="*/ 206 w 414"/>
              <a:gd name="T57" fmla="*/ 418 h 418"/>
              <a:gd name="T58" fmla="*/ 164 w 414"/>
              <a:gd name="T59" fmla="*/ 414 h 418"/>
              <a:gd name="T60" fmla="*/ 108 w 414"/>
              <a:gd name="T61" fmla="*/ 392 h 418"/>
              <a:gd name="T62" fmla="*/ 60 w 414"/>
              <a:gd name="T63" fmla="*/ 356 h 418"/>
              <a:gd name="T64" fmla="*/ 24 w 414"/>
              <a:gd name="T65" fmla="*/ 307 h 418"/>
              <a:gd name="T66" fmla="*/ 4 w 414"/>
              <a:gd name="T67" fmla="*/ 251 h 418"/>
              <a:gd name="T68" fmla="*/ 0 w 414"/>
              <a:gd name="T69" fmla="*/ 209 h 418"/>
              <a:gd name="T70" fmla="*/ 8 w 414"/>
              <a:gd name="T71" fmla="*/ 147 h 418"/>
              <a:gd name="T72" fmla="*/ 34 w 414"/>
              <a:gd name="T73" fmla="*/ 92 h 418"/>
              <a:gd name="T74" fmla="*/ 74 w 414"/>
              <a:gd name="T75" fmla="*/ 48 h 418"/>
              <a:gd name="T76" fmla="*/ 126 w 414"/>
              <a:gd name="T77" fmla="*/ 18 h 418"/>
              <a:gd name="T78" fmla="*/ 186 w 414"/>
              <a:gd name="T79" fmla="*/ 2 h 418"/>
              <a:gd name="T80" fmla="*/ 228 w 414"/>
              <a:gd name="T81" fmla="*/ 2 h 418"/>
              <a:gd name="T82" fmla="*/ 288 w 414"/>
              <a:gd name="T83" fmla="*/ 18 h 418"/>
              <a:gd name="T84" fmla="*/ 338 w 414"/>
              <a:gd name="T85" fmla="*/ 48 h 418"/>
              <a:gd name="T86" fmla="*/ 378 w 414"/>
              <a:gd name="T87" fmla="*/ 92 h 418"/>
              <a:gd name="T88" fmla="*/ 404 w 414"/>
              <a:gd name="T89" fmla="*/ 147 h 418"/>
              <a:gd name="T90" fmla="*/ 414 w 414"/>
              <a:gd name="T91" fmla="*/ 209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14" h="418">
                <a:moveTo>
                  <a:pt x="214" y="155"/>
                </a:moveTo>
                <a:lnTo>
                  <a:pt x="214" y="155"/>
                </a:lnTo>
                <a:lnTo>
                  <a:pt x="94" y="207"/>
                </a:lnTo>
                <a:lnTo>
                  <a:pt x="94" y="207"/>
                </a:lnTo>
                <a:lnTo>
                  <a:pt x="82" y="213"/>
                </a:lnTo>
                <a:lnTo>
                  <a:pt x="80" y="215"/>
                </a:lnTo>
                <a:lnTo>
                  <a:pt x="78" y="219"/>
                </a:lnTo>
                <a:lnTo>
                  <a:pt x="78" y="219"/>
                </a:lnTo>
                <a:lnTo>
                  <a:pt x="78" y="223"/>
                </a:lnTo>
                <a:lnTo>
                  <a:pt x="82" y="225"/>
                </a:lnTo>
                <a:lnTo>
                  <a:pt x="96" y="231"/>
                </a:lnTo>
                <a:lnTo>
                  <a:pt x="100" y="231"/>
                </a:lnTo>
                <a:lnTo>
                  <a:pt x="100" y="231"/>
                </a:lnTo>
                <a:lnTo>
                  <a:pt x="118" y="237"/>
                </a:lnTo>
                <a:lnTo>
                  <a:pt x="132" y="239"/>
                </a:lnTo>
                <a:lnTo>
                  <a:pt x="132" y="239"/>
                </a:lnTo>
                <a:lnTo>
                  <a:pt x="144" y="237"/>
                </a:lnTo>
                <a:lnTo>
                  <a:pt x="154" y="231"/>
                </a:lnTo>
                <a:lnTo>
                  <a:pt x="154" y="231"/>
                </a:lnTo>
                <a:lnTo>
                  <a:pt x="242" y="173"/>
                </a:lnTo>
                <a:lnTo>
                  <a:pt x="242" y="173"/>
                </a:lnTo>
                <a:lnTo>
                  <a:pt x="244" y="173"/>
                </a:lnTo>
                <a:lnTo>
                  <a:pt x="246" y="173"/>
                </a:lnTo>
                <a:lnTo>
                  <a:pt x="246" y="173"/>
                </a:lnTo>
                <a:lnTo>
                  <a:pt x="248" y="177"/>
                </a:lnTo>
                <a:lnTo>
                  <a:pt x="248" y="177"/>
                </a:lnTo>
                <a:lnTo>
                  <a:pt x="248" y="177"/>
                </a:lnTo>
                <a:lnTo>
                  <a:pt x="230" y="197"/>
                </a:lnTo>
                <a:lnTo>
                  <a:pt x="200" y="225"/>
                </a:lnTo>
                <a:lnTo>
                  <a:pt x="200" y="225"/>
                </a:lnTo>
                <a:lnTo>
                  <a:pt x="190" y="233"/>
                </a:lnTo>
                <a:lnTo>
                  <a:pt x="190" y="233"/>
                </a:lnTo>
                <a:lnTo>
                  <a:pt x="186" y="239"/>
                </a:lnTo>
                <a:lnTo>
                  <a:pt x="186" y="239"/>
                </a:lnTo>
                <a:lnTo>
                  <a:pt x="180" y="245"/>
                </a:lnTo>
                <a:lnTo>
                  <a:pt x="176" y="251"/>
                </a:lnTo>
                <a:lnTo>
                  <a:pt x="176" y="255"/>
                </a:lnTo>
                <a:lnTo>
                  <a:pt x="178" y="259"/>
                </a:lnTo>
                <a:lnTo>
                  <a:pt x="186" y="267"/>
                </a:lnTo>
                <a:lnTo>
                  <a:pt x="186" y="267"/>
                </a:lnTo>
                <a:lnTo>
                  <a:pt x="208" y="281"/>
                </a:lnTo>
                <a:lnTo>
                  <a:pt x="208" y="281"/>
                </a:lnTo>
                <a:lnTo>
                  <a:pt x="232" y="297"/>
                </a:lnTo>
                <a:lnTo>
                  <a:pt x="232" y="297"/>
                </a:lnTo>
                <a:lnTo>
                  <a:pt x="240" y="303"/>
                </a:lnTo>
                <a:lnTo>
                  <a:pt x="240" y="303"/>
                </a:lnTo>
                <a:lnTo>
                  <a:pt x="252" y="311"/>
                </a:lnTo>
                <a:lnTo>
                  <a:pt x="258" y="313"/>
                </a:lnTo>
                <a:lnTo>
                  <a:pt x="264" y="313"/>
                </a:lnTo>
                <a:lnTo>
                  <a:pt x="264" y="313"/>
                </a:lnTo>
                <a:lnTo>
                  <a:pt x="270" y="311"/>
                </a:lnTo>
                <a:lnTo>
                  <a:pt x="274" y="309"/>
                </a:lnTo>
                <a:lnTo>
                  <a:pt x="276" y="301"/>
                </a:lnTo>
                <a:lnTo>
                  <a:pt x="280" y="291"/>
                </a:lnTo>
                <a:lnTo>
                  <a:pt x="280" y="291"/>
                </a:lnTo>
                <a:lnTo>
                  <a:pt x="292" y="215"/>
                </a:lnTo>
                <a:lnTo>
                  <a:pt x="302" y="143"/>
                </a:lnTo>
                <a:lnTo>
                  <a:pt x="302" y="143"/>
                </a:lnTo>
                <a:lnTo>
                  <a:pt x="302" y="135"/>
                </a:lnTo>
                <a:lnTo>
                  <a:pt x="302" y="135"/>
                </a:lnTo>
                <a:lnTo>
                  <a:pt x="302" y="131"/>
                </a:lnTo>
                <a:lnTo>
                  <a:pt x="300" y="129"/>
                </a:lnTo>
                <a:lnTo>
                  <a:pt x="300" y="129"/>
                </a:lnTo>
                <a:lnTo>
                  <a:pt x="296" y="127"/>
                </a:lnTo>
                <a:lnTo>
                  <a:pt x="292" y="127"/>
                </a:lnTo>
                <a:lnTo>
                  <a:pt x="292" y="127"/>
                </a:lnTo>
                <a:lnTo>
                  <a:pt x="284" y="127"/>
                </a:lnTo>
                <a:lnTo>
                  <a:pt x="272" y="131"/>
                </a:lnTo>
                <a:lnTo>
                  <a:pt x="214" y="155"/>
                </a:lnTo>
                <a:close/>
                <a:moveTo>
                  <a:pt x="414" y="209"/>
                </a:moveTo>
                <a:lnTo>
                  <a:pt x="414" y="209"/>
                </a:lnTo>
                <a:lnTo>
                  <a:pt x="412" y="231"/>
                </a:lnTo>
                <a:lnTo>
                  <a:pt x="410" y="251"/>
                </a:lnTo>
                <a:lnTo>
                  <a:pt x="404" y="271"/>
                </a:lnTo>
                <a:lnTo>
                  <a:pt x="398" y="289"/>
                </a:lnTo>
                <a:lnTo>
                  <a:pt x="388" y="307"/>
                </a:lnTo>
                <a:lnTo>
                  <a:pt x="378" y="326"/>
                </a:lnTo>
                <a:lnTo>
                  <a:pt x="366" y="342"/>
                </a:lnTo>
                <a:lnTo>
                  <a:pt x="354" y="356"/>
                </a:lnTo>
                <a:lnTo>
                  <a:pt x="338" y="370"/>
                </a:lnTo>
                <a:lnTo>
                  <a:pt x="322" y="382"/>
                </a:lnTo>
                <a:lnTo>
                  <a:pt x="306" y="392"/>
                </a:lnTo>
                <a:lnTo>
                  <a:pt x="288" y="402"/>
                </a:lnTo>
                <a:lnTo>
                  <a:pt x="268" y="408"/>
                </a:lnTo>
                <a:lnTo>
                  <a:pt x="248" y="414"/>
                </a:lnTo>
                <a:lnTo>
                  <a:pt x="228" y="416"/>
                </a:lnTo>
                <a:lnTo>
                  <a:pt x="206" y="418"/>
                </a:lnTo>
                <a:lnTo>
                  <a:pt x="206" y="418"/>
                </a:lnTo>
                <a:lnTo>
                  <a:pt x="186" y="416"/>
                </a:lnTo>
                <a:lnTo>
                  <a:pt x="164" y="414"/>
                </a:lnTo>
                <a:lnTo>
                  <a:pt x="144" y="408"/>
                </a:lnTo>
                <a:lnTo>
                  <a:pt x="126" y="402"/>
                </a:lnTo>
                <a:lnTo>
                  <a:pt x="108" y="392"/>
                </a:lnTo>
                <a:lnTo>
                  <a:pt x="90" y="382"/>
                </a:lnTo>
                <a:lnTo>
                  <a:pt x="74" y="370"/>
                </a:lnTo>
                <a:lnTo>
                  <a:pt x="60" y="356"/>
                </a:lnTo>
                <a:lnTo>
                  <a:pt x="46" y="342"/>
                </a:lnTo>
                <a:lnTo>
                  <a:pt x="34" y="326"/>
                </a:lnTo>
                <a:lnTo>
                  <a:pt x="24" y="307"/>
                </a:lnTo>
                <a:lnTo>
                  <a:pt x="16" y="289"/>
                </a:lnTo>
                <a:lnTo>
                  <a:pt x="8" y="271"/>
                </a:lnTo>
                <a:lnTo>
                  <a:pt x="4" y="251"/>
                </a:lnTo>
                <a:lnTo>
                  <a:pt x="0" y="231"/>
                </a:lnTo>
                <a:lnTo>
                  <a:pt x="0" y="209"/>
                </a:lnTo>
                <a:lnTo>
                  <a:pt x="0" y="209"/>
                </a:lnTo>
                <a:lnTo>
                  <a:pt x="0" y="187"/>
                </a:lnTo>
                <a:lnTo>
                  <a:pt x="4" y="167"/>
                </a:lnTo>
                <a:lnTo>
                  <a:pt x="8" y="147"/>
                </a:lnTo>
                <a:lnTo>
                  <a:pt x="16" y="129"/>
                </a:lnTo>
                <a:lnTo>
                  <a:pt x="24" y="111"/>
                </a:lnTo>
                <a:lnTo>
                  <a:pt x="34" y="92"/>
                </a:lnTo>
                <a:lnTo>
                  <a:pt x="46" y="76"/>
                </a:lnTo>
                <a:lnTo>
                  <a:pt x="60" y="62"/>
                </a:lnTo>
                <a:lnTo>
                  <a:pt x="74" y="48"/>
                </a:lnTo>
                <a:lnTo>
                  <a:pt x="90" y="36"/>
                </a:lnTo>
                <a:lnTo>
                  <a:pt x="108" y="26"/>
                </a:lnTo>
                <a:lnTo>
                  <a:pt x="126" y="18"/>
                </a:lnTo>
                <a:lnTo>
                  <a:pt x="144" y="10"/>
                </a:lnTo>
                <a:lnTo>
                  <a:pt x="164" y="6"/>
                </a:lnTo>
                <a:lnTo>
                  <a:pt x="186" y="2"/>
                </a:lnTo>
                <a:lnTo>
                  <a:pt x="206" y="0"/>
                </a:lnTo>
                <a:lnTo>
                  <a:pt x="206" y="0"/>
                </a:lnTo>
                <a:lnTo>
                  <a:pt x="228" y="2"/>
                </a:lnTo>
                <a:lnTo>
                  <a:pt x="248" y="6"/>
                </a:lnTo>
                <a:lnTo>
                  <a:pt x="268" y="10"/>
                </a:lnTo>
                <a:lnTo>
                  <a:pt x="288" y="18"/>
                </a:lnTo>
                <a:lnTo>
                  <a:pt x="306" y="26"/>
                </a:lnTo>
                <a:lnTo>
                  <a:pt x="322" y="36"/>
                </a:lnTo>
                <a:lnTo>
                  <a:pt x="338" y="48"/>
                </a:lnTo>
                <a:lnTo>
                  <a:pt x="354" y="62"/>
                </a:lnTo>
                <a:lnTo>
                  <a:pt x="366" y="76"/>
                </a:lnTo>
                <a:lnTo>
                  <a:pt x="378" y="92"/>
                </a:lnTo>
                <a:lnTo>
                  <a:pt x="388" y="111"/>
                </a:lnTo>
                <a:lnTo>
                  <a:pt x="398" y="129"/>
                </a:lnTo>
                <a:lnTo>
                  <a:pt x="404" y="147"/>
                </a:lnTo>
                <a:lnTo>
                  <a:pt x="410" y="167"/>
                </a:lnTo>
                <a:lnTo>
                  <a:pt x="412" y="187"/>
                </a:lnTo>
                <a:lnTo>
                  <a:pt x="414" y="209"/>
                </a:lnTo>
                <a:close/>
              </a:path>
            </a:pathLst>
          </a:custGeom>
          <a:solidFill>
            <a:srgbClr val="009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5" name="Freeform 113"/>
          <p:cNvSpPr>
            <a:spLocks/>
          </p:cNvSpPr>
          <p:nvPr/>
        </p:nvSpPr>
        <p:spPr bwMode="auto">
          <a:xfrm>
            <a:off x="6243188" y="1555409"/>
            <a:ext cx="205971" cy="207961"/>
          </a:xfrm>
          <a:custGeom>
            <a:avLst/>
            <a:gdLst>
              <a:gd name="T0" fmla="*/ 414 w 414"/>
              <a:gd name="T1" fmla="*/ 209 h 418"/>
              <a:gd name="T2" fmla="*/ 410 w 414"/>
              <a:gd name="T3" fmla="*/ 251 h 418"/>
              <a:gd name="T4" fmla="*/ 398 w 414"/>
              <a:gd name="T5" fmla="*/ 289 h 418"/>
              <a:gd name="T6" fmla="*/ 378 w 414"/>
              <a:gd name="T7" fmla="*/ 326 h 418"/>
              <a:gd name="T8" fmla="*/ 354 w 414"/>
              <a:gd name="T9" fmla="*/ 356 h 418"/>
              <a:gd name="T10" fmla="*/ 322 w 414"/>
              <a:gd name="T11" fmla="*/ 382 h 418"/>
              <a:gd name="T12" fmla="*/ 288 w 414"/>
              <a:gd name="T13" fmla="*/ 402 h 418"/>
              <a:gd name="T14" fmla="*/ 248 w 414"/>
              <a:gd name="T15" fmla="*/ 414 h 418"/>
              <a:gd name="T16" fmla="*/ 206 w 414"/>
              <a:gd name="T17" fmla="*/ 418 h 418"/>
              <a:gd name="T18" fmla="*/ 186 w 414"/>
              <a:gd name="T19" fmla="*/ 416 h 418"/>
              <a:gd name="T20" fmla="*/ 144 w 414"/>
              <a:gd name="T21" fmla="*/ 408 h 418"/>
              <a:gd name="T22" fmla="*/ 108 w 414"/>
              <a:gd name="T23" fmla="*/ 392 h 418"/>
              <a:gd name="T24" fmla="*/ 74 w 414"/>
              <a:gd name="T25" fmla="*/ 370 h 418"/>
              <a:gd name="T26" fmla="*/ 46 w 414"/>
              <a:gd name="T27" fmla="*/ 342 h 418"/>
              <a:gd name="T28" fmla="*/ 24 w 414"/>
              <a:gd name="T29" fmla="*/ 307 h 418"/>
              <a:gd name="T30" fmla="*/ 8 w 414"/>
              <a:gd name="T31" fmla="*/ 271 h 418"/>
              <a:gd name="T32" fmla="*/ 0 w 414"/>
              <a:gd name="T33" fmla="*/ 231 h 418"/>
              <a:gd name="T34" fmla="*/ 0 w 414"/>
              <a:gd name="T35" fmla="*/ 209 h 418"/>
              <a:gd name="T36" fmla="*/ 4 w 414"/>
              <a:gd name="T37" fmla="*/ 167 h 418"/>
              <a:gd name="T38" fmla="*/ 16 w 414"/>
              <a:gd name="T39" fmla="*/ 129 h 418"/>
              <a:gd name="T40" fmla="*/ 34 w 414"/>
              <a:gd name="T41" fmla="*/ 92 h 418"/>
              <a:gd name="T42" fmla="*/ 60 w 414"/>
              <a:gd name="T43" fmla="*/ 62 h 418"/>
              <a:gd name="T44" fmla="*/ 90 w 414"/>
              <a:gd name="T45" fmla="*/ 36 h 418"/>
              <a:gd name="T46" fmla="*/ 126 w 414"/>
              <a:gd name="T47" fmla="*/ 18 h 418"/>
              <a:gd name="T48" fmla="*/ 164 w 414"/>
              <a:gd name="T49" fmla="*/ 6 h 418"/>
              <a:gd name="T50" fmla="*/ 206 w 414"/>
              <a:gd name="T51" fmla="*/ 0 h 418"/>
              <a:gd name="T52" fmla="*/ 228 w 414"/>
              <a:gd name="T53" fmla="*/ 2 h 418"/>
              <a:gd name="T54" fmla="*/ 268 w 414"/>
              <a:gd name="T55" fmla="*/ 10 h 418"/>
              <a:gd name="T56" fmla="*/ 306 w 414"/>
              <a:gd name="T57" fmla="*/ 26 h 418"/>
              <a:gd name="T58" fmla="*/ 338 w 414"/>
              <a:gd name="T59" fmla="*/ 48 h 418"/>
              <a:gd name="T60" fmla="*/ 366 w 414"/>
              <a:gd name="T61" fmla="*/ 76 h 418"/>
              <a:gd name="T62" fmla="*/ 388 w 414"/>
              <a:gd name="T63" fmla="*/ 111 h 418"/>
              <a:gd name="T64" fmla="*/ 404 w 414"/>
              <a:gd name="T65" fmla="*/ 147 h 418"/>
              <a:gd name="T66" fmla="*/ 412 w 414"/>
              <a:gd name="T67" fmla="*/ 18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4" h="418">
                <a:moveTo>
                  <a:pt x="414" y="209"/>
                </a:moveTo>
                <a:lnTo>
                  <a:pt x="414" y="209"/>
                </a:lnTo>
                <a:lnTo>
                  <a:pt x="412" y="231"/>
                </a:lnTo>
                <a:lnTo>
                  <a:pt x="410" y="251"/>
                </a:lnTo>
                <a:lnTo>
                  <a:pt x="404" y="271"/>
                </a:lnTo>
                <a:lnTo>
                  <a:pt x="398" y="289"/>
                </a:lnTo>
                <a:lnTo>
                  <a:pt x="388" y="307"/>
                </a:lnTo>
                <a:lnTo>
                  <a:pt x="378" y="326"/>
                </a:lnTo>
                <a:lnTo>
                  <a:pt x="366" y="342"/>
                </a:lnTo>
                <a:lnTo>
                  <a:pt x="354" y="356"/>
                </a:lnTo>
                <a:lnTo>
                  <a:pt x="338" y="370"/>
                </a:lnTo>
                <a:lnTo>
                  <a:pt x="322" y="382"/>
                </a:lnTo>
                <a:lnTo>
                  <a:pt x="306" y="392"/>
                </a:lnTo>
                <a:lnTo>
                  <a:pt x="288" y="402"/>
                </a:lnTo>
                <a:lnTo>
                  <a:pt x="268" y="408"/>
                </a:lnTo>
                <a:lnTo>
                  <a:pt x="248" y="414"/>
                </a:lnTo>
                <a:lnTo>
                  <a:pt x="228" y="416"/>
                </a:lnTo>
                <a:lnTo>
                  <a:pt x="206" y="418"/>
                </a:lnTo>
                <a:lnTo>
                  <a:pt x="206" y="418"/>
                </a:lnTo>
                <a:lnTo>
                  <a:pt x="186" y="416"/>
                </a:lnTo>
                <a:lnTo>
                  <a:pt x="164" y="414"/>
                </a:lnTo>
                <a:lnTo>
                  <a:pt x="144" y="408"/>
                </a:lnTo>
                <a:lnTo>
                  <a:pt x="126" y="402"/>
                </a:lnTo>
                <a:lnTo>
                  <a:pt x="108" y="392"/>
                </a:lnTo>
                <a:lnTo>
                  <a:pt x="90" y="382"/>
                </a:lnTo>
                <a:lnTo>
                  <a:pt x="74" y="370"/>
                </a:lnTo>
                <a:lnTo>
                  <a:pt x="60" y="356"/>
                </a:lnTo>
                <a:lnTo>
                  <a:pt x="46" y="342"/>
                </a:lnTo>
                <a:lnTo>
                  <a:pt x="34" y="326"/>
                </a:lnTo>
                <a:lnTo>
                  <a:pt x="24" y="307"/>
                </a:lnTo>
                <a:lnTo>
                  <a:pt x="16" y="289"/>
                </a:lnTo>
                <a:lnTo>
                  <a:pt x="8" y="271"/>
                </a:lnTo>
                <a:lnTo>
                  <a:pt x="4" y="251"/>
                </a:lnTo>
                <a:lnTo>
                  <a:pt x="0" y="231"/>
                </a:lnTo>
                <a:lnTo>
                  <a:pt x="0" y="209"/>
                </a:lnTo>
                <a:lnTo>
                  <a:pt x="0" y="209"/>
                </a:lnTo>
                <a:lnTo>
                  <a:pt x="0" y="187"/>
                </a:lnTo>
                <a:lnTo>
                  <a:pt x="4" y="167"/>
                </a:lnTo>
                <a:lnTo>
                  <a:pt x="8" y="147"/>
                </a:lnTo>
                <a:lnTo>
                  <a:pt x="16" y="129"/>
                </a:lnTo>
                <a:lnTo>
                  <a:pt x="24" y="111"/>
                </a:lnTo>
                <a:lnTo>
                  <a:pt x="34" y="92"/>
                </a:lnTo>
                <a:lnTo>
                  <a:pt x="46" y="76"/>
                </a:lnTo>
                <a:lnTo>
                  <a:pt x="60" y="62"/>
                </a:lnTo>
                <a:lnTo>
                  <a:pt x="74" y="48"/>
                </a:lnTo>
                <a:lnTo>
                  <a:pt x="90" y="36"/>
                </a:lnTo>
                <a:lnTo>
                  <a:pt x="108" y="26"/>
                </a:lnTo>
                <a:lnTo>
                  <a:pt x="126" y="18"/>
                </a:lnTo>
                <a:lnTo>
                  <a:pt x="144" y="10"/>
                </a:lnTo>
                <a:lnTo>
                  <a:pt x="164" y="6"/>
                </a:lnTo>
                <a:lnTo>
                  <a:pt x="186" y="2"/>
                </a:lnTo>
                <a:lnTo>
                  <a:pt x="206" y="0"/>
                </a:lnTo>
                <a:lnTo>
                  <a:pt x="206" y="0"/>
                </a:lnTo>
                <a:lnTo>
                  <a:pt x="228" y="2"/>
                </a:lnTo>
                <a:lnTo>
                  <a:pt x="248" y="6"/>
                </a:lnTo>
                <a:lnTo>
                  <a:pt x="268" y="10"/>
                </a:lnTo>
                <a:lnTo>
                  <a:pt x="288" y="18"/>
                </a:lnTo>
                <a:lnTo>
                  <a:pt x="306" y="26"/>
                </a:lnTo>
                <a:lnTo>
                  <a:pt x="322" y="36"/>
                </a:lnTo>
                <a:lnTo>
                  <a:pt x="338" y="48"/>
                </a:lnTo>
                <a:lnTo>
                  <a:pt x="354" y="62"/>
                </a:lnTo>
                <a:lnTo>
                  <a:pt x="366" y="76"/>
                </a:lnTo>
                <a:lnTo>
                  <a:pt x="378" y="92"/>
                </a:lnTo>
                <a:lnTo>
                  <a:pt x="388" y="111"/>
                </a:lnTo>
                <a:lnTo>
                  <a:pt x="398" y="129"/>
                </a:lnTo>
                <a:lnTo>
                  <a:pt x="404" y="147"/>
                </a:lnTo>
                <a:lnTo>
                  <a:pt x="410" y="167"/>
                </a:lnTo>
                <a:lnTo>
                  <a:pt x="412" y="187"/>
                </a:lnTo>
                <a:lnTo>
                  <a:pt x="414" y="2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6" name="Freeform 114"/>
          <p:cNvSpPr>
            <a:spLocks noEditPoints="1"/>
          </p:cNvSpPr>
          <p:nvPr/>
        </p:nvSpPr>
        <p:spPr bwMode="auto">
          <a:xfrm>
            <a:off x="466718" y="658556"/>
            <a:ext cx="168235" cy="169048"/>
          </a:xfrm>
          <a:custGeom>
            <a:avLst/>
            <a:gdLst>
              <a:gd name="T0" fmla="*/ 256 w 414"/>
              <a:gd name="T1" fmla="*/ 412 h 416"/>
              <a:gd name="T2" fmla="*/ 342 w 414"/>
              <a:gd name="T3" fmla="*/ 366 h 416"/>
              <a:gd name="T4" fmla="*/ 398 w 414"/>
              <a:gd name="T5" fmla="*/ 287 h 416"/>
              <a:gd name="T6" fmla="*/ 414 w 414"/>
              <a:gd name="T7" fmla="*/ 209 h 416"/>
              <a:gd name="T8" fmla="*/ 390 w 414"/>
              <a:gd name="T9" fmla="*/ 113 h 416"/>
              <a:gd name="T10" fmla="*/ 328 w 414"/>
              <a:gd name="T11" fmla="*/ 40 h 416"/>
              <a:gd name="T12" fmla="*/ 236 w 414"/>
              <a:gd name="T13" fmla="*/ 2 h 416"/>
              <a:gd name="T14" fmla="*/ 196 w 414"/>
              <a:gd name="T15" fmla="*/ 2 h 416"/>
              <a:gd name="T16" fmla="*/ 102 w 414"/>
              <a:gd name="T17" fmla="*/ 30 h 416"/>
              <a:gd name="T18" fmla="*/ 32 w 414"/>
              <a:gd name="T19" fmla="*/ 96 h 416"/>
              <a:gd name="T20" fmla="*/ 0 w 414"/>
              <a:gd name="T21" fmla="*/ 189 h 416"/>
              <a:gd name="T22" fmla="*/ 8 w 414"/>
              <a:gd name="T23" fmla="*/ 269 h 416"/>
              <a:gd name="T24" fmla="*/ 56 w 414"/>
              <a:gd name="T25" fmla="*/ 352 h 416"/>
              <a:gd name="T26" fmla="*/ 136 w 414"/>
              <a:gd name="T27" fmla="*/ 404 h 416"/>
              <a:gd name="T28" fmla="*/ 70 w 414"/>
              <a:gd name="T29" fmla="*/ 344 h 416"/>
              <a:gd name="T30" fmla="*/ 124 w 414"/>
              <a:gd name="T31" fmla="*/ 342 h 416"/>
              <a:gd name="T32" fmla="*/ 144 w 414"/>
              <a:gd name="T33" fmla="*/ 390 h 416"/>
              <a:gd name="T34" fmla="*/ 198 w 414"/>
              <a:gd name="T35" fmla="*/ 398 h 416"/>
              <a:gd name="T36" fmla="*/ 128 w 414"/>
              <a:gd name="T37" fmla="*/ 313 h 416"/>
              <a:gd name="T38" fmla="*/ 198 w 414"/>
              <a:gd name="T39" fmla="*/ 299 h 416"/>
              <a:gd name="T40" fmla="*/ 160 w 414"/>
              <a:gd name="T41" fmla="*/ 287 h 416"/>
              <a:gd name="T42" fmla="*/ 110 w 414"/>
              <a:gd name="T43" fmla="*/ 261 h 416"/>
              <a:gd name="T44" fmla="*/ 198 w 414"/>
              <a:gd name="T45" fmla="*/ 207 h 416"/>
              <a:gd name="T46" fmla="*/ 112 w 414"/>
              <a:gd name="T47" fmla="*/ 149 h 416"/>
              <a:gd name="T48" fmla="*/ 178 w 414"/>
              <a:gd name="T49" fmla="*/ 147 h 416"/>
              <a:gd name="T50" fmla="*/ 258 w 414"/>
              <a:gd name="T51" fmla="*/ 380 h 416"/>
              <a:gd name="T52" fmla="*/ 324 w 414"/>
              <a:gd name="T53" fmla="*/ 328 h 416"/>
              <a:gd name="T54" fmla="*/ 310 w 414"/>
              <a:gd name="T55" fmla="*/ 370 h 416"/>
              <a:gd name="T56" fmla="*/ 238 w 414"/>
              <a:gd name="T57" fmla="*/ 398 h 416"/>
              <a:gd name="T58" fmla="*/ 306 w 414"/>
              <a:gd name="T59" fmla="*/ 301 h 416"/>
              <a:gd name="T60" fmla="*/ 322 w 414"/>
              <a:gd name="T61" fmla="*/ 223 h 416"/>
              <a:gd name="T62" fmla="*/ 372 w 414"/>
              <a:gd name="T63" fmla="*/ 305 h 416"/>
              <a:gd name="T64" fmla="*/ 378 w 414"/>
              <a:gd name="T65" fmla="*/ 123 h 416"/>
              <a:gd name="T66" fmla="*/ 322 w 414"/>
              <a:gd name="T67" fmla="*/ 207 h 416"/>
              <a:gd name="T68" fmla="*/ 310 w 414"/>
              <a:gd name="T69" fmla="*/ 127 h 416"/>
              <a:gd name="T70" fmla="*/ 352 w 414"/>
              <a:gd name="T71" fmla="*/ 84 h 416"/>
              <a:gd name="T72" fmla="*/ 276 w 414"/>
              <a:gd name="T73" fmla="*/ 62 h 416"/>
              <a:gd name="T74" fmla="*/ 270 w 414"/>
              <a:gd name="T75" fmla="*/ 28 h 416"/>
              <a:gd name="T76" fmla="*/ 340 w 414"/>
              <a:gd name="T77" fmla="*/ 72 h 416"/>
              <a:gd name="T78" fmla="*/ 238 w 414"/>
              <a:gd name="T79" fmla="*/ 42 h 416"/>
              <a:gd name="T80" fmla="*/ 272 w 414"/>
              <a:gd name="T81" fmla="*/ 125 h 416"/>
              <a:gd name="T82" fmla="*/ 214 w 414"/>
              <a:gd name="T83" fmla="*/ 149 h 416"/>
              <a:gd name="T84" fmla="*/ 294 w 414"/>
              <a:gd name="T85" fmla="*/ 133 h 416"/>
              <a:gd name="T86" fmla="*/ 306 w 414"/>
              <a:gd name="T87" fmla="*/ 207 h 416"/>
              <a:gd name="T88" fmla="*/ 306 w 414"/>
              <a:gd name="T89" fmla="*/ 223 h 416"/>
              <a:gd name="T90" fmla="*/ 290 w 414"/>
              <a:gd name="T91" fmla="*/ 295 h 416"/>
              <a:gd name="T92" fmla="*/ 214 w 414"/>
              <a:gd name="T93" fmla="*/ 223 h 416"/>
              <a:gd name="T94" fmla="*/ 268 w 414"/>
              <a:gd name="T95" fmla="*/ 305 h 416"/>
              <a:gd name="T96" fmla="*/ 236 w 414"/>
              <a:gd name="T97" fmla="*/ 378 h 416"/>
              <a:gd name="T98" fmla="*/ 198 w 414"/>
              <a:gd name="T99" fmla="*/ 133 h 416"/>
              <a:gd name="T100" fmla="*/ 122 w 414"/>
              <a:gd name="T101" fmla="*/ 117 h 416"/>
              <a:gd name="T102" fmla="*/ 198 w 414"/>
              <a:gd name="T103" fmla="*/ 18 h 416"/>
              <a:gd name="T104" fmla="*/ 120 w 414"/>
              <a:gd name="T105" fmla="*/ 84 h 416"/>
              <a:gd name="T106" fmla="*/ 64 w 414"/>
              <a:gd name="T107" fmla="*/ 82 h 416"/>
              <a:gd name="T108" fmla="*/ 126 w 414"/>
              <a:gd name="T109" fmla="*/ 34 h 416"/>
              <a:gd name="T110" fmla="*/ 54 w 414"/>
              <a:gd name="T111" fmla="*/ 94 h 416"/>
              <a:gd name="T112" fmla="*/ 96 w 414"/>
              <a:gd name="T113" fmla="*/ 145 h 416"/>
              <a:gd name="T114" fmla="*/ 16 w 414"/>
              <a:gd name="T115" fmla="*/ 207 h 416"/>
              <a:gd name="T116" fmla="*/ 30 w 414"/>
              <a:gd name="T117" fmla="*/ 135 h 416"/>
              <a:gd name="T118" fmla="*/ 16 w 414"/>
              <a:gd name="T119" fmla="*/ 223 h 416"/>
              <a:gd name="T120" fmla="*/ 100 w 414"/>
              <a:gd name="T121" fmla="*/ 285 h 416"/>
              <a:gd name="T122" fmla="*/ 60 w 414"/>
              <a:gd name="T123" fmla="*/ 332 h 416"/>
              <a:gd name="T124" fmla="*/ 16 w 414"/>
              <a:gd name="T125" fmla="*/ 223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4" h="416">
                <a:moveTo>
                  <a:pt x="196" y="416"/>
                </a:moveTo>
                <a:lnTo>
                  <a:pt x="216" y="416"/>
                </a:lnTo>
                <a:lnTo>
                  <a:pt x="216" y="416"/>
                </a:lnTo>
                <a:lnTo>
                  <a:pt x="236" y="414"/>
                </a:lnTo>
                <a:lnTo>
                  <a:pt x="256" y="412"/>
                </a:lnTo>
                <a:lnTo>
                  <a:pt x="276" y="406"/>
                </a:lnTo>
                <a:lnTo>
                  <a:pt x="294" y="398"/>
                </a:lnTo>
                <a:lnTo>
                  <a:pt x="310" y="390"/>
                </a:lnTo>
                <a:lnTo>
                  <a:pt x="328" y="378"/>
                </a:lnTo>
                <a:lnTo>
                  <a:pt x="342" y="366"/>
                </a:lnTo>
                <a:lnTo>
                  <a:pt x="356" y="354"/>
                </a:lnTo>
                <a:lnTo>
                  <a:pt x="370" y="338"/>
                </a:lnTo>
                <a:lnTo>
                  <a:pt x="380" y="324"/>
                </a:lnTo>
                <a:lnTo>
                  <a:pt x="390" y="305"/>
                </a:lnTo>
                <a:lnTo>
                  <a:pt x="398" y="287"/>
                </a:lnTo>
                <a:lnTo>
                  <a:pt x="406" y="269"/>
                </a:lnTo>
                <a:lnTo>
                  <a:pt x="410" y="249"/>
                </a:lnTo>
                <a:lnTo>
                  <a:pt x="412" y="229"/>
                </a:lnTo>
                <a:lnTo>
                  <a:pt x="414" y="209"/>
                </a:lnTo>
                <a:lnTo>
                  <a:pt x="414" y="209"/>
                </a:lnTo>
                <a:lnTo>
                  <a:pt x="412" y="189"/>
                </a:lnTo>
                <a:lnTo>
                  <a:pt x="410" y="169"/>
                </a:lnTo>
                <a:lnTo>
                  <a:pt x="406" y="149"/>
                </a:lnTo>
                <a:lnTo>
                  <a:pt x="398" y="131"/>
                </a:lnTo>
                <a:lnTo>
                  <a:pt x="390" y="113"/>
                </a:lnTo>
                <a:lnTo>
                  <a:pt x="380" y="94"/>
                </a:lnTo>
                <a:lnTo>
                  <a:pt x="370" y="78"/>
                </a:lnTo>
                <a:lnTo>
                  <a:pt x="356" y="64"/>
                </a:lnTo>
                <a:lnTo>
                  <a:pt x="342" y="52"/>
                </a:lnTo>
                <a:lnTo>
                  <a:pt x="328" y="40"/>
                </a:lnTo>
                <a:lnTo>
                  <a:pt x="310" y="28"/>
                </a:lnTo>
                <a:lnTo>
                  <a:pt x="294" y="20"/>
                </a:lnTo>
                <a:lnTo>
                  <a:pt x="276" y="12"/>
                </a:lnTo>
                <a:lnTo>
                  <a:pt x="256" y="6"/>
                </a:lnTo>
                <a:lnTo>
                  <a:pt x="236" y="2"/>
                </a:lnTo>
                <a:lnTo>
                  <a:pt x="216" y="2"/>
                </a:lnTo>
                <a:lnTo>
                  <a:pt x="196" y="0"/>
                </a:lnTo>
                <a:lnTo>
                  <a:pt x="196" y="0"/>
                </a:lnTo>
                <a:lnTo>
                  <a:pt x="196" y="2"/>
                </a:lnTo>
                <a:lnTo>
                  <a:pt x="196" y="2"/>
                </a:lnTo>
                <a:lnTo>
                  <a:pt x="176" y="4"/>
                </a:lnTo>
                <a:lnTo>
                  <a:pt x="156" y="8"/>
                </a:lnTo>
                <a:lnTo>
                  <a:pt x="136" y="12"/>
                </a:lnTo>
                <a:lnTo>
                  <a:pt x="118" y="20"/>
                </a:lnTo>
                <a:lnTo>
                  <a:pt x="102" y="30"/>
                </a:lnTo>
                <a:lnTo>
                  <a:pt x="86" y="40"/>
                </a:lnTo>
                <a:lnTo>
                  <a:pt x="70" y="52"/>
                </a:lnTo>
                <a:lnTo>
                  <a:pt x="56" y="66"/>
                </a:lnTo>
                <a:lnTo>
                  <a:pt x="44" y="80"/>
                </a:lnTo>
                <a:lnTo>
                  <a:pt x="32" y="96"/>
                </a:lnTo>
                <a:lnTo>
                  <a:pt x="22" y="113"/>
                </a:lnTo>
                <a:lnTo>
                  <a:pt x="14" y="131"/>
                </a:lnTo>
                <a:lnTo>
                  <a:pt x="8" y="149"/>
                </a:lnTo>
                <a:lnTo>
                  <a:pt x="4" y="169"/>
                </a:lnTo>
                <a:lnTo>
                  <a:pt x="0" y="189"/>
                </a:lnTo>
                <a:lnTo>
                  <a:pt x="0" y="209"/>
                </a:lnTo>
                <a:lnTo>
                  <a:pt x="0" y="209"/>
                </a:lnTo>
                <a:lnTo>
                  <a:pt x="0" y="229"/>
                </a:lnTo>
                <a:lnTo>
                  <a:pt x="4" y="249"/>
                </a:lnTo>
                <a:lnTo>
                  <a:pt x="8" y="269"/>
                </a:lnTo>
                <a:lnTo>
                  <a:pt x="14" y="287"/>
                </a:lnTo>
                <a:lnTo>
                  <a:pt x="22" y="305"/>
                </a:lnTo>
                <a:lnTo>
                  <a:pt x="32" y="321"/>
                </a:lnTo>
                <a:lnTo>
                  <a:pt x="44" y="338"/>
                </a:lnTo>
                <a:lnTo>
                  <a:pt x="56" y="352"/>
                </a:lnTo>
                <a:lnTo>
                  <a:pt x="70" y="366"/>
                </a:lnTo>
                <a:lnTo>
                  <a:pt x="86" y="378"/>
                </a:lnTo>
                <a:lnTo>
                  <a:pt x="102" y="388"/>
                </a:lnTo>
                <a:lnTo>
                  <a:pt x="118" y="398"/>
                </a:lnTo>
                <a:lnTo>
                  <a:pt x="136" y="404"/>
                </a:lnTo>
                <a:lnTo>
                  <a:pt x="156" y="410"/>
                </a:lnTo>
                <a:lnTo>
                  <a:pt x="176" y="414"/>
                </a:lnTo>
                <a:lnTo>
                  <a:pt x="196" y="416"/>
                </a:lnTo>
                <a:lnTo>
                  <a:pt x="196" y="416"/>
                </a:lnTo>
                <a:close/>
                <a:moveTo>
                  <a:pt x="70" y="344"/>
                </a:moveTo>
                <a:lnTo>
                  <a:pt x="70" y="344"/>
                </a:lnTo>
                <a:lnTo>
                  <a:pt x="90" y="330"/>
                </a:lnTo>
                <a:lnTo>
                  <a:pt x="112" y="319"/>
                </a:lnTo>
                <a:lnTo>
                  <a:pt x="112" y="319"/>
                </a:lnTo>
                <a:lnTo>
                  <a:pt x="124" y="342"/>
                </a:lnTo>
                <a:lnTo>
                  <a:pt x="138" y="362"/>
                </a:lnTo>
                <a:lnTo>
                  <a:pt x="154" y="380"/>
                </a:lnTo>
                <a:lnTo>
                  <a:pt x="172" y="398"/>
                </a:lnTo>
                <a:lnTo>
                  <a:pt x="172" y="398"/>
                </a:lnTo>
                <a:lnTo>
                  <a:pt x="144" y="390"/>
                </a:lnTo>
                <a:lnTo>
                  <a:pt x="118" y="378"/>
                </a:lnTo>
                <a:lnTo>
                  <a:pt x="92" y="364"/>
                </a:lnTo>
                <a:lnTo>
                  <a:pt x="70" y="344"/>
                </a:lnTo>
                <a:lnTo>
                  <a:pt x="70" y="344"/>
                </a:lnTo>
                <a:close/>
                <a:moveTo>
                  <a:pt x="198" y="398"/>
                </a:moveTo>
                <a:lnTo>
                  <a:pt x="198" y="398"/>
                </a:lnTo>
                <a:lnTo>
                  <a:pt x="178" y="380"/>
                </a:lnTo>
                <a:lnTo>
                  <a:pt x="158" y="360"/>
                </a:lnTo>
                <a:lnTo>
                  <a:pt x="142" y="338"/>
                </a:lnTo>
                <a:lnTo>
                  <a:pt x="128" y="313"/>
                </a:lnTo>
                <a:lnTo>
                  <a:pt x="128" y="313"/>
                </a:lnTo>
                <a:lnTo>
                  <a:pt x="146" y="307"/>
                </a:lnTo>
                <a:lnTo>
                  <a:pt x="162" y="303"/>
                </a:lnTo>
                <a:lnTo>
                  <a:pt x="180" y="299"/>
                </a:lnTo>
                <a:lnTo>
                  <a:pt x="198" y="299"/>
                </a:lnTo>
                <a:lnTo>
                  <a:pt x="198" y="398"/>
                </a:lnTo>
                <a:close/>
                <a:moveTo>
                  <a:pt x="198" y="283"/>
                </a:moveTo>
                <a:lnTo>
                  <a:pt x="198" y="283"/>
                </a:lnTo>
                <a:lnTo>
                  <a:pt x="178" y="283"/>
                </a:lnTo>
                <a:lnTo>
                  <a:pt x="160" y="287"/>
                </a:lnTo>
                <a:lnTo>
                  <a:pt x="140" y="291"/>
                </a:lnTo>
                <a:lnTo>
                  <a:pt x="122" y="297"/>
                </a:lnTo>
                <a:lnTo>
                  <a:pt x="122" y="297"/>
                </a:lnTo>
                <a:lnTo>
                  <a:pt x="114" y="279"/>
                </a:lnTo>
                <a:lnTo>
                  <a:pt x="110" y="261"/>
                </a:lnTo>
                <a:lnTo>
                  <a:pt x="106" y="243"/>
                </a:lnTo>
                <a:lnTo>
                  <a:pt x="104" y="223"/>
                </a:lnTo>
                <a:lnTo>
                  <a:pt x="198" y="223"/>
                </a:lnTo>
                <a:lnTo>
                  <a:pt x="198" y="283"/>
                </a:lnTo>
                <a:close/>
                <a:moveTo>
                  <a:pt x="198" y="207"/>
                </a:moveTo>
                <a:lnTo>
                  <a:pt x="104" y="207"/>
                </a:lnTo>
                <a:lnTo>
                  <a:pt x="104" y="207"/>
                </a:lnTo>
                <a:lnTo>
                  <a:pt x="106" y="189"/>
                </a:lnTo>
                <a:lnTo>
                  <a:pt x="108" y="169"/>
                </a:lnTo>
                <a:lnTo>
                  <a:pt x="112" y="149"/>
                </a:lnTo>
                <a:lnTo>
                  <a:pt x="118" y="131"/>
                </a:lnTo>
                <a:lnTo>
                  <a:pt x="118" y="131"/>
                </a:lnTo>
                <a:lnTo>
                  <a:pt x="136" y="137"/>
                </a:lnTo>
                <a:lnTo>
                  <a:pt x="158" y="143"/>
                </a:lnTo>
                <a:lnTo>
                  <a:pt x="178" y="147"/>
                </a:lnTo>
                <a:lnTo>
                  <a:pt x="198" y="149"/>
                </a:lnTo>
                <a:lnTo>
                  <a:pt x="198" y="207"/>
                </a:lnTo>
                <a:close/>
                <a:moveTo>
                  <a:pt x="238" y="398"/>
                </a:moveTo>
                <a:lnTo>
                  <a:pt x="238" y="398"/>
                </a:lnTo>
                <a:lnTo>
                  <a:pt x="258" y="380"/>
                </a:lnTo>
                <a:lnTo>
                  <a:pt x="274" y="360"/>
                </a:lnTo>
                <a:lnTo>
                  <a:pt x="288" y="340"/>
                </a:lnTo>
                <a:lnTo>
                  <a:pt x="300" y="315"/>
                </a:lnTo>
                <a:lnTo>
                  <a:pt x="300" y="315"/>
                </a:lnTo>
                <a:lnTo>
                  <a:pt x="324" y="328"/>
                </a:lnTo>
                <a:lnTo>
                  <a:pt x="346" y="342"/>
                </a:lnTo>
                <a:lnTo>
                  <a:pt x="346" y="342"/>
                </a:lnTo>
                <a:lnTo>
                  <a:pt x="334" y="352"/>
                </a:lnTo>
                <a:lnTo>
                  <a:pt x="322" y="362"/>
                </a:lnTo>
                <a:lnTo>
                  <a:pt x="310" y="370"/>
                </a:lnTo>
                <a:lnTo>
                  <a:pt x="296" y="378"/>
                </a:lnTo>
                <a:lnTo>
                  <a:pt x="282" y="386"/>
                </a:lnTo>
                <a:lnTo>
                  <a:pt x="268" y="390"/>
                </a:lnTo>
                <a:lnTo>
                  <a:pt x="254" y="396"/>
                </a:lnTo>
                <a:lnTo>
                  <a:pt x="238" y="398"/>
                </a:lnTo>
                <a:lnTo>
                  <a:pt x="238" y="398"/>
                </a:lnTo>
                <a:close/>
                <a:moveTo>
                  <a:pt x="356" y="330"/>
                </a:moveTo>
                <a:lnTo>
                  <a:pt x="356" y="330"/>
                </a:lnTo>
                <a:lnTo>
                  <a:pt x="332" y="313"/>
                </a:lnTo>
                <a:lnTo>
                  <a:pt x="306" y="301"/>
                </a:lnTo>
                <a:lnTo>
                  <a:pt x="306" y="301"/>
                </a:lnTo>
                <a:lnTo>
                  <a:pt x="312" y="283"/>
                </a:lnTo>
                <a:lnTo>
                  <a:pt x="318" y="263"/>
                </a:lnTo>
                <a:lnTo>
                  <a:pt x="320" y="243"/>
                </a:lnTo>
                <a:lnTo>
                  <a:pt x="322" y="223"/>
                </a:lnTo>
                <a:lnTo>
                  <a:pt x="398" y="223"/>
                </a:lnTo>
                <a:lnTo>
                  <a:pt x="398" y="223"/>
                </a:lnTo>
                <a:lnTo>
                  <a:pt x="392" y="251"/>
                </a:lnTo>
                <a:lnTo>
                  <a:pt x="384" y="279"/>
                </a:lnTo>
                <a:lnTo>
                  <a:pt x="372" y="305"/>
                </a:lnTo>
                <a:lnTo>
                  <a:pt x="356" y="330"/>
                </a:lnTo>
                <a:lnTo>
                  <a:pt x="356" y="330"/>
                </a:lnTo>
                <a:close/>
                <a:moveTo>
                  <a:pt x="362" y="96"/>
                </a:moveTo>
                <a:lnTo>
                  <a:pt x="362" y="96"/>
                </a:lnTo>
                <a:lnTo>
                  <a:pt x="378" y="123"/>
                </a:lnTo>
                <a:lnTo>
                  <a:pt x="388" y="149"/>
                </a:lnTo>
                <a:lnTo>
                  <a:pt x="396" y="179"/>
                </a:lnTo>
                <a:lnTo>
                  <a:pt x="398" y="207"/>
                </a:lnTo>
                <a:lnTo>
                  <a:pt x="322" y="207"/>
                </a:lnTo>
                <a:lnTo>
                  <a:pt x="322" y="207"/>
                </a:lnTo>
                <a:lnTo>
                  <a:pt x="322" y="187"/>
                </a:lnTo>
                <a:lnTo>
                  <a:pt x="320" y="167"/>
                </a:lnTo>
                <a:lnTo>
                  <a:pt x="316" y="147"/>
                </a:lnTo>
                <a:lnTo>
                  <a:pt x="310" y="127"/>
                </a:lnTo>
                <a:lnTo>
                  <a:pt x="310" y="127"/>
                </a:lnTo>
                <a:lnTo>
                  <a:pt x="336" y="115"/>
                </a:lnTo>
                <a:lnTo>
                  <a:pt x="362" y="96"/>
                </a:lnTo>
                <a:lnTo>
                  <a:pt x="362" y="96"/>
                </a:lnTo>
                <a:close/>
                <a:moveTo>
                  <a:pt x="352" y="84"/>
                </a:moveTo>
                <a:lnTo>
                  <a:pt x="352" y="84"/>
                </a:lnTo>
                <a:lnTo>
                  <a:pt x="328" y="100"/>
                </a:lnTo>
                <a:lnTo>
                  <a:pt x="304" y="113"/>
                </a:lnTo>
                <a:lnTo>
                  <a:pt x="304" y="113"/>
                </a:lnTo>
                <a:lnTo>
                  <a:pt x="292" y="86"/>
                </a:lnTo>
                <a:lnTo>
                  <a:pt x="276" y="62"/>
                </a:lnTo>
                <a:lnTo>
                  <a:pt x="260" y="40"/>
                </a:lnTo>
                <a:lnTo>
                  <a:pt x="238" y="20"/>
                </a:lnTo>
                <a:lnTo>
                  <a:pt x="238" y="20"/>
                </a:lnTo>
                <a:lnTo>
                  <a:pt x="256" y="24"/>
                </a:lnTo>
                <a:lnTo>
                  <a:pt x="270" y="28"/>
                </a:lnTo>
                <a:lnTo>
                  <a:pt x="286" y="34"/>
                </a:lnTo>
                <a:lnTo>
                  <a:pt x="300" y="42"/>
                </a:lnTo>
                <a:lnTo>
                  <a:pt x="314" y="50"/>
                </a:lnTo>
                <a:lnTo>
                  <a:pt x="328" y="60"/>
                </a:lnTo>
                <a:lnTo>
                  <a:pt x="340" y="72"/>
                </a:lnTo>
                <a:lnTo>
                  <a:pt x="352" y="84"/>
                </a:lnTo>
                <a:lnTo>
                  <a:pt x="352" y="84"/>
                </a:lnTo>
                <a:close/>
                <a:moveTo>
                  <a:pt x="214" y="20"/>
                </a:moveTo>
                <a:lnTo>
                  <a:pt x="214" y="20"/>
                </a:lnTo>
                <a:lnTo>
                  <a:pt x="238" y="42"/>
                </a:lnTo>
                <a:lnTo>
                  <a:pt x="258" y="64"/>
                </a:lnTo>
                <a:lnTo>
                  <a:pt x="276" y="90"/>
                </a:lnTo>
                <a:lnTo>
                  <a:pt x="290" y="119"/>
                </a:lnTo>
                <a:lnTo>
                  <a:pt x="290" y="119"/>
                </a:lnTo>
                <a:lnTo>
                  <a:pt x="272" y="125"/>
                </a:lnTo>
                <a:lnTo>
                  <a:pt x="252" y="129"/>
                </a:lnTo>
                <a:lnTo>
                  <a:pt x="234" y="131"/>
                </a:lnTo>
                <a:lnTo>
                  <a:pt x="214" y="133"/>
                </a:lnTo>
                <a:lnTo>
                  <a:pt x="214" y="20"/>
                </a:lnTo>
                <a:close/>
                <a:moveTo>
                  <a:pt x="214" y="149"/>
                </a:moveTo>
                <a:lnTo>
                  <a:pt x="214" y="149"/>
                </a:lnTo>
                <a:lnTo>
                  <a:pt x="236" y="147"/>
                </a:lnTo>
                <a:lnTo>
                  <a:pt x="256" y="145"/>
                </a:lnTo>
                <a:lnTo>
                  <a:pt x="276" y="139"/>
                </a:lnTo>
                <a:lnTo>
                  <a:pt x="294" y="133"/>
                </a:lnTo>
                <a:lnTo>
                  <a:pt x="294" y="133"/>
                </a:lnTo>
                <a:lnTo>
                  <a:pt x="300" y="151"/>
                </a:lnTo>
                <a:lnTo>
                  <a:pt x="304" y="171"/>
                </a:lnTo>
                <a:lnTo>
                  <a:pt x="306" y="189"/>
                </a:lnTo>
                <a:lnTo>
                  <a:pt x="306" y="207"/>
                </a:lnTo>
                <a:lnTo>
                  <a:pt x="214" y="207"/>
                </a:lnTo>
                <a:lnTo>
                  <a:pt x="214" y="149"/>
                </a:lnTo>
                <a:close/>
                <a:moveTo>
                  <a:pt x="214" y="223"/>
                </a:moveTo>
                <a:lnTo>
                  <a:pt x="306" y="223"/>
                </a:lnTo>
                <a:lnTo>
                  <a:pt x="306" y="223"/>
                </a:lnTo>
                <a:lnTo>
                  <a:pt x="304" y="243"/>
                </a:lnTo>
                <a:lnTo>
                  <a:pt x="302" y="261"/>
                </a:lnTo>
                <a:lnTo>
                  <a:pt x="296" y="277"/>
                </a:lnTo>
                <a:lnTo>
                  <a:pt x="290" y="295"/>
                </a:lnTo>
                <a:lnTo>
                  <a:pt x="290" y="295"/>
                </a:lnTo>
                <a:lnTo>
                  <a:pt x="272" y="289"/>
                </a:lnTo>
                <a:lnTo>
                  <a:pt x="254" y="285"/>
                </a:lnTo>
                <a:lnTo>
                  <a:pt x="234" y="283"/>
                </a:lnTo>
                <a:lnTo>
                  <a:pt x="214" y="283"/>
                </a:lnTo>
                <a:lnTo>
                  <a:pt x="214" y="223"/>
                </a:lnTo>
                <a:close/>
                <a:moveTo>
                  <a:pt x="214" y="299"/>
                </a:moveTo>
                <a:lnTo>
                  <a:pt x="214" y="299"/>
                </a:lnTo>
                <a:lnTo>
                  <a:pt x="232" y="299"/>
                </a:lnTo>
                <a:lnTo>
                  <a:pt x="250" y="301"/>
                </a:lnTo>
                <a:lnTo>
                  <a:pt x="268" y="305"/>
                </a:lnTo>
                <a:lnTo>
                  <a:pt x="284" y="311"/>
                </a:lnTo>
                <a:lnTo>
                  <a:pt x="284" y="311"/>
                </a:lnTo>
                <a:lnTo>
                  <a:pt x="272" y="336"/>
                </a:lnTo>
                <a:lnTo>
                  <a:pt x="256" y="358"/>
                </a:lnTo>
                <a:lnTo>
                  <a:pt x="236" y="378"/>
                </a:lnTo>
                <a:lnTo>
                  <a:pt x="214" y="398"/>
                </a:lnTo>
                <a:lnTo>
                  <a:pt x="214" y="299"/>
                </a:lnTo>
                <a:close/>
                <a:moveTo>
                  <a:pt x="198" y="18"/>
                </a:moveTo>
                <a:lnTo>
                  <a:pt x="198" y="133"/>
                </a:lnTo>
                <a:lnTo>
                  <a:pt x="198" y="133"/>
                </a:lnTo>
                <a:lnTo>
                  <a:pt x="180" y="131"/>
                </a:lnTo>
                <a:lnTo>
                  <a:pt x="160" y="127"/>
                </a:lnTo>
                <a:lnTo>
                  <a:pt x="142" y="123"/>
                </a:lnTo>
                <a:lnTo>
                  <a:pt x="122" y="117"/>
                </a:lnTo>
                <a:lnTo>
                  <a:pt x="122" y="117"/>
                </a:lnTo>
                <a:lnTo>
                  <a:pt x="136" y="88"/>
                </a:lnTo>
                <a:lnTo>
                  <a:pt x="154" y="62"/>
                </a:lnTo>
                <a:lnTo>
                  <a:pt x="174" y="40"/>
                </a:lnTo>
                <a:lnTo>
                  <a:pt x="198" y="18"/>
                </a:lnTo>
                <a:lnTo>
                  <a:pt x="198" y="18"/>
                </a:lnTo>
                <a:close/>
                <a:moveTo>
                  <a:pt x="172" y="20"/>
                </a:moveTo>
                <a:lnTo>
                  <a:pt x="172" y="20"/>
                </a:lnTo>
                <a:lnTo>
                  <a:pt x="152" y="40"/>
                </a:lnTo>
                <a:lnTo>
                  <a:pt x="136" y="62"/>
                </a:lnTo>
                <a:lnTo>
                  <a:pt x="120" y="84"/>
                </a:lnTo>
                <a:lnTo>
                  <a:pt x="108" y="109"/>
                </a:lnTo>
                <a:lnTo>
                  <a:pt x="108" y="109"/>
                </a:lnTo>
                <a:lnTo>
                  <a:pt x="86" y="96"/>
                </a:lnTo>
                <a:lnTo>
                  <a:pt x="64" y="82"/>
                </a:lnTo>
                <a:lnTo>
                  <a:pt x="64" y="82"/>
                </a:lnTo>
                <a:lnTo>
                  <a:pt x="74" y="70"/>
                </a:lnTo>
                <a:lnTo>
                  <a:pt x="86" y="60"/>
                </a:lnTo>
                <a:lnTo>
                  <a:pt x="100" y="50"/>
                </a:lnTo>
                <a:lnTo>
                  <a:pt x="112" y="42"/>
                </a:lnTo>
                <a:lnTo>
                  <a:pt x="126" y="34"/>
                </a:lnTo>
                <a:lnTo>
                  <a:pt x="142" y="28"/>
                </a:lnTo>
                <a:lnTo>
                  <a:pt x="156" y="24"/>
                </a:lnTo>
                <a:lnTo>
                  <a:pt x="172" y="20"/>
                </a:lnTo>
                <a:lnTo>
                  <a:pt x="172" y="20"/>
                </a:lnTo>
                <a:close/>
                <a:moveTo>
                  <a:pt x="54" y="94"/>
                </a:moveTo>
                <a:lnTo>
                  <a:pt x="54" y="94"/>
                </a:lnTo>
                <a:lnTo>
                  <a:pt x="78" y="111"/>
                </a:lnTo>
                <a:lnTo>
                  <a:pt x="102" y="125"/>
                </a:lnTo>
                <a:lnTo>
                  <a:pt x="102" y="125"/>
                </a:lnTo>
                <a:lnTo>
                  <a:pt x="96" y="145"/>
                </a:lnTo>
                <a:lnTo>
                  <a:pt x="92" y="165"/>
                </a:lnTo>
                <a:lnTo>
                  <a:pt x="90" y="187"/>
                </a:lnTo>
                <a:lnTo>
                  <a:pt x="88" y="207"/>
                </a:lnTo>
                <a:lnTo>
                  <a:pt x="16" y="207"/>
                </a:lnTo>
                <a:lnTo>
                  <a:pt x="16" y="207"/>
                </a:lnTo>
                <a:lnTo>
                  <a:pt x="16" y="193"/>
                </a:lnTo>
                <a:lnTo>
                  <a:pt x="18" y="177"/>
                </a:lnTo>
                <a:lnTo>
                  <a:pt x="22" y="163"/>
                </a:lnTo>
                <a:lnTo>
                  <a:pt x="26" y="149"/>
                </a:lnTo>
                <a:lnTo>
                  <a:pt x="30" y="135"/>
                </a:lnTo>
                <a:lnTo>
                  <a:pt x="38" y="121"/>
                </a:lnTo>
                <a:lnTo>
                  <a:pt x="46" y="106"/>
                </a:lnTo>
                <a:lnTo>
                  <a:pt x="54" y="94"/>
                </a:lnTo>
                <a:lnTo>
                  <a:pt x="54" y="94"/>
                </a:lnTo>
                <a:close/>
                <a:moveTo>
                  <a:pt x="16" y="223"/>
                </a:moveTo>
                <a:lnTo>
                  <a:pt x="88" y="223"/>
                </a:lnTo>
                <a:lnTo>
                  <a:pt x="88" y="223"/>
                </a:lnTo>
                <a:lnTo>
                  <a:pt x="90" y="245"/>
                </a:lnTo>
                <a:lnTo>
                  <a:pt x="94" y="265"/>
                </a:lnTo>
                <a:lnTo>
                  <a:pt x="100" y="285"/>
                </a:lnTo>
                <a:lnTo>
                  <a:pt x="106" y="303"/>
                </a:lnTo>
                <a:lnTo>
                  <a:pt x="106" y="303"/>
                </a:lnTo>
                <a:lnTo>
                  <a:pt x="82" y="317"/>
                </a:lnTo>
                <a:lnTo>
                  <a:pt x="60" y="332"/>
                </a:lnTo>
                <a:lnTo>
                  <a:pt x="60" y="332"/>
                </a:lnTo>
                <a:lnTo>
                  <a:pt x="42" y="307"/>
                </a:lnTo>
                <a:lnTo>
                  <a:pt x="30" y="281"/>
                </a:lnTo>
                <a:lnTo>
                  <a:pt x="20" y="253"/>
                </a:lnTo>
                <a:lnTo>
                  <a:pt x="16" y="223"/>
                </a:lnTo>
                <a:lnTo>
                  <a:pt x="16" y="223"/>
                </a:lnTo>
                <a:close/>
              </a:path>
            </a:pathLst>
          </a:custGeom>
          <a:solidFill>
            <a:srgbClr val="216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75402" y="434495"/>
            <a:ext cx="718157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ea typeface="Verdana" panose="020B0604030504040204" pitchFamily="34" charset="0"/>
              </a:rPr>
              <a:t>ТОМСКИЙ ОБЛАСТНОЙ ИНСТИТУТ ПОВЫШЕНИЯ КВАЛИФИКАЦИИ И ПЕРЕПОДГОТОВКИ РАБОТНИКОВ ОБРАЗОВАНИЯ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671630" y="658556"/>
            <a:ext cx="107042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ea typeface="Verdana" panose="020B0604030504040204" pitchFamily="34" charset="0"/>
              </a:rPr>
              <a:t>WWW.TOIPKRO.RU</a:t>
            </a:r>
            <a:endParaRPr lang="ru-RU" sz="1000" dirty="0">
              <a:ea typeface="Verdana" panose="020B0604030504040204" pitchFamily="34" charset="0"/>
            </a:endParaRPr>
          </a:p>
        </p:txBody>
      </p:sp>
      <p:sp>
        <p:nvSpPr>
          <p:cNvPr id="148" name="Freeform 114"/>
          <p:cNvSpPr>
            <a:spLocks noEditPoints="1"/>
          </p:cNvSpPr>
          <p:nvPr/>
        </p:nvSpPr>
        <p:spPr bwMode="auto">
          <a:xfrm>
            <a:off x="1781122" y="658556"/>
            <a:ext cx="168235" cy="169048"/>
          </a:xfrm>
          <a:custGeom>
            <a:avLst/>
            <a:gdLst>
              <a:gd name="T0" fmla="*/ 256 w 414"/>
              <a:gd name="T1" fmla="*/ 412 h 416"/>
              <a:gd name="T2" fmla="*/ 342 w 414"/>
              <a:gd name="T3" fmla="*/ 366 h 416"/>
              <a:gd name="T4" fmla="*/ 398 w 414"/>
              <a:gd name="T5" fmla="*/ 287 h 416"/>
              <a:gd name="T6" fmla="*/ 414 w 414"/>
              <a:gd name="T7" fmla="*/ 209 h 416"/>
              <a:gd name="T8" fmla="*/ 390 w 414"/>
              <a:gd name="T9" fmla="*/ 113 h 416"/>
              <a:gd name="T10" fmla="*/ 328 w 414"/>
              <a:gd name="T11" fmla="*/ 40 h 416"/>
              <a:gd name="T12" fmla="*/ 236 w 414"/>
              <a:gd name="T13" fmla="*/ 2 h 416"/>
              <a:gd name="T14" fmla="*/ 196 w 414"/>
              <a:gd name="T15" fmla="*/ 2 h 416"/>
              <a:gd name="T16" fmla="*/ 102 w 414"/>
              <a:gd name="T17" fmla="*/ 30 h 416"/>
              <a:gd name="T18" fmla="*/ 32 w 414"/>
              <a:gd name="T19" fmla="*/ 96 h 416"/>
              <a:gd name="T20" fmla="*/ 0 w 414"/>
              <a:gd name="T21" fmla="*/ 189 h 416"/>
              <a:gd name="T22" fmla="*/ 8 w 414"/>
              <a:gd name="T23" fmla="*/ 269 h 416"/>
              <a:gd name="T24" fmla="*/ 56 w 414"/>
              <a:gd name="T25" fmla="*/ 352 h 416"/>
              <a:gd name="T26" fmla="*/ 136 w 414"/>
              <a:gd name="T27" fmla="*/ 404 h 416"/>
              <a:gd name="T28" fmla="*/ 70 w 414"/>
              <a:gd name="T29" fmla="*/ 344 h 416"/>
              <a:gd name="T30" fmla="*/ 124 w 414"/>
              <a:gd name="T31" fmla="*/ 342 h 416"/>
              <a:gd name="T32" fmla="*/ 144 w 414"/>
              <a:gd name="T33" fmla="*/ 390 h 416"/>
              <a:gd name="T34" fmla="*/ 198 w 414"/>
              <a:gd name="T35" fmla="*/ 398 h 416"/>
              <a:gd name="T36" fmla="*/ 128 w 414"/>
              <a:gd name="T37" fmla="*/ 313 h 416"/>
              <a:gd name="T38" fmla="*/ 198 w 414"/>
              <a:gd name="T39" fmla="*/ 299 h 416"/>
              <a:gd name="T40" fmla="*/ 160 w 414"/>
              <a:gd name="T41" fmla="*/ 287 h 416"/>
              <a:gd name="T42" fmla="*/ 110 w 414"/>
              <a:gd name="T43" fmla="*/ 261 h 416"/>
              <a:gd name="T44" fmla="*/ 198 w 414"/>
              <a:gd name="T45" fmla="*/ 207 h 416"/>
              <a:gd name="T46" fmla="*/ 112 w 414"/>
              <a:gd name="T47" fmla="*/ 149 h 416"/>
              <a:gd name="T48" fmla="*/ 178 w 414"/>
              <a:gd name="T49" fmla="*/ 147 h 416"/>
              <a:gd name="T50" fmla="*/ 258 w 414"/>
              <a:gd name="T51" fmla="*/ 380 h 416"/>
              <a:gd name="T52" fmla="*/ 324 w 414"/>
              <a:gd name="T53" fmla="*/ 328 h 416"/>
              <a:gd name="T54" fmla="*/ 310 w 414"/>
              <a:gd name="T55" fmla="*/ 370 h 416"/>
              <a:gd name="T56" fmla="*/ 238 w 414"/>
              <a:gd name="T57" fmla="*/ 398 h 416"/>
              <a:gd name="T58" fmla="*/ 306 w 414"/>
              <a:gd name="T59" fmla="*/ 301 h 416"/>
              <a:gd name="T60" fmla="*/ 322 w 414"/>
              <a:gd name="T61" fmla="*/ 223 h 416"/>
              <a:gd name="T62" fmla="*/ 372 w 414"/>
              <a:gd name="T63" fmla="*/ 305 h 416"/>
              <a:gd name="T64" fmla="*/ 378 w 414"/>
              <a:gd name="T65" fmla="*/ 123 h 416"/>
              <a:gd name="T66" fmla="*/ 322 w 414"/>
              <a:gd name="T67" fmla="*/ 207 h 416"/>
              <a:gd name="T68" fmla="*/ 310 w 414"/>
              <a:gd name="T69" fmla="*/ 127 h 416"/>
              <a:gd name="T70" fmla="*/ 352 w 414"/>
              <a:gd name="T71" fmla="*/ 84 h 416"/>
              <a:gd name="T72" fmla="*/ 276 w 414"/>
              <a:gd name="T73" fmla="*/ 62 h 416"/>
              <a:gd name="T74" fmla="*/ 270 w 414"/>
              <a:gd name="T75" fmla="*/ 28 h 416"/>
              <a:gd name="T76" fmla="*/ 340 w 414"/>
              <a:gd name="T77" fmla="*/ 72 h 416"/>
              <a:gd name="T78" fmla="*/ 238 w 414"/>
              <a:gd name="T79" fmla="*/ 42 h 416"/>
              <a:gd name="T80" fmla="*/ 272 w 414"/>
              <a:gd name="T81" fmla="*/ 125 h 416"/>
              <a:gd name="T82" fmla="*/ 214 w 414"/>
              <a:gd name="T83" fmla="*/ 149 h 416"/>
              <a:gd name="T84" fmla="*/ 294 w 414"/>
              <a:gd name="T85" fmla="*/ 133 h 416"/>
              <a:gd name="T86" fmla="*/ 306 w 414"/>
              <a:gd name="T87" fmla="*/ 207 h 416"/>
              <a:gd name="T88" fmla="*/ 306 w 414"/>
              <a:gd name="T89" fmla="*/ 223 h 416"/>
              <a:gd name="T90" fmla="*/ 290 w 414"/>
              <a:gd name="T91" fmla="*/ 295 h 416"/>
              <a:gd name="T92" fmla="*/ 214 w 414"/>
              <a:gd name="T93" fmla="*/ 223 h 416"/>
              <a:gd name="T94" fmla="*/ 268 w 414"/>
              <a:gd name="T95" fmla="*/ 305 h 416"/>
              <a:gd name="T96" fmla="*/ 236 w 414"/>
              <a:gd name="T97" fmla="*/ 378 h 416"/>
              <a:gd name="T98" fmla="*/ 198 w 414"/>
              <a:gd name="T99" fmla="*/ 133 h 416"/>
              <a:gd name="T100" fmla="*/ 122 w 414"/>
              <a:gd name="T101" fmla="*/ 117 h 416"/>
              <a:gd name="T102" fmla="*/ 198 w 414"/>
              <a:gd name="T103" fmla="*/ 18 h 416"/>
              <a:gd name="T104" fmla="*/ 120 w 414"/>
              <a:gd name="T105" fmla="*/ 84 h 416"/>
              <a:gd name="T106" fmla="*/ 64 w 414"/>
              <a:gd name="T107" fmla="*/ 82 h 416"/>
              <a:gd name="T108" fmla="*/ 126 w 414"/>
              <a:gd name="T109" fmla="*/ 34 h 416"/>
              <a:gd name="T110" fmla="*/ 54 w 414"/>
              <a:gd name="T111" fmla="*/ 94 h 416"/>
              <a:gd name="T112" fmla="*/ 96 w 414"/>
              <a:gd name="T113" fmla="*/ 145 h 416"/>
              <a:gd name="T114" fmla="*/ 16 w 414"/>
              <a:gd name="T115" fmla="*/ 207 h 416"/>
              <a:gd name="T116" fmla="*/ 30 w 414"/>
              <a:gd name="T117" fmla="*/ 135 h 416"/>
              <a:gd name="T118" fmla="*/ 16 w 414"/>
              <a:gd name="T119" fmla="*/ 223 h 416"/>
              <a:gd name="T120" fmla="*/ 100 w 414"/>
              <a:gd name="T121" fmla="*/ 285 h 416"/>
              <a:gd name="T122" fmla="*/ 60 w 414"/>
              <a:gd name="T123" fmla="*/ 332 h 416"/>
              <a:gd name="T124" fmla="*/ 16 w 414"/>
              <a:gd name="T125" fmla="*/ 223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4" h="416">
                <a:moveTo>
                  <a:pt x="196" y="416"/>
                </a:moveTo>
                <a:lnTo>
                  <a:pt x="216" y="416"/>
                </a:lnTo>
                <a:lnTo>
                  <a:pt x="216" y="416"/>
                </a:lnTo>
                <a:lnTo>
                  <a:pt x="236" y="414"/>
                </a:lnTo>
                <a:lnTo>
                  <a:pt x="256" y="412"/>
                </a:lnTo>
                <a:lnTo>
                  <a:pt x="276" y="406"/>
                </a:lnTo>
                <a:lnTo>
                  <a:pt x="294" y="398"/>
                </a:lnTo>
                <a:lnTo>
                  <a:pt x="310" y="390"/>
                </a:lnTo>
                <a:lnTo>
                  <a:pt x="328" y="378"/>
                </a:lnTo>
                <a:lnTo>
                  <a:pt x="342" y="366"/>
                </a:lnTo>
                <a:lnTo>
                  <a:pt x="356" y="354"/>
                </a:lnTo>
                <a:lnTo>
                  <a:pt x="370" y="338"/>
                </a:lnTo>
                <a:lnTo>
                  <a:pt x="380" y="324"/>
                </a:lnTo>
                <a:lnTo>
                  <a:pt x="390" y="305"/>
                </a:lnTo>
                <a:lnTo>
                  <a:pt x="398" y="287"/>
                </a:lnTo>
                <a:lnTo>
                  <a:pt x="406" y="269"/>
                </a:lnTo>
                <a:lnTo>
                  <a:pt x="410" y="249"/>
                </a:lnTo>
                <a:lnTo>
                  <a:pt x="412" y="229"/>
                </a:lnTo>
                <a:lnTo>
                  <a:pt x="414" y="209"/>
                </a:lnTo>
                <a:lnTo>
                  <a:pt x="414" y="209"/>
                </a:lnTo>
                <a:lnTo>
                  <a:pt x="412" y="189"/>
                </a:lnTo>
                <a:lnTo>
                  <a:pt x="410" y="169"/>
                </a:lnTo>
                <a:lnTo>
                  <a:pt x="406" y="149"/>
                </a:lnTo>
                <a:lnTo>
                  <a:pt x="398" y="131"/>
                </a:lnTo>
                <a:lnTo>
                  <a:pt x="390" y="113"/>
                </a:lnTo>
                <a:lnTo>
                  <a:pt x="380" y="94"/>
                </a:lnTo>
                <a:lnTo>
                  <a:pt x="370" y="78"/>
                </a:lnTo>
                <a:lnTo>
                  <a:pt x="356" y="64"/>
                </a:lnTo>
                <a:lnTo>
                  <a:pt x="342" y="52"/>
                </a:lnTo>
                <a:lnTo>
                  <a:pt x="328" y="40"/>
                </a:lnTo>
                <a:lnTo>
                  <a:pt x="310" y="28"/>
                </a:lnTo>
                <a:lnTo>
                  <a:pt x="294" y="20"/>
                </a:lnTo>
                <a:lnTo>
                  <a:pt x="276" y="12"/>
                </a:lnTo>
                <a:lnTo>
                  <a:pt x="256" y="6"/>
                </a:lnTo>
                <a:lnTo>
                  <a:pt x="236" y="2"/>
                </a:lnTo>
                <a:lnTo>
                  <a:pt x="216" y="2"/>
                </a:lnTo>
                <a:lnTo>
                  <a:pt x="196" y="0"/>
                </a:lnTo>
                <a:lnTo>
                  <a:pt x="196" y="0"/>
                </a:lnTo>
                <a:lnTo>
                  <a:pt x="196" y="2"/>
                </a:lnTo>
                <a:lnTo>
                  <a:pt x="196" y="2"/>
                </a:lnTo>
                <a:lnTo>
                  <a:pt x="176" y="4"/>
                </a:lnTo>
                <a:lnTo>
                  <a:pt x="156" y="8"/>
                </a:lnTo>
                <a:lnTo>
                  <a:pt x="136" y="12"/>
                </a:lnTo>
                <a:lnTo>
                  <a:pt x="118" y="20"/>
                </a:lnTo>
                <a:lnTo>
                  <a:pt x="102" y="30"/>
                </a:lnTo>
                <a:lnTo>
                  <a:pt x="86" y="40"/>
                </a:lnTo>
                <a:lnTo>
                  <a:pt x="70" y="52"/>
                </a:lnTo>
                <a:lnTo>
                  <a:pt x="56" y="66"/>
                </a:lnTo>
                <a:lnTo>
                  <a:pt x="44" y="80"/>
                </a:lnTo>
                <a:lnTo>
                  <a:pt x="32" y="96"/>
                </a:lnTo>
                <a:lnTo>
                  <a:pt x="22" y="113"/>
                </a:lnTo>
                <a:lnTo>
                  <a:pt x="14" y="131"/>
                </a:lnTo>
                <a:lnTo>
                  <a:pt x="8" y="149"/>
                </a:lnTo>
                <a:lnTo>
                  <a:pt x="4" y="169"/>
                </a:lnTo>
                <a:lnTo>
                  <a:pt x="0" y="189"/>
                </a:lnTo>
                <a:lnTo>
                  <a:pt x="0" y="209"/>
                </a:lnTo>
                <a:lnTo>
                  <a:pt x="0" y="209"/>
                </a:lnTo>
                <a:lnTo>
                  <a:pt x="0" y="229"/>
                </a:lnTo>
                <a:lnTo>
                  <a:pt x="4" y="249"/>
                </a:lnTo>
                <a:lnTo>
                  <a:pt x="8" y="269"/>
                </a:lnTo>
                <a:lnTo>
                  <a:pt x="14" y="287"/>
                </a:lnTo>
                <a:lnTo>
                  <a:pt x="22" y="305"/>
                </a:lnTo>
                <a:lnTo>
                  <a:pt x="32" y="321"/>
                </a:lnTo>
                <a:lnTo>
                  <a:pt x="44" y="338"/>
                </a:lnTo>
                <a:lnTo>
                  <a:pt x="56" y="352"/>
                </a:lnTo>
                <a:lnTo>
                  <a:pt x="70" y="366"/>
                </a:lnTo>
                <a:lnTo>
                  <a:pt x="86" y="378"/>
                </a:lnTo>
                <a:lnTo>
                  <a:pt x="102" y="388"/>
                </a:lnTo>
                <a:lnTo>
                  <a:pt x="118" y="398"/>
                </a:lnTo>
                <a:lnTo>
                  <a:pt x="136" y="404"/>
                </a:lnTo>
                <a:lnTo>
                  <a:pt x="156" y="410"/>
                </a:lnTo>
                <a:lnTo>
                  <a:pt x="176" y="414"/>
                </a:lnTo>
                <a:lnTo>
                  <a:pt x="196" y="416"/>
                </a:lnTo>
                <a:lnTo>
                  <a:pt x="196" y="416"/>
                </a:lnTo>
                <a:close/>
                <a:moveTo>
                  <a:pt x="70" y="344"/>
                </a:moveTo>
                <a:lnTo>
                  <a:pt x="70" y="344"/>
                </a:lnTo>
                <a:lnTo>
                  <a:pt x="90" y="330"/>
                </a:lnTo>
                <a:lnTo>
                  <a:pt x="112" y="319"/>
                </a:lnTo>
                <a:lnTo>
                  <a:pt x="112" y="319"/>
                </a:lnTo>
                <a:lnTo>
                  <a:pt x="124" y="342"/>
                </a:lnTo>
                <a:lnTo>
                  <a:pt x="138" y="362"/>
                </a:lnTo>
                <a:lnTo>
                  <a:pt x="154" y="380"/>
                </a:lnTo>
                <a:lnTo>
                  <a:pt x="172" y="398"/>
                </a:lnTo>
                <a:lnTo>
                  <a:pt x="172" y="398"/>
                </a:lnTo>
                <a:lnTo>
                  <a:pt x="144" y="390"/>
                </a:lnTo>
                <a:lnTo>
                  <a:pt x="118" y="378"/>
                </a:lnTo>
                <a:lnTo>
                  <a:pt x="92" y="364"/>
                </a:lnTo>
                <a:lnTo>
                  <a:pt x="70" y="344"/>
                </a:lnTo>
                <a:lnTo>
                  <a:pt x="70" y="344"/>
                </a:lnTo>
                <a:close/>
                <a:moveTo>
                  <a:pt x="198" y="398"/>
                </a:moveTo>
                <a:lnTo>
                  <a:pt x="198" y="398"/>
                </a:lnTo>
                <a:lnTo>
                  <a:pt x="178" y="380"/>
                </a:lnTo>
                <a:lnTo>
                  <a:pt x="158" y="360"/>
                </a:lnTo>
                <a:lnTo>
                  <a:pt x="142" y="338"/>
                </a:lnTo>
                <a:lnTo>
                  <a:pt x="128" y="313"/>
                </a:lnTo>
                <a:lnTo>
                  <a:pt x="128" y="313"/>
                </a:lnTo>
                <a:lnTo>
                  <a:pt x="146" y="307"/>
                </a:lnTo>
                <a:lnTo>
                  <a:pt x="162" y="303"/>
                </a:lnTo>
                <a:lnTo>
                  <a:pt x="180" y="299"/>
                </a:lnTo>
                <a:lnTo>
                  <a:pt x="198" y="299"/>
                </a:lnTo>
                <a:lnTo>
                  <a:pt x="198" y="398"/>
                </a:lnTo>
                <a:close/>
                <a:moveTo>
                  <a:pt x="198" y="283"/>
                </a:moveTo>
                <a:lnTo>
                  <a:pt x="198" y="283"/>
                </a:lnTo>
                <a:lnTo>
                  <a:pt x="178" y="283"/>
                </a:lnTo>
                <a:lnTo>
                  <a:pt x="160" y="287"/>
                </a:lnTo>
                <a:lnTo>
                  <a:pt x="140" y="291"/>
                </a:lnTo>
                <a:lnTo>
                  <a:pt x="122" y="297"/>
                </a:lnTo>
                <a:lnTo>
                  <a:pt x="122" y="297"/>
                </a:lnTo>
                <a:lnTo>
                  <a:pt x="114" y="279"/>
                </a:lnTo>
                <a:lnTo>
                  <a:pt x="110" y="261"/>
                </a:lnTo>
                <a:lnTo>
                  <a:pt x="106" y="243"/>
                </a:lnTo>
                <a:lnTo>
                  <a:pt x="104" y="223"/>
                </a:lnTo>
                <a:lnTo>
                  <a:pt x="198" y="223"/>
                </a:lnTo>
                <a:lnTo>
                  <a:pt x="198" y="283"/>
                </a:lnTo>
                <a:close/>
                <a:moveTo>
                  <a:pt x="198" y="207"/>
                </a:moveTo>
                <a:lnTo>
                  <a:pt x="104" y="207"/>
                </a:lnTo>
                <a:lnTo>
                  <a:pt x="104" y="207"/>
                </a:lnTo>
                <a:lnTo>
                  <a:pt x="106" y="189"/>
                </a:lnTo>
                <a:lnTo>
                  <a:pt x="108" y="169"/>
                </a:lnTo>
                <a:lnTo>
                  <a:pt x="112" y="149"/>
                </a:lnTo>
                <a:lnTo>
                  <a:pt x="118" y="131"/>
                </a:lnTo>
                <a:lnTo>
                  <a:pt x="118" y="131"/>
                </a:lnTo>
                <a:lnTo>
                  <a:pt x="136" y="137"/>
                </a:lnTo>
                <a:lnTo>
                  <a:pt x="158" y="143"/>
                </a:lnTo>
                <a:lnTo>
                  <a:pt x="178" y="147"/>
                </a:lnTo>
                <a:lnTo>
                  <a:pt x="198" y="149"/>
                </a:lnTo>
                <a:lnTo>
                  <a:pt x="198" y="207"/>
                </a:lnTo>
                <a:close/>
                <a:moveTo>
                  <a:pt x="238" y="398"/>
                </a:moveTo>
                <a:lnTo>
                  <a:pt x="238" y="398"/>
                </a:lnTo>
                <a:lnTo>
                  <a:pt x="258" y="380"/>
                </a:lnTo>
                <a:lnTo>
                  <a:pt x="274" y="360"/>
                </a:lnTo>
                <a:lnTo>
                  <a:pt x="288" y="340"/>
                </a:lnTo>
                <a:lnTo>
                  <a:pt x="300" y="315"/>
                </a:lnTo>
                <a:lnTo>
                  <a:pt x="300" y="315"/>
                </a:lnTo>
                <a:lnTo>
                  <a:pt x="324" y="328"/>
                </a:lnTo>
                <a:lnTo>
                  <a:pt x="346" y="342"/>
                </a:lnTo>
                <a:lnTo>
                  <a:pt x="346" y="342"/>
                </a:lnTo>
                <a:lnTo>
                  <a:pt x="334" y="352"/>
                </a:lnTo>
                <a:lnTo>
                  <a:pt x="322" y="362"/>
                </a:lnTo>
                <a:lnTo>
                  <a:pt x="310" y="370"/>
                </a:lnTo>
                <a:lnTo>
                  <a:pt x="296" y="378"/>
                </a:lnTo>
                <a:lnTo>
                  <a:pt x="282" y="386"/>
                </a:lnTo>
                <a:lnTo>
                  <a:pt x="268" y="390"/>
                </a:lnTo>
                <a:lnTo>
                  <a:pt x="254" y="396"/>
                </a:lnTo>
                <a:lnTo>
                  <a:pt x="238" y="398"/>
                </a:lnTo>
                <a:lnTo>
                  <a:pt x="238" y="398"/>
                </a:lnTo>
                <a:close/>
                <a:moveTo>
                  <a:pt x="356" y="330"/>
                </a:moveTo>
                <a:lnTo>
                  <a:pt x="356" y="330"/>
                </a:lnTo>
                <a:lnTo>
                  <a:pt x="332" y="313"/>
                </a:lnTo>
                <a:lnTo>
                  <a:pt x="306" y="301"/>
                </a:lnTo>
                <a:lnTo>
                  <a:pt x="306" y="301"/>
                </a:lnTo>
                <a:lnTo>
                  <a:pt x="312" y="283"/>
                </a:lnTo>
                <a:lnTo>
                  <a:pt x="318" y="263"/>
                </a:lnTo>
                <a:lnTo>
                  <a:pt x="320" y="243"/>
                </a:lnTo>
                <a:lnTo>
                  <a:pt x="322" y="223"/>
                </a:lnTo>
                <a:lnTo>
                  <a:pt x="398" y="223"/>
                </a:lnTo>
                <a:lnTo>
                  <a:pt x="398" y="223"/>
                </a:lnTo>
                <a:lnTo>
                  <a:pt x="392" y="251"/>
                </a:lnTo>
                <a:lnTo>
                  <a:pt x="384" y="279"/>
                </a:lnTo>
                <a:lnTo>
                  <a:pt x="372" y="305"/>
                </a:lnTo>
                <a:lnTo>
                  <a:pt x="356" y="330"/>
                </a:lnTo>
                <a:lnTo>
                  <a:pt x="356" y="330"/>
                </a:lnTo>
                <a:close/>
                <a:moveTo>
                  <a:pt x="362" y="96"/>
                </a:moveTo>
                <a:lnTo>
                  <a:pt x="362" y="96"/>
                </a:lnTo>
                <a:lnTo>
                  <a:pt x="378" y="123"/>
                </a:lnTo>
                <a:lnTo>
                  <a:pt x="388" y="149"/>
                </a:lnTo>
                <a:lnTo>
                  <a:pt x="396" y="179"/>
                </a:lnTo>
                <a:lnTo>
                  <a:pt x="398" y="207"/>
                </a:lnTo>
                <a:lnTo>
                  <a:pt x="322" y="207"/>
                </a:lnTo>
                <a:lnTo>
                  <a:pt x="322" y="207"/>
                </a:lnTo>
                <a:lnTo>
                  <a:pt x="322" y="187"/>
                </a:lnTo>
                <a:lnTo>
                  <a:pt x="320" y="167"/>
                </a:lnTo>
                <a:lnTo>
                  <a:pt x="316" y="147"/>
                </a:lnTo>
                <a:lnTo>
                  <a:pt x="310" y="127"/>
                </a:lnTo>
                <a:lnTo>
                  <a:pt x="310" y="127"/>
                </a:lnTo>
                <a:lnTo>
                  <a:pt x="336" y="115"/>
                </a:lnTo>
                <a:lnTo>
                  <a:pt x="362" y="96"/>
                </a:lnTo>
                <a:lnTo>
                  <a:pt x="362" y="96"/>
                </a:lnTo>
                <a:close/>
                <a:moveTo>
                  <a:pt x="352" y="84"/>
                </a:moveTo>
                <a:lnTo>
                  <a:pt x="352" y="84"/>
                </a:lnTo>
                <a:lnTo>
                  <a:pt x="328" y="100"/>
                </a:lnTo>
                <a:lnTo>
                  <a:pt x="304" y="113"/>
                </a:lnTo>
                <a:lnTo>
                  <a:pt x="304" y="113"/>
                </a:lnTo>
                <a:lnTo>
                  <a:pt x="292" y="86"/>
                </a:lnTo>
                <a:lnTo>
                  <a:pt x="276" y="62"/>
                </a:lnTo>
                <a:lnTo>
                  <a:pt x="260" y="40"/>
                </a:lnTo>
                <a:lnTo>
                  <a:pt x="238" y="20"/>
                </a:lnTo>
                <a:lnTo>
                  <a:pt x="238" y="20"/>
                </a:lnTo>
                <a:lnTo>
                  <a:pt x="256" y="24"/>
                </a:lnTo>
                <a:lnTo>
                  <a:pt x="270" y="28"/>
                </a:lnTo>
                <a:lnTo>
                  <a:pt x="286" y="34"/>
                </a:lnTo>
                <a:lnTo>
                  <a:pt x="300" y="42"/>
                </a:lnTo>
                <a:lnTo>
                  <a:pt x="314" y="50"/>
                </a:lnTo>
                <a:lnTo>
                  <a:pt x="328" y="60"/>
                </a:lnTo>
                <a:lnTo>
                  <a:pt x="340" y="72"/>
                </a:lnTo>
                <a:lnTo>
                  <a:pt x="352" y="84"/>
                </a:lnTo>
                <a:lnTo>
                  <a:pt x="352" y="84"/>
                </a:lnTo>
                <a:close/>
                <a:moveTo>
                  <a:pt x="214" y="20"/>
                </a:moveTo>
                <a:lnTo>
                  <a:pt x="214" y="20"/>
                </a:lnTo>
                <a:lnTo>
                  <a:pt x="238" y="42"/>
                </a:lnTo>
                <a:lnTo>
                  <a:pt x="258" y="64"/>
                </a:lnTo>
                <a:lnTo>
                  <a:pt x="276" y="90"/>
                </a:lnTo>
                <a:lnTo>
                  <a:pt x="290" y="119"/>
                </a:lnTo>
                <a:lnTo>
                  <a:pt x="290" y="119"/>
                </a:lnTo>
                <a:lnTo>
                  <a:pt x="272" y="125"/>
                </a:lnTo>
                <a:lnTo>
                  <a:pt x="252" y="129"/>
                </a:lnTo>
                <a:lnTo>
                  <a:pt x="234" y="131"/>
                </a:lnTo>
                <a:lnTo>
                  <a:pt x="214" y="133"/>
                </a:lnTo>
                <a:lnTo>
                  <a:pt x="214" y="20"/>
                </a:lnTo>
                <a:close/>
                <a:moveTo>
                  <a:pt x="214" y="149"/>
                </a:moveTo>
                <a:lnTo>
                  <a:pt x="214" y="149"/>
                </a:lnTo>
                <a:lnTo>
                  <a:pt x="236" y="147"/>
                </a:lnTo>
                <a:lnTo>
                  <a:pt x="256" y="145"/>
                </a:lnTo>
                <a:lnTo>
                  <a:pt x="276" y="139"/>
                </a:lnTo>
                <a:lnTo>
                  <a:pt x="294" y="133"/>
                </a:lnTo>
                <a:lnTo>
                  <a:pt x="294" y="133"/>
                </a:lnTo>
                <a:lnTo>
                  <a:pt x="300" y="151"/>
                </a:lnTo>
                <a:lnTo>
                  <a:pt x="304" y="171"/>
                </a:lnTo>
                <a:lnTo>
                  <a:pt x="306" y="189"/>
                </a:lnTo>
                <a:lnTo>
                  <a:pt x="306" y="207"/>
                </a:lnTo>
                <a:lnTo>
                  <a:pt x="214" y="207"/>
                </a:lnTo>
                <a:lnTo>
                  <a:pt x="214" y="149"/>
                </a:lnTo>
                <a:close/>
                <a:moveTo>
                  <a:pt x="214" y="223"/>
                </a:moveTo>
                <a:lnTo>
                  <a:pt x="306" y="223"/>
                </a:lnTo>
                <a:lnTo>
                  <a:pt x="306" y="223"/>
                </a:lnTo>
                <a:lnTo>
                  <a:pt x="304" y="243"/>
                </a:lnTo>
                <a:lnTo>
                  <a:pt x="302" y="261"/>
                </a:lnTo>
                <a:lnTo>
                  <a:pt x="296" y="277"/>
                </a:lnTo>
                <a:lnTo>
                  <a:pt x="290" y="295"/>
                </a:lnTo>
                <a:lnTo>
                  <a:pt x="290" y="295"/>
                </a:lnTo>
                <a:lnTo>
                  <a:pt x="272" y="289"/>
                </a:lnTo>
                <a:lnTo>
                  <a:pt x="254" y="285"/>
                </a:lnTo>
                <a:lnTo>
                  <a:pt x="234" y="283"/>
                </a:lnTo>
                <a:lnTo>
                  <a:pt x="214" y="283"/>
                </a:lnTo>
                <a:lnTo>
                  <a:pt x="214" y="223"/>
                </a:lnTo>
                <a:close/>
                <a:moveTo>
                  <a:pt x="214" y="299"/>
                </a:moveTo>
                <a:lnTo>
                  <a:pt x="214" y="299"/>
                </a:lnTo>
                <a:lnTo>
                  <a:pt x="232" y="299"/>
                </a:lnTo>
                <a:lnTo>
                  <a:pt x="250" y="301"/>
                </a:lnTo>
                <a:lnTo>
                  <a:pt x="268" y="305"/>
                </a:lnTo>
                <a:lnTo>
                  <a:pt x="284" y="311"/>
                </a:lnTo>
                <a:lnTo>
                  <a:pt x="284" y="311"/>
                </a:lnTo>
                <a:lnTo>
                  <a:pt x="272" y="336"/>
                </a:lnTo>
                <a:lnTo>
                  <a:pt x="256" y="358"/>
                </a:lnTo>
                <a:lnTo>
                  <a:pt x="236" y="378"/>
                </a:lnTo>
                <a:lnTo>
                  <a:pt x="214" y="398"/>
                </a:lnTo>
                <a:lnTo>
                  <a:pt x="214" y="299"/>
                </a:lnTo>
                <a:close/>
                <a:moveTo>
                  <a:pt x="198" y="18"/>
                </a:moveTo>
                <a:lnTo>
                  <a:pt x="198" y="133"/>
                </a:lnTo>
                <a:lnTo>
                  <a:pt x="198" y="133"/>
                </a:lnTo>
                <a:lnTo>
                  <a:pt x="180" y="131"/>
                </a:lnTo>
                <a:lnTo>
                  <a:pt x="160" y="127"/>
                </a:lnTo>
                <a:lnTo>
                  <a:pt x="142" y="123"/>
                </a:lnTo>
                <a:lnTo>
                  <a:pt x="122" y="117"/>
                </a:lnTo>
                <a:lnTo>
                  <a:pt x="122" y="117"/>
                </a:lnTo>
                <a:lnTo>
                  <a:pt x="136" y="88"/>
                </a:lnTo>
                <a:lnTo>
                  <a:pt x="154" y="62"/>
                </a:lnTo>
                <a:lnTo>
                  <a:pt x="174" y="40"/>
                </a:lnTo>
                <a:lnTo>
                  <a:pt x="198" y="18"/>
                </a:lnTo>
                <a:lnTo>
                  <a:pt x="198" y="18"/>
                </a:lnTo>
                <a:close/>
                <a:moveTo>
                  <a:pt x="172" y="20"/>
                </a:moveTo>
                <a:lnTo>
                  <a:pt x="172" y="20"/>
                </a:lnTo>
                <a:lnTo>
                  <a:pt x="152" y="40"/>
                </a:lnTo>
                <a:lnTo>
                  <a:pt x="136" y="62"/>
                </a:lnTo>
                <a:lnTo>
                  <a:pt x="120" y="84"/>
                </a:lnTo>
                <a:lnTo>
                  <a:pt x="108" y="109"/>
                </a:lnTo>
                <a:lnTo>
                  <a:pt x="108" y="109"/>
                </a:lnTo>
                <a:lnTo>
                  <a:pt x="86" y="96"/>
                </a:lnTo>
                <a:lnTo>
                  <a:pt x="64" y="82"/>
                </a:lnTo>
                <a:lnTo>
                  <a:pt x="64" y="82"/>
                </a:lnTo>
                <a:lnTo>
                  <a:pt x="74" y="70"/>
                </a:lnTo>
                <a:lnTo>
                  <a:pt x="86" y="60"/>
                </a:lnTo>
                <a:lnTo>
                  <a:pt x="100" y="50"/>
                </a:lnTo>
                <a:lnTo>
                  <a:pt x="112" y="42"/>
                </a:lnTo>
                <a:lnTo>
                  <a:pt x="126" y="34"/>
                </a:lnTo>
                <a:lnTo>
                  <a:pt x="142" y="28"/>
                </a:lnTo>
                <a:lnTo>
                  <a:pt x="156" y="24"/>
                </a:lnTo>
                <a:lnTo>
                  <a:pt x="172" y="20"/>
                </a:lnTo>
                <a:lnTo>
                  <a:pt x="172" y="20"/>
                </a:lnTo>
                <a:close/>
                <a:moveTo>
                  <a:pt x="54" y="94"/>
                </a:moveTo>
                <a:lnTo>
                  <a:pt x="54" y="94"/>
                </a:lnTo>
                <a:lnTo>
                  <a:pt x="78" y="111"/>
                </a:lnTo>
                <a:lnTo>
                  <a:pt x="102" y="125"/>
                </a:lnTo>
                <a:lnTo>
                  <a:pt x="102" y="125"/>
                </a:lnTo>
                <a:lnTo>
                  <a:pt x="96" y="145"/>
                </a:lnTo>
                <a:lnTo>
                  <a:pt x="92" y="165"/>
                </a:lnTo>
                <a:lnTo>
                  <a:pt x="90" y="187"/>
                </a:lnTo>
                <a:lnTo>
                  <a:pt x="88" y="207"/>
                </a:lnTo>
                <a:lnTo>
                  <a:pt x="16" y="207"/>
                </a:lnTo>
                <a:lnTo>
                  <a:pt x="16" y="207"/>
                </a:lnTo>
                <a:lnTo>
                  <a:pt x="16" y="193"/>
                </a:lnTo>
                <a:lnTo>
                  <a:pt x="18" y="177"/>
                </a:lnTo>
                <a:lnTo>
                  <a:pt x="22" y="163"/>
                </a:lnTo>
                <a:lnTo>
                  <a:pt x="26" y="149"/>
                </a:lnTo>
                <a:lnTo>
                  <a:pt x="30" y="135"/>
                </a:lnTo>
                <a:lnTo>
                  <a:pt x="38" y="121"/>
                </a:lnTo>
                <a:lnTo>
                  <a:pt x="46" y="106"/>
                </a:lnTo>
                <a:lnTo>
                  <a:pt x="54" y="94"/>
                </a:lnTo>
                <a:lnTo>
                  <a:pt x="54" y="94"/>
                </a:lnTo>
                <a:close/>
                <a:moveTo>
                  <a:pt x="16" y="223"/>
                </a:moveTo>
                <a:lnTo>
                  <a:pt x="88" y="223"/>
                </a:lnTo>
                <a:lnTo>
                  <a:pt x="88" y="223"/>
                </a:lnTo>
                <a:lnTo>
                  <a:pt x="90" y="245"/>
                </a:lnTo>
                <a:lnTo>
                  <a:pt x="94" y="265"/>
                </a:lnTo>
                <a:lnTo>
                  <a:pt x="100" y="285"/>
                </a:lnTo>
                <a:lnTo>
                  <a:pt x="106" y="303"/>
                </a:lnTo>
                <a:lnTo>
                  <a:pt x="106" y="303"/>
                </a:lnTo>
                <a:lnTo>
                  <a:pt x="82" y="317"/>
                </a:lnTo>
                <a:lnTo>
                  <a:pt x="60" y="332"/>
                </a:lnTo>
                <a:lnTo>
                  <a:pt x="60" y="332"/>
                </a:lnTo>
                <a:lnTo>
                  <a:pt x="42" y="307"/>
                </a:lnTo>
                <a:lnTo>
                  <a:pt x="30" y="281"/>
                </a:lnTo>
                <a:lnTo>
                  <a:pt x="20" y="253"/>
                </a:lnTo>
                <a:lnTo>
                  <a:pt x="16" y="223"/>
                </a:lnTo>
                <a:lnTo>
                  <a:pt x="16" y="223"/>
                </a:lnTo>
                <a:close/>
              </a:path>
            </a:pathLst>
          </a:custGeom>
          <a:solidFill>
            <a:srgbClr val="216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9" name="TextBox 148"/>
          <p:cNvSpPr txBox="1"/>
          <p:nvPr/>
        </p:nvSpPr>
        <p:spPr>
          <a:xfrm>
            <a:off x="2013341" y="658556"/>
            <a:ext cx="11094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ea typeface="Verdana" panose="020B0604030504040204" pitchFamily="34" charset="0"/>
              </a:rPr>
              <a:t>WWW.</a:t>
            </a:r>
            <a:r>
              <a:rPr lang="ru-RU" sz="1000" dirty="0">
                <a:ea typeface="Verdana" panose="020B0604030504040204" pitchFamily="34" charset="0"/>
              </a:rPr>
              <a:t>ТОИПКРО.РФ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407742" y="658556"/>
            <a:ext cx="99084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ea typeface="Verdana" panose="020B0604030504040204" pitchFamily="34" charset="0"/>
              </a:rPr>
              <a:t> VK.COM/TOIPKRO</a:t>
            </a:r>
            <a:endParaRPr lang="ru-RU" sz="1000" dirty="0">
              <a:ea typeface="Verdana" panose="020B060403050404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684559" y="658556"/>
            <a:ext cx="8572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ea typeface="Verdana" panose="020B0604030504040204" pitchFamily="34" charset="0"/>
              </a:rPr>
              <a:t>OK.RU/TOIPKRO</a:t>
            </a:r>
            <a:endParaRPr lang="ru-RU" sz="1000" dirty="0">
              <a:ea typeface="Verdana" panose="020B060403050404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854896" y="658556"/>
            <a:ext cx="11924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ea typeface="Verdana" panose="020B0604030504040204" pitchFamily="34" charset="0"/>
              </a:rPr>
              <a:t>T.ME/TOIPKROTOMSK</a:t>
            </a:r>
            <a:endParaRPr lang="ru-RU" sz="1000" dirty="0">
              <a:ea typeface="Verdana" panose="020B060403050404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07119"/>
            <a:ext cx="790575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5"/>
          <p:cNvSpPr>
            <a:spLocks noChangeArrowheads="1"/>
          </p:cNvSpPr>
          <p:nvPr/>
        </p:nvSpPr>
        <p:spPr bwMode="auto">
          <a:xfrm>
            <a:off x="4763" y="6032501"/>
            <a:ext cx="12195175" cy="571500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5" name="TextBox 154"/>
          <p:cNvSpPr txBox="1"/>
          <p:nvPr/>
        </p:nvSpPr>
        <p:spPr>
          <a:xfrm>
            <a:off x="466718" y="6190957"/>
            <a:ext cx="11410957" cy="290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890" dirty="0">
                <a:solidFill>
                  <a:schemeClr val="bg1"/>
                </a:solidFill>
                <a:latin typeface="Proxima Nova Rg" panose="02000506030000020004" pitchFamily="2" charset="0"/>
              </a:rPr>
              <a:t>#ТОИПКРО  #УЧИБУДУЩЕМУ  #УЧИСЬСТОИПКРО  #ТОИПКРО  #УЧИБУДУЩЕМУ #УЧИСЬСТОИПКРО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222422" y="1210468"/>
            <a:ext cx="7440383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6000" b="1" dirty="0">
                <a:solidFill>
                  <a:srgbClr val="109EB4"/>
                </a:solidFill>
                <a:ea typeface="Verdana" panose="020B0604030504040204" pitchFamily="34" charset="0"/>
              </a:rPr>
              <a:t>Всероссийский конкурс </a:t>
            </a:r>
            <a:br>
              <a:rPr lang="ru-RU" sz="6000" b="1" dirty="0">
                <a:solidFill>
                  <a:srgbClr val="109EB4"/>
                </a:solidFill>
                <a:ea typeface="Verdana" panose="020B0604030504040204" pitchFamily="34" charset="0"/>
              </a:rPr>
            </a:br>
            <a:r>
              <a:rPr lang="ru-RU" sz="6000" b="1" dirty="0">
                <a:solidFill>
                  <a:srgbClr val="109EB4"/>
                </a:solidFill>
                <a:ea typeface="Verdana" panose="020B0604030504040204" pitchFamily="34" charset="0"/>
              </a:rPr>
              <a:t>«Учитель года России» в 2024 году: региональный этап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144456" y="4829175"/>
            <a:ext cx="751835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ea typeface="Verdana" panose="020B0604030504040204" pitchFamily="34" charset="0"/>
              </a:rPr>
              <a:t>Панова Елена </a:t>
            </a:r>
            <a:r>
              <a:rPr lang="ru-RU" sz="2000" dirty="0" smtClean="0">
                <a:ea typeface="Verdana" panose="020B0604030504040204" pitchFamily="34" charset="0"/>
              </a:rPr>
              <a:t>Владимировна</a:t>
            </a:r>
            <a:r>
              <a:rPr lang="ru-RU" sz="2000" dirty="0">
                <a:ea typeface="Verdana" panose="020B0604030504040204" pitchFamily="34" charset="0"/>
              </a:rPr>
              <a:t>,</a:t>
            </a:r>
          </a:p>
          <a:p>
            <a:r>
              <a:rPr lang="ru-RU" sz="2000" dirty="0">
                <a:ea typeface="Verdana" panose="020B0604030504040204" pitchFamily="34" charset="0"/>
              </a:rPr>
              <a:t>п</a:t>
            </a:r>
            <a:r>
              <a:rPr lang="ru-RU" sz="2000" dirty="0" smtClean="0">
                <a:ea typeface="Verdana" panose="020B0604030504040204" pitchFamily="34" charset="0"/>
              </a:rPr>
              <a:t>роректор </a:t>
            </a:r>
            <a:r>
              <a:rPr lang="ru-RU" sz="2000" dirty="0">
                <a:ea typeface="Verdana" panose="020B0604030504040204" pitchFamily="34" charset="0"/>
              </a:rPr>
              <a:t>по учебно-методической и организационной </a:t>
            </a:r>
            <a:r>
              <a:rPr lang="ru-RU" sz="2000" dirty="0" smtClean="0">
                <a:ea typeface="Verdana" panose="020B0604030504040204" pitchFamily="34" charset="0"/>
              </a:rPr>
              <a:t>работе</a:t>
            </a:r>
          </a:p>
          <a:p>
            <a:r>
              <a:rPr lang="ru-RU" sz="2000" dirty="0" smtClean="0">
                <a:ea typeface="Verdana" panose="020B0604030504040204" pitchFamily="34" charset="0"/>
              </a:rPr>
              <a:t>Савкович Анастасия Александровна, специалист по УМР </a:t>
            </a:r>
            <a:r>
              <a:rPr lang="ru-RU" sz="2000" dirty="0" err="1" smtClean="0">
                <a:ea typeface="Verdana" panose="020B0604030504040204" pitchFamily="34" charset="0"/>
              </a:rPr>
              <a:t>ЦОУПиСК</a:t>
            </a:r>
            <a:endParaRPr lang="ru-RU" sz="2000" dirty="0">
              <a:ea typeface="Verdana" panose="020B0604030504040204" pitchFamily="34" charset="0"/>
            </a:endParaRPr>
          </a:p>
          <a:p>
            <a:r>
              <a:rPr lang="ru-RU" sz="2000" dirty="0">
                <a:ea typeface="Verdana" panose="020B0604030504040204" pitchFamily="34" charset="0"/>
              </a:rPr>
              <a:t>05 марта 2024 год</a:t>
            </a:r>
          </a:p>
        </p:txBody>
      </p:sp>
      <p:pic>
        <p:nvPicPr>
          <p:cNvPr id="159" name="Рисунок 158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02078" y="484347"/>
            <a:ext cx="845544" cy="845544"/>
          </a:xfrm>
          <a:prstGeom prst="rect">
            <a:avLst/>
          </a:prstGeom>
        </p:spPr>
      </p:pic>
      <p:pic>
        <p:nvPicPr>
          <p:cNvPr id="160" name="Рисунок 159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39532" y="398622"/>
            <a:ext cx="901865" cy="9018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4485" r="28920" b="24434"/>
          <a:stretch/>
        </p:blipFill>
        <p:spPr>
          <a:xfrm>
            <a:off x="8415867" y="491067"/>
            <a:ext cx="1329266" cy="8551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9919" y="982426"/>
            <a:ext cx="1950889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0601"/>
            <a:ext cx="1202724" cy="1202724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2054089" y="351113"/>
            <a:ext cx="798783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ea typeface="Verdana" panose="020B0604030504040204" pitchFamily="34" charset="0"/>
              </a:rPr>
              <a:t>Всероссийский конкурс «Учитель года России» в 2024 году: региональный этап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10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 descr="Герб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0437" y="341317"/>
            <a:ext cx="485188" cy="485188"/>
          </a:xfrm>
          <a:prstGeom prst="rect">
            <a:avLst/>
          </a:prstGeom>
        </p:spPr>
      </p:pic>
      <p:pic>
        <p:nvPicPr>
          <p:cNvPr id="113" name="Рисунок 112" descr="Лого ТОИПКР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6104" y="294200"/>
            <a:ext cx="517506" cy="51750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4485" r="28920" b="24434"/>
          <a:stretch/>
        </p:blipFill>
        <p:spPr>
          <a:xfrm>
            <a:off x="60189" y="358595"/>
            <a:ext cx="762756" cy="490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7363" y="112732"/>
            <a:ext cx="1004324" cy="8536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8224" y="5308698"/>
            <a:ext cx="109890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70C0"/>
                </a:solidFill>
              </a:rPr>
              <a:t>Тема урока определяется в соответствии с календарно-тематическим планированием и рабочей программой по соответствующему предмету с учетом ее фактического выполнения в соответствующем классе общеобразовательной организации, утвержденной Оргкомитетом в качестве площадки проведения первого тура. В случае если преподаваемый конкурсантом предмет не изучается в данной общеобразовательной организации, урок проводится как вводный по данному предмету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952745"/>
            <a:ext cx="814908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/>
              <a:t>Порядок оценивания конкурсного  испытания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625" y="1398744"/>
            <a:ext cx="1151306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Оценивание конкурсного испытания осуществляется экспертами в очном режиме </a:t>
            </a:r>
          </a:p>
          <a:p>
            <a:r>
              <a:rPr lang="ru-RU" sz="1600" dirty="0"/>
              <a:t>Оценивание производится по шести критериям, каждый критерий раскрывается на основе показателей и комментариев к ним</a:t>
            </a:r>
          </a:p>
          <a:p>
            <a:endParaRPr lang="ru-RU" sz="600" dirty="0"/>
          </a:p>
          <a:p>
            <a:r>
              <a:rPr lang="ru-RU" sz="2000" b="1" dirty="0">
                <a:solidFill>
                  <a:srgbClr val="0070C0"/>
                </a:solidFill>
              </a:rPr>
              <a:t>                                                Критерии оценки:</a:t>
            </a:r>
          </a:p>
          <a:p>
            <a:r>
              <a:rPr lang="ru-RU" sz="1600" dirty="0"/>
              <a:t>                                                           1. Методическая и психолого-педагогическая грамотность</a:t>
            </a:r>
          </a:p>
          <a:p>
            <a:r>
              <a:rPr lang="ru-RU" sz="1600" dirty="0"/>
              <a:t>                                                           2. Корректность и глубина понимания предметного содержания</a:t>
            </a:r>
          </a:p>
          <a:p>
            <a:r>
              <a:rPr lang="ru-RU" sz="1600" dirty="0"/>
              <a:t>                                                           3. Целеполагание  и результативность</a:t>
            </a:r>
          </a:p>
          <a:p>
            <a:r>
              <a:rPr lang="ru-RU" sz="1600" dirty="0"/>
              <a:t>                                                           4. Творческий подход к решению профессиональных задач</a:t>
            </a:r>
          </a:p>
          <a:p>
            <a:r>
              <a:rPr lang="ru-RU" sz="1600" dirty="0"/>
              <a:t>                                                           5. Коммуникативная культура</a:t>
            </a:r>
          </a:p>
          <a:p>
            <a:r>
              <a:rPr lang="ru-RU" sz="1600" dirty="0"/>
              <a:t>                                                           6. Рефлексивная культура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67050" y="3943350"/>
            <a:ext cx="7870313" cy="1342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Определяется три уровня успешности выполнения задания: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низкий (1-4 балла по критерию в целом)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средний (5-7 баллов по критерию в целом)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высокий (8-10 баллов по критерию в целом)</a:t>
            </a:r>
          </a:p>
          <a:p>
            <a:r>
              <a:rPr lang="ru-RU" sz="1600" dirty="0"/>
              <a:t>Максимальная оценка за конкурсное испытание – 60 баллов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669" y="2153173"/>
            <a:ext cx="2219443" cy="22194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1634" y="955702"/>
            <a:ext cx="682811" cy="5425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473514" y="1061821"/>
            <a:ext cx="271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0"/>
              </a:rPr>
              <a:t>uchitelgodatomsk@mail.ru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6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2115863" y="358595"/>
            <a:ext cx="79260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ea typeface="Verdana" panose="020B0604030504040204" pitchFamily="34" charset="0"/>
              </a:rPr>
              <a:t>Всероссийский конкурс «Учитель года России» в 2024 году: региональный этап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11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437" y="341317"/>
            <a:ext cx="485188" cy="485188"/>
          </a:xfrm>
          <a:prstGeom prst="rect">
            <a:avLst/>
          </a:prstGeom>
        </p:spPr>
      </p:pic>
      <p:pic>
        <p:nvPicPr>
          <p:cNvPr id="113" name="Рисунок 112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6104" y="294200"/>
            <a:ext cx="517506" cy="51750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4485" r="28920" b="24434"/>
          <a:stretch/>
        </p:blipFill>
        <p:spPr>
          <a:xfrm>
            <a:off x="60189" y="358595"/>
            <a:ext cx="762756" cy="490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7363" y="112732"/>
            <a:ext cx="1004324" cy="8536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6562" y="994585"/>
            <a:ext cx="73897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/>
              <a:t>Второй тур «Учитель-мастер»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4119" y="1574493"/>
            <a:ext cx="599714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/>
              <a:t>Конкурсное испытание «Мастер-класс»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6519" y="2066936"/>
            <a:ext cx="11785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/>
                <a:ea typeface="Times New Roman" panose="02020603050405020304" pitchFamily="18" charset="0"/>
              </a:rPr>
              <a:t>Цель: </a:t>
            </a:r>
            <a:r>
              <a:rPr lang="ru-RU" dirty="0"/>
              <a:t>демонстрация участником Конкурса профессионального мастерства в области презентации и трансляции педагогического опыта в ситуации профессионального взаимодействия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78089" y="2609701"/>
            <a:ext cx="1971041" cy="197104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648075" y="2780503"/>
            <a:ext cx="81406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/>
                <a:ea typeface="Times New Roman" panose="02020603050405020304" pitchFamily="18" charset="0"/>
              </a:rPr>
              <a:t>Формат: </a:t>
            </a:r>
            <a:r>
              <a:rPr lang="ru-RU" dirty="0"/>
              <a:t>учебно-методическое занятие с коллегами, демонстрирующее педагогическое мастерство лауреата в области трансляции своего педагогического опыта, доказавшего эффективность в практической работе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48075" y="3703833"/>
            <a:ext cx="7629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/>
                <a:ea typeface="Times New Roman" panose="02020603050405020304" pitchFamily="18" charset="0"/>
              </a:rPr>
              <a:t>Регламент: </a:t>
            </a:r>
            <a:r>
              <a:rPr lang="ru-RU" dirty="0"/>
              <a:t>проведение мастер-класса – до 20 минут; ответы на вопросы членов жюри – до 10 минут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6562" y="4558597"/>
            <a:ext cx="117430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/>
                <a:ea typeface="Times New Roman" panose="02020603050405020304" pitchFamily="18" charset="0"/>
              </a:rPr>
              <a:t>Мастер-класс проводится на площадке, утвержденной Оргкомитетом в качестве площадки проведения второго тура, в присутствии жюри и участников регионального этапа Конкурса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/>
                <a:ea typeface="Times New Roman" panose="02020603050405020304" pitchFamily="18" charset="0"/>
              </a:rPr>
              <a:t>Очередность выступлений определяется по результатам жеребьевки на организационной встрече участников Конкурса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/>
                <a:ea typeface="Times New Roman" panose="02020603050405020304" pitchFamily="18" charset="0"/>
              </a:rPr>
              <a:t>Тему, форму проведения мастер-класса, наличие фокус-группы и ее количественный состав (при необходимости) конкурсанты определяют самостоятельно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1634" y="955702"/>
            <a:ext cx="682811" cy="54259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473514" y="1061821"/>
            <a:ext cx="271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uchitelgodatomsk@mail.ru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275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2054089" y="391707"/>
            <a:ext cx="798783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ea typeface="Verdana" panose="020B0604030504040204" pitchFamily="34" charset="0"/>
              </a:rPr>
              <a:t>Всероссийский конкурс «Учитель года России» в 2024 году: региональный этап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12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437" y="341317"/>
            <a:ext cx="485188" cy="485188"/>
          </a:xfrm>
          <a:prstGeom prst="rect">
            <a:avLst/>
          </a:prstGeom>
        </p:spPr>
      </p:pic>
      <p:pic>
        <p:nvPicPr>
          <p:cNvPr id="113" name="Рисунок 112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6104" y="294200"/>
            <a:ext cx="517506" cy="51750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4485" r="28920" b="24434"/>
          <a:stretch/>
        </p:blipFill>
        <p:spPr>
          <a:xfrm>
            <a:off x="60189" y="358595"/>
            <a:ext cx="762756" cy="490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7363" y="112732"/>
            <a:ext cx="1004324" cy="8536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075" y="1082677"/>
            <a:ext cx="82348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/>
              <a:t>Порядок оценивания конкурсного  испытания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9356" y="1760757"/>
            <a:ext cx="11417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Оценивание конкурсного испытания осуществляется экспертами в очном режиме </a:t>
            </a:r>
          </a:p>
          <a:p>
            <a:r>
              <a:rPr lang="ru-RU" dirty="0"/>
              <a:t>Оценивание производится по шести критериям, каждый критерий раскрывается на основе показателей и комментариев к ним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28951" y="4701991"/>
            <a:ext cx="7200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Определяется три уровня успешности выполнения задания: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низкий (1-4 балла по критерию в целом)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средний (5-7 баллов по критерию в целом)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высокий (8-10 баллов по критерию в целом)</a:t>
            </a:r>
          </a:p>
          <a:p>
            <a:r>
              <a:rPr lang="ru-RU" dirty="0"/>
              <a:t>Максимальная оценка за конкурсное испытание – 60 баллов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402" y="3152775"/>
            <a:ext cx="2462549" cy="24625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28951" y="2468052"/>
            <a:ext cx="825817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0070C0"/>
                </a:solidFill>
              </a:rPr>
              <a:t>Критерии оценки</a:t>
            </a:r>
            <a:r>
              <a:rPr lang="ru-RU" sz="2000" b="1" dirty="0">
                <a:solidFill>
                  <a:srgbClr val="0070C0"/>
                </a:solidFill>
              </a:rPr>
              <a:t>:</a:t>
            </a:r>
          </a:p>
          <a:p>
            <a:r>
              <a:rPr lang="ru-RU" dirty="0"/>
              <a:t>1. Методическая обоснованность</a:t>
            </a:r>
          </a:p>
          <a:p>
            <a:r>
              <a:rPr lang="ru-RU" dirty="0"/>
              <a:t>2. Практическая значимость и применимость</a:t>
            </a:r>
          </a:p>
          <a:p>
            <a:r>
              <a:rPr lang="ru-RU" dirty="0"/>
              <a:t>3. Актуальность и глубина предметного содержания</a:t>
            </a:r>
          </a:p>
          <a:p>
            <a:r>
              <a:rPr lang="ru-RU" dirty="0"/>
              <a:t>4. Эффективность форм педагогического взаимодействия</a:t>
            </a:r>
          </a:p>
          <a:p>
            <a:r>
              <a:rPr lang="ru-RU" dirty="0"/>
              <a:t>5. Информационная, коммуникативная культура и культура самопрезентации</a:t>
            </a:r>
          </a:p>
          <a:p>
            <a:r>
              <a:rPr lang="ru-RU" dirty="0"/>
              <a:t>6.  Рефлексивная культура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1634" y="955702"/>
            <a:ext cx="682811" cy="5425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473514" y="1061821"/>
            <a:ext cx="271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uchitelgodatomsk@mail.ru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48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2054089" y="294201"/>
            <a:ext cx="798783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ea typeface="Verdana" panose="020B0604030504040204" pitchFamily="34" charset="0"/>
              </a:rPr>
              <a:t>Всероссийский конкурс «Учитель года России» в 2024 году: региональный этап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13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437" y="341317"/>
            <a:ext cx="485188" cy="485188"/>
          </a:xfrm>
          <a:prstGeom prst="rect">
            <a:avLst/>
          </a:prstGeom>
        </p:spPr>
      </p:pic>
      <p:pic>
        <p:nvPicPr>
          <p:cNvPr id="113" name="Рисунок 112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6104" y="294200"/>
            <a:ext cx="517506" cy="51750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4485" r="28920" b="24434"/>
          <a:stretch/>
        </p:blipFill>
        <p:spPr>
          <a:xfrm>
            <a:off x="60189" y="358595"/>
            <a:ext cx="762756" cy="490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7363" y="112732"/>
            <a:ext cx="1004324" cy="8536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9575" y="1040211"/>
            <a:ext cx="70179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/>
              <a:t>Третий тур «Финальный»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14775" y="1532654"/>
            <a:ext cx="70225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/>
              <a:t>Конкурсное испытание «Вопрос учителю года»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118" y="3910912"/>
            <a:ext cx="2609314" cy="22557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9551" y="2258488"/>
            <a:ext cx="11732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/>
                <a:ea typeface="Times New Roman" panose="02020603050405020304" pitchFamily="18" charset="0"/>
              </a:rPr>
              <a:t>Цель: </a:t>
            </a:r>
            <a:r>
              <a:rPr lang="ru-RU" dirty="0"/>
              <a:t>демонстрация участником Конкурса способности к конструктивному диалогу со всеми участниками образовательных отношений и представителями общественности по актуальным вопросам развития системы образования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76650" y="3834521"/>
            <a:ext cx="7886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/>
                <a:ea typeface="Times New Roman" panose="02020603050405020304" pitchFamily="18" charset="0"/>
              </a:rPr>
              <a:t>Формат: </a:t>
            </a:r>
            <a:r>
              <a:rPr lang="ru-RU" dirty="0"/>
              <a:t>ответы участников Конкурса, объединенных в три группы, на вопросы интервьюеров из числа ученической, студенческой, родительской, профессиональной, в формате пресс-конференции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52850" y="5222087"/>
            <a:ext cx="788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/>
                <a:ea typeface="Times New Roman" panose="02020603050405020304" pitchFamily="18" charset="0"/>
              </a:rPr>
              <a:t>Регламент: </a:t>
            </a:r>
            <a:r>
              <a:rPr lang="ru-RU" dirty="0"/>
              <a:t>общая продолжительность – до 60 минут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1634" y="955702"/>
            <a:ext cx="682811" cy="5425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473514" y="1061821"/>
            <a:ext cx="271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uchitelgodatomsk@mail.ru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651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2054089" y="341317"/>
            <a:ext cx="798783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ea typeface="Verdana" panose="020B0604030504040204" pitchFamily="34" charset="0"/>
              </a:rPr>
              <a:t>Всероссийский конкурс «Учитель года России» в 2024 году: региональный этап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14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437" y="341317"/>
            <a:ext cx="485188" cy="485188"/>
          </a:xfrm>
          <a:prstGeom prst="rect">
            <a:avLst/>
          </a:prstGeom>
        </p:spPr>
      </p:pic>
      <p:pic>
        <p:nvPicPr>
          <p:cNvPr id="113" name="Рисунок 112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6104" y="294200"/>
            <a:ext cx="517506" cy="51750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4485" r="28920" b="24434"/>
          <a:stretch/>
        </p:blipFill>
        <p:spPr>
          <a:xfrm>
            <a:off x="60189" y="358595"/>
            <a:ext cx="762756" cy="490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7363" y="112732"/>
            <a:ext cx="1004324" cy="8536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9100" y="987734"/>
            <a:ext cx="803478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/>
              <a:t>Порядок оценивания конкурсного  испытания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1175" y="1561031"/>
            <a:ext cx="11169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Оценивание конкурсного испытания осуществляется экспертами в очном режиме </a:t>
            </a:r>
          </a:p>
          <a:p>
            <a:r>
              <a:rPr lang="ru-RU" dirty="0"/>
              <a:t>Оценивание производится по четырем критериям, каждый критерий раскрывается на основе показателей и комментариев к ним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91697" y="4247579"/>
            <a:ext cx="70001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Определяется три уровня успешности выполнения задания: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низкий (1-4 балла по критерию в целом)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средний (5-7 баллов по критерию в целом)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высокий (8-10 баллов по критерию в целом)</a:t>
            </a:r>
          </a:p>
          <a:p>
            <a:r>
              <a:rPr lang="ru-RU" dirty="0"/>
              <a:t>Максимальная оценка за конкурсное испытание – 40 баллов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91697" y="2322116"/>
            <a:ext cx="819707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0070C0"/>
                </a:solidFill>
              </a:rPr>
              <a:t>Критерии оценки:</a:t>
            </a:r>
          </a:p>
          <a:p>
            <a:pPr marL="342900" indent="-342900">
              <a:buAutoNum type="arabicPeriod"/>
            </a:pPr>
            <a:r>
              <a:rPr lang="ru-RU" dirty="0"/>
              <a:t>Ценностные основания и аргументированность профессионально-личностной позиции</a:t>
            </a:r>
          </a:p>
          <a:p>
            <a:pPr marL="342900" indent="-342900">
              <a:buAutoNum type="arabicPeriod"/>
            </a:pPr>
            <a:r>
              <a:rPr lang="ru-RU" dirty="0"/>
              <a:t>Масштабность видения проблем и нестандартность предлагаемых решений</a:t>
            </a:r>
          </a:p>
          <a:p>
            <a:pPr marL="342900" indent="-342900">
              <a:buAutoNum type="arabicPeriod"/>
            </a:pPr>
            <a:r>
              <a:rPr lang="ru-RU" dirty="0"/>
              <a:t>Конструктивность позиции</a:t>
            </a:r>
          </a:p>
          <a:p>
            <a:pPr marL="342900" indent="-342900">
              <a:buAutoNum type="arabicPeriod"/>
            </a:pPr>
            <a:r>
              <a:rPr lang="ru-RU" dirty="0"/>
              <a:t>Коммуникативная культура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509" y="3385438"/>
            <a:ext cx="3371187" cy="18988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1634" y="955702"/>
            <a:ext cx="682811" cy="5425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473514" y="1061821"/>
            <a:ext cx="271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uchitelgodatomsk@mail.ru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13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2115863" y="220479"/>
            <a:ext cx="79260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ea typeface="Verdana" panose="020B0604030504040204" pitchFamily="34" charset="0"/>
              </a:rPr>
              <a:t>Всероссийский конкурс «Учитель года России» в 2024 году: региональный этап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15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437" y="341317"/>
            <a:ext cx="485188" cy="485188"/>
          </a:xfrm>
          <a:prstGeom prst="rect">
            <a:avLst/>
          </a:prstGeom>
        </p:spPr>
      </p:pic>
      <p:pic>
        <p:nvPicPr>
          <p:cNvPr id="113" name="Рисунок 112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6104" y="294200"/>
            <a:ext cx="517506" cy="51750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4485" r="28920" b="24434"/>
          <a:stretch/>
        </p:blipFill>
        <p:spPr>
          <a:xfrm>
            <a:off x="60189" y="358595"/>
            <a:ext cx="762756" cy="490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7363" y="112732"/>
            <a:ext cx="1004324" cy="8536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5459" y="1035842"/>
            <a:ext cx="62317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/>
              <a:t>Конкурсное испытание «Слово учителю»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5459" y="1566455"/>
            <a:ext cx="112533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/>
                <a:ea typeface="Times New Roman" panose="02020603050405020304" pitchFamily="18" charset="0"/>
              </a:rPr>
              <a:t>Цель: </a:t>
            </a:r>
            <a:r>
              <a:rPr lang="ru-RU" dirty="0"/>
              <a:t>демонстрация участником Конкурса понимания педагогически целесообразных идей и подходов в решении актуальных задач отечественного образования, способности быть лидерами общественного мнения и популяризировать педагогическую профессию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7999" y="2837960"/>
            <a:ext cx="8834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/>
                <a:ea typeface="Times New Roman" panose="02020603050405020304" pitchFamily="18" charset="0"/>
              </a:rPr>
              <a:t>Формат: </a:t>
            </a:r>
            <a:r>
              <a:rPr lang="ru-RU" dirty="0"/>
              <a:t>публичное выступление участников Конкурса на площадке, утвержденной Оргкомитетом в качестве площадки проведения второго тура, в присутствии жюри и участников регионального этапа Конкурса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05665" y="4201201"/>
            <a:ext cx="8369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/>
                <a:ea typeface="Times New Roman" panose="02020603050405020304" pitchFamily="18" charset="0"/>
              </a:rPr>
              <a:t>Регламент: </a:t>
            </a:r>
            <a:r>
              <a:rPr lang="ru-RU" dirty="0"/>
              <a:t>публичное выступление призера – до 7 минут, ответы на вопросы членов жюри – до 10 минут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90774" y="5334514"/>
            <a:ext cx="89994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/>
                <a:ea typeface="Times New Roman" panose="02020603050405020304" pitchFamily="18" charset="0"/>
              </a:rPr>
              <a:t>Очередность выступлений призеров определяется по результатам жеребьевки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/>
                <a:ea typeface="Times New Roman" panose="02020603050405020304" pitchFamily="18" charset="0"/>
              </a:rPr>
              <a:t>Тему публичного выступления призер Конкурса выбирает самостоятельно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/>
          <a:srcRect l="27092" r="32595"/>
          <a:stretch/>
        </p:blipFill>
        <p:spPr>
          <a:xfrm>
            <a:off x="708452" y="2911530"/>
            <a:ext cx="1762899" cy="27987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1634" y="955702"/>
            <a:ext cx="682811" cy="5425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473514" y="1061821"/>
            <a:ext cx="271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uchitelgodatomsk@mail.ru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64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2054089" y="294201"/>
            <a:ext cx="798783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ea typeface="Verdana" panose="020B0604030504040204" pitchFamily="34" charset="0"/>
              </a:rPr>
              <a:t>Всероссийский конкурс «Учитель года России» в 2024 году: региональный этап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16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437" y="341317"/>
            <a:ext cx="485188" cy="485188"/>
          </a:xfrm>
          <a:prstGeom prst="rect">
            <a:avLst/>
          </a:prstGeom>
        </p:spPr>
      </p:pic>
      <p:pic>
        <p:nvPicPr>
          <p:cNvPr id="113" name="Рисунок 112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6104" y="294200"/>
            <a:ext cx="517506" cy="51750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4485" r="28920" b="24434"/>
          <a:stretch/>
        </p:blipFill>
        <p:spPr>
          <a:xfrm>
            <a:off x="60189" y="358595"/>
            <a:ext cx="762756" cy="490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7363" y="112732"/>
            <a:ext cx="1004324" cy="8536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30480" y="2324364"/>
            <a:ext cx="850968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0070C0"/>
                </a:solidFill>
              </a:rPr>
              <a:t>Критерии оценки:</a:t>
            </a:r>
          </a:p>
          <a:p>
            <a:pPr marL="342900" indent="-342900">
              <a:buAutoNum type="arabicPeriod"/>
            </a:pPr>
            <a:r>
              <a:rPr lang="ru-RU" dirty="0"/>
              <a:t>Понимание тенденций развития отечественного образования и вопросов государственной образовательной политики</a:t>
            </a:r>
            <a:endParaRPr lang="en-US" dirty="0"/>
          </a:p>
          <a:p>
            <a:pPr marL="342900" indent="-342900">
              <a:buAutoNum type="arabicPeriod"/>
            </a:pPr>
            <a:r>
              <a:rPr lang="ru-RU" dirty="0"/>
              <a:t>Глубина и нестандартность суждений, обоснованность и реалистичность предложенных решений</a:t>
            </a:r>
          </a:p>
          <a:p>
            <a:pPr marL="342900" indent="-342900">
              <a:buAutoNum type="arabicPeriod"/>
            </a:pPr>
            <a:r>
              <a:rPr lang="ru-RU" dirty="0"/>
              <a:t>Проявленная личная позиция и коммуникативная культура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9100" y="987734"/>
            <a:ext cx="803478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/>
              <a:t>Порядок оценивания конкурсного  испытания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1475" y="1513300"/>
            <a:ext cx="11417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Оценивание конкурсного испытания осуществляется членами жюри в очном режиме</a:t>
            </a:r>
          </a:p>
          <a:p>
            <a:r>
              <a:rPr lang="ru-RU" dirty="0"/>
              <a:t>Оценивание производится по 3 критериям, каждый критерий раскрывается на основе показателей и комментариев к ним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41821" y="4320722"/>
            <a:ext cx="70001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Определяется три уровня успешности выполнения задания: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низкий (1-4 балла по критерию в целом)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средний (5-7 баллов по критерию в целом)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высокий (8-10 баллов по критерию в целом)</a:t>
            </a:r>
          </a:p>
          <a:p>
            <a:r>
              <a:rPr lang="ru-RU" dirty="0"/>
              <a:t>Максимальная оценка за конкурсное испытание – 30 баллов</a:t>
            </a:r>
          </a:p>
        </p:txBody>
      </p:sp>
      <p:pic>
        <p:nvPicPr>
          <p:cNvPr id="1026" name="Picture 2" descr="https://a.d-cd.net/deb97d9s-96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9" y="2904679"/>
            <a:ext cx="2831362" cy="255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1634" y="955702"/>
            <a:ext cx="682811" cy="5425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473514" y="1061821"/>
            <a:ext cx="271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uchitelgodatomsk@mail.ru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93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2054089" y="294201"/>
            <a:ext cx="798783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ea typeface="Verdana" panose="020B0604030504040204" pitchFamily="34" charset="0"/>
              </a:rPr>
              <a:t>Всероссийский конкурс «Учитель года России» в 2024 году: региональный этап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17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437" y="341317"/>
            <a:ext cx="485188" cy="485188"/>
          </a:xfrm>
          <a:prstGeom prst="rect">
            <a:avLst/>
          </a:prstGeom>
        </p:spPr>
      </p:pic>
      <p:pic>
        <p:nvPicPr>
          <p:cNvPr id="113" name="Рисунок 112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6104" y="294200"/>
            <a:ext cx="517506" cy="51750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4485" r="28920" b="24434"/>
          <a:stretch/>
        </p:blipFill>
        <p:spPr>
          <a:xfrm>
            <a:off x="60189" y="358595"/>
            <a:ext cx="762756" cy="490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7363" y="112732"/>
            <a:ext cx="1004324" cy="8536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1634" y="955702"/>
            <a:ext cx="682811" cy="5425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73514" y="1061821"/>
            <a:ext cx="271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uchitelgodatomsk@mail.ru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1567" y="938710"/>
            <a:ext cx="44384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/>
              <a:t>Подведение итогов Конкурса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86224" y="2381250"/>
            <a:ext cx="75628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Выполнение конкурсных заданий I тура (очного) </a:t>
            </a:r>
            <a:r>
              <a:rPr lang="ru-RU" sz="2200" b="1" dirty="0"/>
              <a:t>«Учитель-профессионал» </a:t>
            </a:r>
            <a:r>
              <a:rPr lang="ru-RU" sz="2200" dirty="0"/>
              <a:t>и </a:t>
            </a:r>
            <a:r>
              <a:rPr lang="en-US" sz="2200" dirty="0"/>
              <a:t>II </a:t>
            </a:r>
            <a:r>
              <a:rPr lang="ru-RU" sz="2200" dirty="0"/>
              <a:t>тура (очного) </a:t>
            </a:r>
            <a:r>
              <a:rPr lang="ru-RU" sz="2200" b="1" dirty="0"/>
              <a:t>«Учитель-мастер» </a:t>
            </a:r>
            <a:r>
              <a:rPr lang="ru-RU" sz="2200" dirty="0"/>
              <a:t>оценивает </a:t>
            </a:r>
            <a:r>
              <a:rPr lang="ru-RU" sz="2200" dirty="0">
                <a:solidFill>
                  <a:srgbClr val="0070C0"/>
                </a:solidFill>
              </a:rPr>
              <a:t>Междисциплинарное жюри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00526" y="4439343"/>
            <a:ext cx="52729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Выполнение конкурсных заданий </a:t>
            </a:r>
            <a:r>
              <a:rPr lang="en-US" sz="2200" dirty="0"/>
              <a:t>III </a:t>
            </a:r>
            <a:r>
              <a:rPr lang="ru-RU" sz="2200" dirty="0"/>
              <a:t>тура (очного) </a:t>
            </a:r>
            <a:r>
              <a:rPr lang="ru-RU" sz="2200" b="1" dirty="0"/>
              <a:t>«Финальный» </a:t>
            </a:r>
            <a:r>
              <a:rPr lang="ru-RU" sz="2200" dirty="0"/>
              <a:t>оценивает </a:t>
            </a:r>
            <a:r>
              <a:rPr lang="ru-RU" sz="2200" dirty="0">
                <a:solidFill>
                  <a:srgbClr val="0070C0"/>
                </a:solidFill>
              </a:rPr>
              <a:t>Большое жюри, Детское жюри и Родительское жюри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724" y="2056178"/>
            <a:ext cx="3533501" cy="354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1963610" y="294201"/>
            <a:ext cx="80783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ea typeface="Verdana" panose="020B0604030504040204" pitchFamily="34" charset="0"/>
              </a:rPr>
              <a:t>Всероссийский конкурс «Учитель года России» в 2024 году: региональный этап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18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437" y="341317"/>
            <a:ext cx="485188" cy="485188"/>
          </a:xfrm>
          <a:prstGeom prst="rect">
            <a:avLst/>
          </a:prstGeom>
        </p:spPr>
      </p:pic>
      <p:pic>
        <p:nvPicPr>
          <p:cNvPr id="113" name="Рисунок 112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6104" y="294200"/>
            <a:ext cx="517506" cy="51750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4485" r="28920" b="24434"/>
          <a:stretch/>
        </p:blipFill>
        <p:spPr>
          <a:xfrm>
            <a:off x="60189" y="358595"/>
            <a:ext cx="762756" cy="490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7363" y="112732"/>
            <a:ext cx="1004324" cy="8536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1634" y="955702"/>
            <a:ext cx="682811" cy="5425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73514" y="1061821"/>
            <a:ext cx="271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uchitelgodatomsk@mail.ru</a:t>
            </a:r>
            <a:r>
              <a:rPr lang="ru-RU" dirty="0"/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1567" y="938710"/>
            <a:ext cx="44384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/>
              <a:t>Подведение итогов Конкурса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93930" y="1962848"/>
            <a:ext cx="7578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1-е место </a:t>
            </a:r>
            <a:r>
              <a:rPr lang="ru-RU" dirty="0"/>
              <a:t>– победитель, премия в размере </a:t>
            </a:r>
            <a:r>
              <a:rPr lang="ru-RU" dirty="0">
                <a:solidFill>
                  <a:srgbClr val="0070C0"/>
                </a:solidFill>
              </a:rPr>
              <a:t>200 000 </a:t>
            </a:r>
            <a:r>
              <a:rPr lang="ru-RU" dirty="0"/>
              <a:t>рублей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93931" y="2270295"/>
            <a:ext cx="7737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2-3-е место </a:t>
            </a:r>
            <a:r>
              <a:rPr lang="ru-RU" dirty="0"/>
              <a:t>– участники, 2 премии в размере </a:t>
            </a:r>
            <a:r>
              <a:rPr lang="ru-RU" dirty="0">
                <a:solidFill>
                  <a:srgbClr val="0070C0"/>
                </a:solidFill>
              </a:rPr>
              <a:t>150 000 </a:t>
            </a:r>
            <a:r>
              <a:rPr lang="ru-RU" dirty="0"/>
              <a:t>рублей каждая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93930" y="2553707"/>
            <a:ext cx="7817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4-5-е место </a:t>
            </a:r>
            <a:r>
              <a:rPr lang="ru-RU" dirty="0"/>
              <a:t>– участники, 2 премии в размере </a:t>
            </a:r>
            <a:r>
              <a:rPr lang="ru-RU" dirty="0">
                <a:solidFill>
                  <a:srgbClr val="0070C0"/>
                </a:solidFill>
              </a:rPr>
              <a:t>100 000 </a:t>
            </a:r>
            <a:r>
              <a:rPr lang="ru-RU" dirty="0"/>
              <a:t>рублей каждая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26200" y="2919607"/>
            <a:ext cx="5267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6-25-е место </a:t>
            </a:r>
            <a:r>
              <a:rPr lang="ru-RU" dirty="0"/>
              <a:t>– участники, 20 премий в размере </a:t>
            </a:r>
          </a:p>
          <a:p>
            <a:r>
              <a:rPr lang="ru-RU" dirty="0"/>
              <a:t>                    </a:t>
            </a:r>
            <a:r>
              <a:rPr lang="ru-RU" dirty="0">
                <a:solidFill>
                  <a:srgbClr val="0070C0"/>
                </a:solidFill>
              </a:rPr>
              <a:t>50 000 </a:t>
            </a:r>
            <a:r>
              <a:rPr lang="ru-RU" dirty="0"/>
              <a:t>рублей каждая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000999" y="3660416"/>
            <a:ext cx="3843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Срок выплаты - до 15 июля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181209" y="4019893"/>
            <a:ext cx="37878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Дополнительно:</a:t>
            </a:r>
          </a:p>
          <a:p>
            <a:pPr algn="r"/>
            <a:r>
              <a:rPr lang="ru-RU" dirty="0">
                <a:solidFill>
                  <a:srgbClr val="0070C0"/>
                </a:solidFill>
              </a:rPr>
              <a:t> «Приз детских симпатий» </a:t>
            </a:r>
          </a:p>
          <a:p>
            <a:r>
              <a:rPr lang="ru-RU" dirty="0"/>
              <a:t>      и </a:t>
            </a:r>
            <a:r>
              <a:rPr lang="ru-RU" dirty="0">
                <a:solidFill>
                  <a:srgbClr val="0070C0"/>
                </a:solidFill>
              </a:rPr>
              <a:t>«Приз родительских симпатий»</a:t>
            </a:r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458570" y="5176615"/>
            <a:ext cx="113302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Все участники Конкурса, прошедшие во II тур «Учитель-мастер» регионального этапа, награждаются дипломами и Почетными грамотами Департамента общего образования Томской области </a:t>
            </a:r>
          </a:p>
          <a:p>
            <a:pPr algn="just"/>
            <a:r>
              <a:rPr lang="ru-RU" sz="1600" dirty="0"/>
              <a:t>Участники I тура «Учитель-профессионал», не прошедшие во II тур, получают дипломы участников регионального этапа Конкурса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/>
          <a:srcRect l="27070" r="24019" b="6418"/>
          <a:stretch/>
        </p:blipFill>
        <p:spPr>
          <a:xfrm>
            <a:off x="682497" y="1494935"/>
            <a:ext cx="2562225" cy="36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187938" y="230659"/>
            <a:ext cx="80764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+mn-cs"/>
              </a:rPr>
              <a:t>Всероссийский конкурс «Учитель года России» в 2024 году: региональный этап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23F43-EA49-4D2E-A580-0A4B8E4E6B70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+mn-cs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437" y="341317"/>
            <a:ext cx="485188" cy="485188"/>
          </a:xfrm>
          <a:prstGeom prst="rect">
            <a:avLst/>
          </a:prstGeom>
        </p:spPr>
      </p:pic>
      <p:pic>
        <p:nvPicPr>
          <p:cNvPr id="113" name="Рисунок 112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6104" y="294200"/>
            <a:ext cx="517506" cy="51750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4485" r="28920" b="24434"/>
          <a:stretch/>
        </p:blipFill>
        <p:spPr>
          <a:xfrm>
            <a:off x="60189" y="358595"/>
            <a:ext cx="762756" cy="490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7363" y="112732"/>
            <a:ext cx="1004324" cy="8536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9560" y="4248796"/>
            <a:ext cx="2034528" cy="2034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947" y="952745"/>
            <a:ext cx="93664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Перечень документов на региональный этап: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6103" y="1696995"/>
            <a:ext cx="98726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Документы на региональный этап Конкурса представляются в двух вариантах: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Электронный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(документы в электронном виде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ФАЙЛЫ НЕ АРХИВИРОВАТЬ!)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направляются по электронному адресу: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/>
              </a:rPr>
              <a:t>uchitelgodatomsk@mail.ru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с указанием темы письма «Учитель года России»: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цветные фотографии (портретная) в электронном виде с расширением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jpg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общим объемом не более 2 МБ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цветные скан-копии документов в хорошем (четко читаемом) разрешении, в формате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pdf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названные по фамилии конкурсанта и типу документа. Например,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Васильев_заявление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Бумажный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Документы должны быть с оригинальными печатями и подписями – помещаются в файловую папку и представляются очно по адресу: г Томск, ул. Пирогова, 10,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каб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342, либо почтовым отправлением, по штемпелю не позднее 22 марта 2024 г., по адресу: 634034 г. Томск,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ул. Пирогова, 10,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ЦОУПиСК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с пометкой «Учитель года» </a:t>
            </a:r>
          </a:p>
        </p:txBody>
      </p:sp>
    </p:spTree>
    <p:extLst>
      <p:ext uri="{BB962C8B-B14F-4D97-AF65-F5344CB8AC3E}">
        <p14:creationId xmlns:p14="http://schemas.microsoft.com/office/powerpoint/2010/main" val="30329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2166551" y="304905"/>
            <a:ext cx="787537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ea typeface="Verdana" panose="020B0604030504040204" pitchFamily="34" charset="0"/>
              </a:rPr>
              <a:t>Всероссийский конкурс «Учитель года России» в 2024 году: региональный этап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2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437" y="341317"/>
            <a:ext cx="485188" cy="485188"/>
          </a:xfrm>
          <a:prstGeom prst="rect">
            <a:avLst/>
          </a:prstGeom>
        </p:spPr>
      </p:pic>
      <p:pic>
        <p:nvPicPr>
          <p:cNvPr id="113" name="Рисунок 112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6104" y="294200"/>
            <a:ext cx="517506" cy="51750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4485" r="28920" b="24434"/>
          <a:stretch/>
        </p:blipFill>
        <p:spPr>
          <a:xfrm>
            <a:off x="60189" y="358595"/>
            <a:ext cx="762756" cy="490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7363" y="112732"/>
            <a:ext cx="1004324" cy="8536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2630" y="914313"/>
            <a:ext cx="6007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Учредители регионального этапа конкурса: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208" y="1195218"/>
            <a:ext cx="1225402" cy="12254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138" y="2423156"/>
            <a:ext cx="1103472" cy="12497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447" y="3722782"/>
            <a:ext cx="1560711" cy="10059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497" y="4778547"/>
            <a:ext cx="1207113" cy="13717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04857" y="1531007"/>
            <a:ext cx="7607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Департамент образования Томской области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8540" y="2532612"/>
            <a:ext cx="8962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Томская территориальная организация профсоюза  работников народного образования и науки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1465" y="3623500"/>
            <a:ext cx="10482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Федеральное государственное бюджетное образовательное учреждение высшего профессионального образования </a:t>
            </a:r>
          </a:p>
          <a:p>
            <a:r>
              <a:rPr lang="ru-RU" sz="2400" dirty="0"/>
              <a:t>«Томский государственный педагогический университет»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57135" y="4672002"/>
            <a:ext cx="4077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Оператор конкурса: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90331" y="4996734"/>
            <a:ext cx="10198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Областное государственное бюджетное учреждение дополнительного профессионального образования «Томский областной институт повышения квалификации и переподготовки работников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7933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187939" y="294201"/>
            <a:ext cx="80022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+mn-cs"/>
              </a:rPr>
              <a:t>Всероссийский конкурс «Учитель года России» в 2024 году: региональный этап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23F43-EA49-4D2E-A580-0A4B8E4E6B70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+mn-cs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437" y="341317"/>
            <a:ext cx="485188" cy="485188"/>
          </a:xfrm>
          <a:prstGeom prst="rect">
            <a:avLst/>
          </a:prstGeom>
        </p:spPr>
      </p:pic>
      <p:pic>
        <p:nvPicPr>
          <p:cNvPr id="113" name="Рисунок 112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6104" y="294200"/>
            <a:ext cx="517506" cy="51750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4485" r="28920" b="24434"/>
          <a:stretch/>
        </p:blipFill>
        <p:spPr>
          <a:xfrm>
            <a:off x="60189" y="358595"/>
            <a:ext cx="762756" cy="490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7363" y="112732"/>
            <a:ext cx="1004324" cy="8536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9560" y="4248796"/>
            <a:ext cx="2034528" cy="2034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947" y="952745"/>
            <a:ext cx="93664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Перечень документов на региональный этап: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55625" y="1554264"/>
            <a:ext cx="105860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представление по форме (приложение 1 к Порядку)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заявление участника регионального этапа Конкурса по образцу (приложение 2 к Порядку)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информационная карта участника регионального этапа Конкурса (приложение 3 к Порядку)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видеоэссе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участника регионального этапа Конкурса, созданное в соответствии с техническими требованиями к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видеоэссе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участника конкурса (приложение 4 к Порядку)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согласие участника регионального этапа Конкурса на обработку персональных данных (приложение 5 к Порядку)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выписка из протокола заседания оргкомитета муниципального этапа Конкурса о выдвижении кандидатуры на участие в региональном этапе Конкурса (приложение 6 к Порядку)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скан-копию паспорта участника Конкурса (первый разворот и страница с отметкой о регистрации)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скан-копию трудовой книжки участника Конкурса (или выписку из электронной трудовой книжки)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цветные фотографии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3309" y="972592"/>
            <a:ext cx="682811" cy="542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35659" y="1061821"/>
            <a:ext cx="295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9"/>
              </a:rPr>
              <a:t>uchitelgodatomsk@mail.ru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42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2115863" y="294201"/>
            <a:ext cx="452306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ea typeface="Verdana" panose="020B0604030504040204" pitchFamily="34" charset="0"/>
              </a:rPr>
              <a:t>Всероссийский конкурс «Учитель года России» в 2024 году: региональный этап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21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437" y="341317"/>
            <a:ext cx="485188" cy="485188"/>
          </a:xfrm>
          <a:prstGeom prst="rect">
            <a:avLst/>
          </a:prstGeom>
        </p:spPr>
      </p:pic>
      <p:pic>
        <p:nvPicPr>
          <p:cNvPr id="113" name="Рисунок 112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6104" y="294200"/>
            <a:ext cx="517506" cy="51750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4485" r="28920" b="24434"/>
          <a:stretch/>
        </p:blipFill>
        <p:spPr>
          <a:xfrm>
            <a:off x="60189" y="358595"/>
            <a:ext cx="762756" cy="490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74727"/>
            <a:ext cx="1004324" cy="8536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1634" y="955702"/>
            <a:ext cx="682811" cy="5425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844" y="1045099"/>
            <a:ext cx="5841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/>
              <a:t>Представление по форме </a:t>
            </a:r>
          </a:p>
          <a:p>
            <a:r>
              <a:rPr lang="ru-RU" sz="2500" b="1" dirty="0"/>
              <a:t>(приложение 1 к Порядку)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/>
          <a:srcRect l="36722" t="18893" r="35581" b="6871"/>
          <a:stretch/>
        </p:blipFill>
        <p:spPr>
          <a:xfrm>
            <a:off x="7451625" y="-1"/>
            <a:ext cx="4731323" cy="6858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25" y="2140265"/>
            <a:ext cx="7289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Слово Приложение № к Порядку </a:t>
            </a:r>
            <a:r>
              <a:rPr lang="ru-RU" dirty="0">
                <a:solidFill>
                  <a:srgbClr val="FF0000"/>
                </a:solidFill>
              </a:rPr>
              <a:t>УБИРАЕМ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 форме выбираем тот этап, в котором конкурсант принимает участие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 строке  наименование организации заполнять в соответствии с Уставом ОО, </a:t>
            </a:r>
            <a:r>
              <a:rPr lang="ru-RU" dirty="0">
                <a:solidFill>
                  <a:srgbClr val="FF0000"/>
                </a:solidFill>
              </a:rPr>
              <a:t>ОБЯЗАТЕЛЬНО</a:t>
            </a:r>
            <a:r>
              <a:rPr lang="ru-RU" dirty="0"/>
              <a:t> посмотреть не произошли ли изменения в Уставе ОО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 строке ФИО </a:t>
            </a:r>
            <a:r>
              <a:rPr lang="ru-RU" dirty="0">
                <a:solidFill>
                  <a:srgbClr val="FF0000"/>
                </a:solidFill>
              </a:rPr>
              <a:t>не забываем </a:t>
            </a:r>
            <a:r>
              <a:rPr lang="ru-RU" dirty="0"/>
              <a:t>склонять в родительном падеже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 строке должность пишем в соответствии с записью в трудовой книжке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 строке место работы прописываем в соответствии с Уставом ОО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Все подстрочные подсказки </a:t>
            </a:r>
            <a:r>
              <a:rPr lang="ru-RU" dirty="0">
                <a:solidFill>
                  <a:srgbClr val="FF0000"/>
                </a:solidFill>
              </a:rPr>
              <a:t>УБИРАЕМ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Если внизу документа стоит </a:t>
            </a:r>
            <a:r>
              <a:rPr lang="ru-RU" dirty="0">
                <a:solidFill>
                  <a:srgbClr val="FF0000"/>
                </a:solidFill>
              </a:rPr>
              <a:t>М.П., то печать ставить ОБЯЗАТЕЛЬНО</a:t>
            </a:r>
            <a:r>
              <a:rPr lang="ru-RU" dirty="0"/>
              <a:t>,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без печати документ не принимается и возвращается конкурсанту</a:t>
            </a:r>
          </a:p>
        </p:txBody>
      </p:sp>
    </p:spTree>
    <p:extLst>
      <p:ext uri="{BB962C8B-B14F-4D97-AF65-F5344CB8AC3E}">
        <p14:creationId xmlns:p14="http://schemas.microsoft.com/office/powerpoint/2010/main" val="103762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2115863" y="294201"/>
            <a:ext cx="45325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ea typeface="Verdana" panose="020B0604030504040204" pitchFamily="34" charset="0"/>
              </a:rPr>
              <a:t>Всероссийский конкурс «Учитель года России» в 2024 году: региональный этап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22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437" y="341317"/>
            <a:ext cx="485188" cy="485188"/>
          </a:xfrm>
          <a:prstGeom prst="rect">
            <a:avLst/>
          </a:prstGeom>
        </p:spPr>
      </p:pic>
      <p:pic>
        <p:nvPicPr>
          <p:cNvPr id="113" name="Рисунок 112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6104" y="294200"/>
            <a:ext cx="517506" cy="51750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4485" r="28920" b="24434"/>
          <a:stretch/>
        </p:blipFill>
        <p:spPr>
          <a:xfrm>
            <a:off x="60189" y="358595"/>
            <a:ext cx="762756" cy="4906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35374" t="19275" r="35581" b="18702"/>
          <a:stretch/>
        </p:blipFill>
        <p:spPr>
          <a:xfrm>
            <a:off x="6994700" y="341317"/>
            <a:ext cx="5197300" cy="65166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5501" y="126115"/>
            <a:ext cx="1004324" cy="853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002533"/>
            <a:ext cx="49053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/>
              <a:t>Заявление по форме (приложение 2 к Порядку</a:t>
            </a:r>
            <a:r>
              <a:rPr lang="ru-RU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1925" y="2140265"/>
            <a:ext cx="70379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Слово Приложение № к Порядку </a:t>
            </a:r>
            <a:r>
              <a:rPr lang="ru-RU" dirty="0">
                <a:solidFill>
                  <a:srgbClr val="FF0000"/>
                </a:solidFill>
              </a:rPr>
              <a:t>УБИРАЕМ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 форме выбираем тот этап, в котором конкурсант принимает участие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 строке ФИО не забываем склонять в родительном падеже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 строке должность пишем в соответствии с записью в трудовой книжке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 строке  наименование организации заполнять в соответствии с Уставом ОО, </a:t>
            </a:r>
            <a:r>
              <a:rPr lang="ru-RU" dirty="0">
                <a:solidFill>
                  <a:srgbClr val="FF0000"/>
                </a:solidFill>
              </a:rPr>
              <a:t>ОБЯЗАТЕЛЬНО</a:t>
            </a:r>
            <a:r>
              <a:rPr lang="ru-RU" dirty="0"/>
              <a:t> посмотреть не произошли ли изменения в Уставе ОО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 заявлении ФИО конкурсанта пишется в именительном падеже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Все подстрочные подсказки </a:t>
            </a:r>
            <a:r>
              <a:rPr lang="ru-RU" dirty="0">
                <a:solidFill>
                  <a:srgbClr val="FF0000"/>
                </a:solidFill>
              </a:rPr>
              <a:t>УБИРАЕМ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00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2115863" y="294201"/>
            <a:ext cx="45325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ea typeface="Verdana" panose="020B0604030504040204" pitchFamily="34" charset="0"/>
              </a:rPr>
              <a:t>Всероссийский конкурс «Учитель года России» в 2024 году: региональный этап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23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437" y="341317"/>
            <a:ext cx="485188" cy="485188"/>
          </a:xfrm>
          <a:prstGeom prst="rect">
            <a:avLst/>
          </a:prstGeom>
        </p:spPr>
      </p:pic>
      <p:pic>
        <p:nvPicPr>
          <p:cNvPr id="113" name="Рисунок 112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6104" y="294200"/>
            <a:ext cx="517506" cy="51750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4485" r="28920" b="24434"/>
          <a:stretch/>
        </p:blipFill>
        <p:spPr>
          <a:xfrm>
            <a:off x="60189" y="358595"/>
            <a:ext cx="762756" cy="490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5501" y="126115"/>
            <a:ext cx="1004324" cy="853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002533"/>
            <a:ext cx="6629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/>
              <a:t>Информационная карта участника по форме (приложение 3 к Порядку</a:t>
            </a:r>
            <a:r>
              <a:rPr lang="ru-RU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1925" y="2140265"/>
            <a:ext cx="7037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Слово Приложение № к Порядку </a:t>
            </a:r>
            <a:r>
              <a:rPr lang="ru-RU" dirty="0">
                <a:solidFill>
                  <a:srgbClr val="FF0000"/>
                </a:solidFill>
              </a:rPr>
              <a:t>УБИРАЕМ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 форме выбираем тот этап, в котором конкурсант принимает участие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 строке ФИО конкурсанта пишется в именительном падеже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Информационная карта — это документ, по которому участник будет представлен на сайте конкурса, в публикациях, сборниках материалов для жюри </a:t>
            </a:r>
          </a:p>
          <a:p>
            <a:pPr algn="just"/>
            <a:r>
              <a:rPr lang="ru-RU" dirty="0"/>
              <a:t>Оформляя информационную карту, необходимо убрать все подсказки, не изменять и не применять другого оформления. Информационная карта должна быть заполнена в электронном виде, а также распечатана, сброшюрована и представлена в бумажном и электронном виде вместе с другими документами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36169" t="18412" r="35141" b="11504"/>
          <a:stretch/>
        </p:blipFill>
        <p:spPr>
          <a:xfrm>
            <a:off x="7320924" y="390071"/>
            <a:ext cx="4871076" cy="646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2115863" y="294201"/>
            <a:ext cx="410396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ea typeface="Verdana" panose="020B0604030504040204" pitchFamily="34" charset="0"/>
              </a:rPr>
              <a:t>Всероссийский конкурс «Учитель года России» в 2024 году: региональный этап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24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437" y="341317"/>
            <a:ext cx="485188" cy="485188"/>
          </a:xfrm>
          <a:prstGeom prst="rect">
            <a:avLst/>
          </a:prstGeom>
        </p:spPr>
      </p:pic>
      <p:pic>
        <p:nvPicPr>
          <p:cNvPr id="113" name="Рисунок 112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6104" y="294200"/>
            <a:ext cx="517506" cy="51750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4485" r="28920" b="24434"/>
          <a:stretch/>
        </p:blipFill>
        <p:spPr>
          <a:xfrm>
            <a:off x="60189" y="358595"/>
            <a:ext cx="762756" cy="490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02026"/>
            <a:ext cx="1004324" cy="8536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l="37240" t="18512" r="35477" b="9923"/>
          <a:stretch/>
        </p:blipFill>
        <p:spPr>
          <a:xfrm>
            <a:off x="-7321" y="887528"/>
            <a:ext cx="4417395" cy="59704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/>
          <a:srcRect l="36722" t="19430" r="36090" b="11214"/>
          <a:stretch/>
        </p:blipFill>
        <p:spPr>
          <a:xfrm>
            <a:off x="7275531" y="40685"/>
            <a:ext cx="4916469" cy="68173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00525" y="1266825"/>
            <a:ext cx="33908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В карте выбираем тот этап, в котором конкурсант принимает участие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В строке ФИО конкурсанта пишется в именительном падеже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В строке  наименование организации заполнять в соответствии с Уставом ОО, ОБЯЗАТЕЛЬНО посмотреть не произошли ли изменения в Уставе ОО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00525" y="4721388"/>
            <a:ext cx="3305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В завершении заполнения информационной карты Конкурсант ОБЯЗАТЕЛЬНО пишет своё ФИО и ставит подпись и дату</a:t>
            </a:r>
          </a:p>
        </p:txBody>
      </p:sp>
    </p:spTree>
    <p:extLst>
      <p:ext uri="{BB962C8B-B14F-4D97-AF65-F5344CB8AC3E}">
        <p14:creationId xmlns:p14="http://schemas.microsoft.com/office/powerpoint/2010/main" val="22599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2115863" y="294201"/>
            <a:ext cx="79260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ea typeface="Verdana" panose="020B0604030504040204" pitchFamily="34" charset="0"/>
              </a:rPr>
              <a:t>Всероссийский конкурс «Учитель года России» в 2024 году: региональный этап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25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437" y="341317"/>
            <a:ext cx="485188" cy="485188"/>
          </a:xfrm>
          <a:prstGeom prst="rect">
            <a:avLst/>
          </a:prstGeom>
        </p:spPr>
      </p:pic>
      <p:pic>
        <p:nvPicPr>
          <p:cNvPr id="113" name="Рисунок 112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6104" y="294200"/>
            <a:ext cx="517506" cy="51750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4485" r="28920" b="24434"/>
          <a:stretch/>
        </p:blipFill>
        <p:spPr>
          <a:xfrm>
            <a:off x="60189" y="358595"/>
            <a:ext cx="762756" cy="490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7363" y="112732"/>
            <a:ext cx="1004324" cy="8536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907120"/>
            <a:ext cx="11789287" cy="64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Требования к </a:t>
            </a:r>
            <a:r>
              <a:rPr lang="ru-RU" b="1" dirty="0" err="1"/>
              <a:t>видеоэссе</a:t>
            </a:r>
            <a:r>
              <a:rPr lang="ru-RU" b="1" dirty="0"/>
              <a:t> участника Конкурса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Видеоэссе участника финала Конкурса представляется в форме видеоролика  </a:t>
            </a:r>
            <a:endParaRPr lang="en-US" dirty="0"/>
          </a:p>
          <a:p>
            <a:r>
              <a:rPr lang="en-US" dirty="0"/>
              <a:t>	</a:t>
            </a:r>
            <a:r>
              <a:rPr lang="ru-RU" dirty="0"/>
              <a:t>не более 3-х минут (не считая заставку)</a:t>
            </a:r>
          </a:p>
          <a:p>
            <a:r>
              <a:rPr lang="ru-RU" dirty="0"/>
              <a:t>	размещается участником на официальном сайте ОО</a:t>
            </a:r>
          </a:p>
          <a:p>
            <a:r>
              <a:rPr lang="ru-RU" dirty="0"/>
              <a:t>	размещается на официальном сайте муниципального органа управления образованием</a:t>
            </a:r>
          </a:p>
          <a:p>
            <a:r>
              <a:rPr lang="ru-RU" dirty="0"/>
              <a:t>	ссылка на размещенное </a:t>
            </a:r>
            <a:r>
              <a:rPr lang="ru-RU" dirty="0" err="1"/>
              <a:t>видеоэссе</a:t>
            </a:r>
            <a:r>
              <a:rPr lang="ru-RU" dirty="0"/>
              <a:t> участника регионального этапа Конкурса отображаются в информационной карте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Заставка </a:t>
            </a:r>
            <a:r>
              <a:rPr lang="ru-RU" dirty="0" err="1"/>
              <a:t>видеоэссе</a:t>
            </a:r>
            <a:r>
              <a:rPr lang="ru-RU" dirty="0"/>
              <a:t> содержит сведения о конкурсанте</a:t>
            </a:r>
          </a:p>
          <a:p>
            <a:r>
              <a:rPr lang="ru-RU" dirty="0"/>
              <a:t>	ФИО</a:t>
            </a:r>
          </a:p>
          <a:p>
            <a:r>
              <a:rPr lang="ru-RU" dirty="0"/>
              <a:t>	должность</a:t>
            </a:r>
          </a:p>
          <a:p>
            <a:r>
              <a:rPr lang="ru-RU" dirty="0"/>
              <a:t> 	преподаваемый предмет/предметы</a:t>
            </a:r>
          </a:p>
          <a:p>
            <a:r>
              <a:rPr lang="ru-RU" dirty="0"/>
              <a:t>	ОО</a:t>
            </a:r>
          </a:p>
          <a:p>
            <a:r>
              <a:rPr lang="ru-RU" dirty="0"/>
              <a:t>	субъект Российской Федерации, </a:t>
            </a:r>
            <a:r>
              <a:rPr lang="ru-RU"/>
              <a:t>населенный </a:t>
            </a:r>
            <a:r>
              <a:rPr lang="ru-RU" smtClean="0"/>
              <a:t>пункт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Технические требования к </a:t>
            </a:r>
            <a:r>
              <a:rPr lang="ru-RU" dirty="0" err="1"/>
              <a:t>видеоэссе</a:t>
            </a:r>
            <a:r>
              <a:rPr lang="ru-RU" dirty="0"/>
              <a:t>:</a:t>
            </a:r>
          </a:p>
          <a:p>
            <a:r>
              <a:rPr lang="ru-RU" dirty="0"/>
              <a:t>	разрешение видео не менее 1920х1080</a:t>
            </a:r>
          </a:p>
          <a:p>
            <a:r>
              <a:rPr lang="ru-RU" dirty="0"/>
              <a:t>	горизонтальная съемка</a:t>
            </a:r>
          </a:p>
          <a:p>
            <a:r>
              <a:rPr lang="ru-RU" dirty="0"/>
              <a:t>	не менее 25 кадров в секунду</a:t>
            </a:r>
          </a:p>
          <a:p>
            <a:r>
              <a:rPr lang="ru-RU" dirty="0"/>
              <a:t>	пропорции видео 16:9</a:t>
            </a:r>
          </a:p>
          <a:p>
            <a:r>
              <a:rPr lang="ru-RU" dirty="0"/>
              <a:t>	формат видео: .</a:t>
            </a:r>
            <a:r>
              <a:rPr lang="ru-RU" dirty="0" err="1"/>
              <a:t>mov</a:t>
            </a:r>
            <a:r>
              <a:rPr lang="ru-RU" dirty="0"/>
              <a:t> или .mp4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2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1963611" y="294201"/>
            <a:ext cx="44181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ea typeface="Verdana" panose="020B0604030504040204" pitchFamily="34" charset="0"/>
              </a:rPr>
              <a:t>Всероссийский конкурс «Учитель года России» в 2024 году: региональный этап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26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437" y="341317"/>
            <a:ext cx="485188" cy="485188"/>
          </a:xfrm>
          <a:prstGeom prst="rect">
            <a:avLst/>
          </a:prstGeom>
        </p:spPr>
      </p:pic>
      <p:pic>
        <p:nvPicPr>
          <p:cNvPr id="113" name="Рисунок 112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6104" y="294200"/>
            <a:ext cx="517506" cy="51750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4485" r="28920" b="24434"/>
          <a:stretch/>
        </p:blipFill>
        <p:spPr>
          <a:xfrm>
            <a:off x="60189" y="358595"/>
            <a:ext cx="762756" cy="490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26115"/>
            <a:ext cx="1004324" cy="8536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/>
          <a:srcRect l="34904" t="24954" r="34430" b="25318"/>
          <a:stretch/>
        </p:blipFill>
        <p:spPr>
          <a:xfrm>
            <a:off x="7100325" y="-1"/>
            <a:ext cx="5115422" cy="45089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/>
          <a:srcRect l="36327" t="17976" r="34825" b="5689"/>
          <a:stretch/>
        </p:blipFill>
        <p:spPr>
          <a:xfrm>
            <a:off x="0" y="811706"/>
            <a:ext cx="4191000" cy="60281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14800" y="1755318"/>
            <a:ext cx="34004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Слово Приложение № к Порядку </a:t>
            </a:r>
            <a:r>
              <a:rPr lang="ru-RU" dirty="0">
                <a:solidFill>
                  <a:srgbClr val="FF0000"/>
                </a:solidFill>
              </a:rPr>
              <a:t>УБИРАЕМ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В форме выбираем тот этап, в котором Конкурсант принимает участие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В строке ФИО конкурсанта пишется в именительном падеже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Все подстрочные подсказки </a:t>
            </a:r>
            <a:r>
              <a:rPr lang="ru-RU" dirty="0">
                <a:solidFill>
                  <a:srgbClr val="FF0000"/>
                </a:solidFill>
              </a:rPr>
              <a:t>УБИРАЕМ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72300" y="4962524"/>
            <a:ext cx="5095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 завершении заполнения Согласия Конкурсант ОБЯЗАТЕЛЬНО пишет своё ФИО и ставит подпись и дату</a:t>
            </a:r>
          </a:p>
        </p:txBody>
      </p:sp>
    </p:spTree>
    <p:extLst>
      <p:ext uri="{BB962C8B-B14F-4D97-AF65-F5344CB8AC3E}">
        <p14:creationId xmlns:p14="http://schemas.microsoft.com/office/powerpoint/2010/main" val="9135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2115863" y="294201"/>
            <a:ext cx="42849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ea typeface="Verdana" panose="020B0604030504040204" pitchFamily="34" charset="0"/>
              </a:rPr>
              <a:t>Всероссийский конкурс «Учитель года России» в 2024 году: региональный этап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27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437" y="341317"/>
            <a:ext cx="485188" cy="485188"/>
          </a:xfrm>
          <a:prstGeom prst="rect">
            <a:avLst/>
          </a:prstGeom>
        </p:spPr>
      </p:pic>
      <p:pic>
        <p:nvPicPr>
          <p:cNvPr id="113" name="Рисунок 112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6104" y="294200"/>
            <a:ext cx="517506" cy="51750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4485" r="28920" b="24434"/>
          <a:stretch/>
        </p:blipFill>
        <p:spPr>
          <a:xfrm>
            <a:off x="60189" y="358595"/>
            <a:ext cx="762756" cy="4906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17382" t="27108" r="67182" b="12080"/>
          <a:stretch/>
        </p:blipFill>
        <p:spPr>
          <a:xfrm>
            <a:off x="6733267" y="152400"/>
            <a:ext cx="5458733" cy="6705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714" y="53443"/>
            <a:ext cx="1004324" cy="8536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5559" y="2668112"/>
            <a:ext cx="64545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Слово Приложение № к Порядку </a:t>
            </a:r>
            <a:r>
              <a:rPr lang="ru-RU" dirty="0">
                <a:solidFill>
                  <a:srgbClr val="FF0000"/>
                </a:solidFill>
              </a:rPr>
              <a:t>УБИРАЕМ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В форме выбираем тот этап, в котором Конкурсант принимает участие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Все подстрочные подсказки </a:t>
            </a:r>
            <a:r>
              <a:rPr lang="ru-RU" dirty="0">
                <a:solidFill>
                  <a:srgbClr val="FF0000"/>
                </a:solidFill>
              </a:rPr>
              <a:t>УБИРАЕМ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Если внизу документа стоит </a:t>
            </a:r>
            <a:r>
              <a:rPr lang="ru-RU" dirty="0">
                <a:solidFill>
                  <a:srgbClr val="FF0000"/>
                </a:solidFill>
              </a:rPr>
              <a:t>М.П., то печать ставить ОБЯЗАТЕЛЬНО</a:t>
            </a:r>
            <a:r>
              <a:rPr lang="ru-RU" dirty="0"/>
              <a:t>,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без печати документ не принимается и возвращается конкурсанту</a:t>
            </a:r>
            <a:endParaRPr lang="ru-RU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8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2054090" y="294200"/>
            <a:ext cx="80324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ea typeface="Verdana" panose="020B0604030504040204" pitchFamily="34" charset="0"/>
              </a:rPr>
              <a:t>Всероссийский конкурс «Учитель года России» в 2024 году: региональный этап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28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437" y="341317"/>
            <a:ext cx="485188" cy="485188"/>
          </a:xfrm>
          <a:prstGeom prst="rect">
            <a:avLst/>
          </a:prstGeom>
        </p:spPr>
      </p:pic>
      <p:pic>
        <p:nvPicPr>
          <p:cNvPr id="113" name="Рисунок 112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6104" y="294200"/>
            <a:ext cx="517506" cy="51750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4485" r="28920" b="24434"/>
          <a:stretch/>
        </p:blipFill>
        <p:spPr>
          <a:xfrm>
            <a:off x="60189" y="358595"/>
            <a:ext cx="762756" cy="490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7363" y="112732"/>
            <a:ext cx="1004324" cy="8536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6681" y="4556095"/>
            <a:ext cx="271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uchitelgodatomsk@mail.ru</a:t>
            </a:r>
            <a:r>
              <a:rPr lang="ru-RU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567" y="2515106"/>
            <a:ext cx="656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Координаторы Конкурса: Савкович Анастасия Александровна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488" y="3309566"/>
            <a:ext cx="1377815" cy="9327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3031" y="4492424"/>
            <a:ext cx="768163" cy="61574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5447" y="5487995"/>
            <a:ext cx="573074" cy="542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6681" y="3775950"/>
            <a:ext cx="442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г. Томск, ул. Пирогова, 10, </a:t>
            </a:r>
            <a:r>
              <a:rPr lang="ru-RU" dirty="0" err="1"/>
              <a:t>каб</a:t>
            </a:r>
            <a:r>
              <a:rPr lang="ru-RU" dirty="0"/>
              <a:t>. 342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7297" y="5561737"/>
            <a:ext cx="270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 (3822) 90-20-71</a:t>
            </a:r>
          </a:p>
        </p:txBody>
      </p:sp>
    </p:spTree>
    <p:extLst>
      <p:ext uri="{BB962C8B-B14F-4D97-AF65-F5344CB8AC3E}">
        <p14:creationId xmlns:p14="http://schemas.microsoft.com/office/powerpoint/2010/main" val="27212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 rot="10800000" flipV="1">
            <a:off x="2054088" y="234912"/>
            <a:ext cx="718157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ea typeface="Verdana" panose="020B0604030504040204" pitchFamily="34" charset="0"/>
              </a:rPr>
              <a:t>Образовательное событие «Школа «Учитель года». Образовательный </a:t>
            </a:r>
            <a:r>
              <a:rPr lang="ru-RU" sz="1600" dirty="0" err="1">
                <a:ea typeface="Verdana" panose="020B0604030504040204" pitchFamily="34" charset="0"/>
              </a:rPr>
              <a:t>интенсив</a:t>
            </a:r>
            <a:r>
              <a:rPr lang="ru-RU" sz="1600" dirty="0">
                <a:ea typeface="Verdana" panose="020B0604030504040204" pitchFamily="34" charset="0"/>
              </a:rPr>
              <a:t>»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054088" y="622173"/>
            <a:ext cx="79878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ea typeface="Verdana" panose="020B0604030504040204" pitchFamily="34" charset="0"/>
              </a:rPr>
              <a:t>Всероссийский конкурс «Учитель года России» в 2024 году: региональный этап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29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437" y="341317"/>
            <a:ext cx="485188" cy="485188"/>
          </a:xfrm>
          <a:prstGeom prst="rect">
            <a:avLst/>
          </a:prstGeom>
        </p:spPr>
      </p:pic>
      <p:pic>
        <p:nvPicPr>
          <p:cNvPr id="113" name="Рисунок 112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6104" y="294200"/>
            <a:ext cx="517506" cy="51750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4485" r="28920" b="24434"/>
          <a:stretch/>
        </p:blipFill>
        <p:spPr>
          <a:xfrm>
            <a:off x="60189" y="358595"/>
            <a:ext cx="762756" cy="490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7363" y="112732"/>
            <a:ext cx="1004324" cy="8536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1200" y="5080646"/>
            <a:ext cx="706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Координаторы Конкурса: Савкович Анастасия Александровна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5965" y="5238167"/>
            <a:ext cx="1377815" cy="9327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126" y="5544699"/>
            <a:ext cx="573074" cy="542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H="1" flipV="1">
            <a:off x="6448425" y="5571805"/>
            <a:ext cx="414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г. Томск, ул. Пирогова, 10, </a:t>
            </a:r>
            <a:r>
              <a:rPr lang="ru-RU" dirty="0" err="1"/>
              <a:t>каб</a:t>
            </a:r>
            <a:r>
              <a:rPr lang="ru-RU" dirty="0"/>
              <a:t>. 342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4900" y="5676900"/>
            <a:ext cx="4274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 (3822) 90-20-71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7175" y="1076207"/>
            <a:ext cx="95726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12 </a:t>
            </a:r>
            <a:r>
              <a:rPr lang="ru-RU" sz="2600" dirty="0" smtClean="0"/>
              <a:t>марта 2024 года </a:t>
            </a:r>
          </a:p>
          <a:p>
            <a:r>
              <a:rPr lang="ru-RU" sz="2600" dirty="0" smtClean="0"/>
              <a:t>«</a:t>
            </a:r>
            <a:r>
              <a:rPr lang="ru-RU" sz="2600" dirty="0"/>
              <a:t>Школа «Учитель года». Образовательный </a:t>
            </a:r>
            <a:r>
              <a:rPr lang="ru-RU" sz="2600" dirty="0" err="1"/>
              <a:t>интенсив</a:t>
            </a:r>
            <a:r>
              <a:rPr lang="ru-RU" sz="2600" dirty="0"/>
              <a:t>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9601" y="2137846"/>
            <a:ext cx="853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Приглашаем принять участие в Образовательном событии педагогов-победителей муниципальных этапов Всероссийского конкурса «Учитель года России 2024», потенциальных участников регионального этапа Всероссийского конкурса «Учитель года России» 2024, 2025 г., муниципальных и школьных координаторов </a:t>
            </a:r>
            <a:r>
              <a:rPr lang="ru-RU" dirty="0" smtClean="0"/>
              <a:t>Всероссийского конкурса «Учитель года России»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4581525" y="3784261"/>
            <a:ext cx="6972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участия в Образовательном событии необходимо до </a:t>
            </a:r>
            <a:r>
              <a:rPr lang="ru-RU" dirty="0" smtClean="0"/>
              <a:t>06.03.2024 </a:t>
            </a:r>
            <a:r>
              <a:rPr lang="ru-RU" dirty="0"/>
              <a:t>года заполнить и отправить заявку по ссылке </a:t>
            </a:r>
            <a:r>
              <a:rPr lang="ru-RU" dirty="0">
                <a:hlinkClick r:id="rId9"/>
              </a:rPr>
              <a:t>https://forms.yandex.ru/u/65d582bd068ff04f5504f792</a:t>
            </a:r>
            <a:r>
              <a:rPr lang="ru-RU" dirty="0" smtClean="0">
                <a:hlinkClick r:id="rId9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4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3" y="1915510"/>
            <a:ext cx="1892109" cy="1683977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2054089" y="371021"/>
            <a:ext cx="798783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ea typeface="Verdana" panose="020B0604030504040204" pitchFamily="34" charset="0"/>
              </a:rPr>
              <a:t>Всероссийский конкурс «Учитель года России» в 2024 году: региональный этап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3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 descr="Герб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0437" y="341317"/>
            <a:ext cx="485188" cy="485188"/>
          </a:xfrm>
          <a:prstGeom prst="rect">
            <a:avLst/>
          </a:prstGeom>
        </p:spPr>
      </p:pic>
      <p:pic>
        <p:nvPicPr>
          <p:cNvPr id="113" name="Рисунок 112" descr="Лого ТОИПКР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6104" y="294200"/>
            <a:ext cx="517506" cy="51750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4485" r="28920" b="24434"/>
          <a:stretch/>
        </p:blipFill>
        <p:spPr>
          <a:xfrm>
            <a:off x="60189" y="358595"/>
            <a:ext cx="762756" cy="490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7363" y="112732"/>
            <a:ext cx="1004324" cy="8536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0249" y="1002533"/>
            <a:ext cx="67715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/>
              <a:t>Участники Конкурса на региональном этапе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9824" y="1424534"/>
            <a:ext cx="4533864" cy="28834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0075" y="4607877"/>
            <a:ext cx="1134161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500" dirty="0"/>
          </a:p>
          <a:p>
            <a:r>
              <a:rPr lang="ru-RU" sz="2400" dirty="0"/>
              <a:t>осуществляющие трудовую деятельность по основному месту работы в должности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«Учитель» </a:t>
            </a:r>
            <a:r>
              <a:rPr lang="ru-RU" sz="2400" dirty="0" smtClean="0"/>
              <a:t>на </a:t>
            </a:r>
            <a:r>
              <a:rPr lang="ru-RU" sz="2400" dirty="0"/>
              <a:t>дату представления заявки для участия в Конкурсе непрерывный стаж педагогической работы в данной должности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не менее 3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63610" y="1536630"/>
            <a:ext cx="55755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едагогические </a:t>
            </a:r>
            <a:r>
              <a:rPr lang="ru-RU" sz="2400" dirty="0"/>
              <a:t>работники образовательных организаций: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	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находящихся</a:t>
            </a:r>
            <a:r>
              <a:rPr lang="ru-RU" sz="2400" dirty="0"/>
              <a:t> на территории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Томской области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	реализующих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общеобразовательные программы </a:t>
            </a:r>
            <a:r>
              <a:rPr lang="ru-RU" sz="2400" dirty="0"/>
              <a:t>	независимо от их организационно-правовой формы </a:t>
            </a:r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642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2120129" y="235924"/>
            <a:ext cx="80783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ea typeface="Verdana" panose="020B0604030504040204" pitchFamily="34" charset="0"/>
              </a:rPr>
              <a:t>Всероссийский конкурс «Учитель года России» в 2024 году: региональный этап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4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437" y="341317"/>
            <a:ext cx="485188" cy="485188"/>
          </a:xfrm>
          <a:prstGeom prst="rect">
            <a:avLst/>
          </a:prstGeom>
        </p:spPr>
      </p:pic>
      <p:pic>
        <p:nvPicPr>
          <p:cNvPr id="113" name="Рисунок 112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6104" y="294200"/>
            <a:ext cx="517506" cy="51750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4485" r="28920" b="24434"/>
          <a:stretch/>
        </p:blipFill>
        <p:spPr>
          <a:xfrm>
            <a:off x="60189" y="358595"/>
            <a:ext cx="762756" cy="490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7363" y="112732"/>
            <a:ext cx="1004324" cy="8536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" y="860880"/>
            <a:ext cx="69033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Конкурсные испытания регионального этапа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20129" y="1237691"/>
            <a:ext cx="9821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Прием документов и конкурсных материалов на региональный этап осуществляется Оператором Конкурса с 18 марта по 22 марта 2024 года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/>
          <a:srcRect b="7208"/>
          <a:stretch/>
        </p:blipFill>
        <p:spPr>
          <a:xfrm>
            <a:off x="60189" y="4289407"/>
            <a:ext cx="1619485" cy="200365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9007" y="4423302"/>
            <a:ext cx="1847235" cy="176113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4342" y="2167575"/>
            <a:ext cx="2981202" cy="3212870"/>
          </a:xfrm>
          <a:prstGeom prst="rect">
            <a:avLst/>
          </a:prstGeom>
        </p:spPr>
      </p:pic>
      <p:pic>
        <p:nvPicPr>
          <p:cNvPr id="1026" name="Picture 2" descr="https://xn--54-6kcder9bafhhhee5q.xn--p1ai/image/catalog/shutterstock_9405326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883" y="4468237"/>
            <a:ext cx="2031005" cy="182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9073" y="2399259"/>
            <a:ext cx="2981202" cy="3212870"/>
          </a:xfrm>
          <a:prstGeom prst="rect">
            <a:avLst/>
          </a:prstGeom>
        </p:spPr>
      </p:pic>
      <p:sp>
        <p:nvSpPr>
          <p:cNvPr id="35" name="Овальная выноска 34"/>
          <p:cNvSpPr/>
          <p:nvPr/>
        </p:nvSpPr>
        <p:spPr>
          <a:xfrm>
            <a:off x="575396" y="1959676"/>
            <a:ext cx="2957384" cy="283352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870438" y="2068688"/>
            <a:ext cx="2523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            I тур (очный)</a:t>
            </a:r>
          </a:p>
          <a:p>
            <a:r>
              <a:rPr lang="ru-RU" sz="1600" dirty="0"/>
              <a:t>«Учитель профессионал»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5396" y="2564463"/>
            <a:ext cx="31975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3 конкурсных испытания:</a:t>
            </a:r>
          </a:p>
          <a:p>
            <a:r>
              <a:rPr lang="ru-RU" b="1" dirty="0"/>
              <a:t>  «Педагогический диктант» </a:t>
            </a:r>
          </a:p>
          <a:p>
            <a:r>
              <a:rPr lang="ru-RU" dirty="0"/>
              <a:t>                15.04.2024 г.</a:t>
            </a:r>
          </a:p>
          <a:p>
            <a:r>
              <a:rPr lang="ru-RU" b="1" dirty="0"/>
              <a:t>«Разговор со школьниками»</a:t>
            </a:r>
          </a:p>
          <a:p>
            <a:r>
              <a:rPr lang="ru-RU" dirty="0"/>
              <a:t>               16.04.2024 г.</a:t>
            </a:r>
          </a:p>
          <a:p>
            <a:r>
              <a:rPr lang="ru-RU" b="1" dirty="0"/>
              <a:t>                «Урок»</a:t>
            </a:r>
          </a:p>
          <a:p>
            <a:r>
              <a:rPr lang="ru-RU" dirty="0"/>
              <a:t>              17.04.2024 г.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28187" y="2524584"/>
            <a:ext cx="2459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        </a:t>
            </a:r>
            <a:r>
              <a:rPr lang="en-US" sz="1600" dirty="0"/>
              <a:t>II </a:t>
            </a:r>
            <a:r>
              <a:rPr lang="ru-RU" sz="1600" dirty="0"/>
              <a:t>тур (очный)</a:t>
            </a:r>
          </a:p>
          <a:p>
            <a:r>
              <a:rPr lang="ru-RU" sz="1600" dirty="0"/>
              <a:t>     «Учитель-мастер»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08527" y="3345772"/>
            <a:ext cx="2741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 конкурсное испытание:</a:t>
            </a:r>
          </a:p>
          <a:p>
            <a:r>
              <a:rPr lang="ru-RU" b="1" dirty="0"/>
              <a:t>       «Мастер-класс»</a:t>
            </a:r>
          </a:p>
          <a:p>
            <a:r>
              <a:rPr lang="ru-RU" dirty="0"/>
              <a:t>          18.04.2024 г.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954530" y="2564464"/>
            <a:ext cx="1982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III </a:t>
            </a:r>
            <a:r>
              <a:rPr lang="ru-RU" sz="1600" dirty="0"/>
              <a:t>тур (очный)</a:t>
            </a:r>
          </a:p>
          <a:p>
            <a:r>
              <a:rPr lang="ru-RU" sz="1600" dirty="0"/>
              <a:t>«Финальный»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246076" y="3382631"/>
            <a:ext cx="2867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 конкурсных испытания:</a:t>
            </a:r>
          </a:p>
          <a:p>
            <a:r>
              <a:rPr lang="ru-RU" dirty="0"/>
              <a:t>   </a:t>
            </a:r>
            <a:r>
              <a:rPr lang="ru-RU" b="1" dirty="0"/>
              <a:t>«Вопрос учителю года»</a:t>
            </a:r>
          </a:p>
          <a:p>
            <a:r>
              <a:rPr lang="ru-RU" b="1" dirty="0"/>
              <a:t>         «Слово учителю»</a:t>
            </a:r>
          </a:p>
          <a:p>
            <a:r>
              <a:rPr lang="ru-RU" dirty="0"/>
              <a:t>              19.04.2024 г. </a:t>
            </a:r>
          </a:p>
        </p:txBody>
      </p:sp>
    </p:spTree>
    <p:extLst>
      <p:ext uri="{BB962C8B-B14F-4D97-AF65-F5344CB8AC3E}">
        <p14:creationId xmlns:p14="http://schemas.microsoft.com/office/powerpoint/2010/main" val="3925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2286001" y="308855"/>
            <a:ext cx="79206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ea typeface="Verdana" panose="020B0604030504040204" pitchFamily="34" charset="0"/>
              </a:rPr>
              <a:t>Всероссийский конкурс «Учитель года России» в 2024 году: региональный этап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5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437" y="341317"/>
            <a:ext cx="485188" cy="485188"/>
          </a:xfrm>
          <a:prstGeom prst="rect">
            <a:avLst/>
          </a:prstGeom>
        </p:spPr>
      </p:pic>
      <p:pic>
        <p:nvPicPr>
          <p:cNvPr id="113" name="Рисунок 112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6104" y="294200"/>
            <a:ext cx="517506" cy="51750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4485" r="28920" b="24434"/>
          <a:stretch/>
        </p:blipFill>
        <p:spPr>
          <a:xfrm>
            <a:off x="60189" y="358595"/>
            <a:ext cx="762756" cy="490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7363" y="112732"/>
            <a:ext cx="1004324" cy="8536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1634" y="955702"/>
            <a:ext cx="682811" cy="542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73514" y="1061821"/>
            <a:ext cx="271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uchitelgodatomsk@mail.ru</a:t>
            </a:r>
            <a:r>
              <a:rPr lang="ru-RU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0" y="944699"/>
            <a:ext cx="8400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/>
              <a:t>Первый тур – «Учитель-профессионал»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89" y="2617639"/>
            <a:ext cx="2302340" cy="24791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1" y="2180781"/>
            <a:ext cx="3587580" cy="3504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</a:rPr>
              <a:t>Цель: </a:t>
            </a:r>
            <a:r>
              <a:rPr lang="ru-RU" dirty="0"/>
              <a:t>демонстрация конкурсантом самостоятельно осмысленных педагогических принципов и подходов к образованию; способности соотносить опыт отечественной педагогики с собственным профессиональным опытом; умения обрабатывать информацию и предъявлять ее в форме, соответствующей поставленным задачам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36108" y="1485724"/>
            <a:ext cx="7092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Конкурсное испытание «Педагогический диктант»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73580" y="2197399"/>
            <a:ext cx="6068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</a:rPr>
              <a:t>Формат: </a:t>
            </a:r>
            <a:r>
              <a:rPr lang="ru-RU" dirty="0"/>
              <a:t>создание конкурсантом рукописного авторского текста, содержащего решения педагогических задач, разработанных на основе отрывка из произведений выдающихся педагогов России, зачитанного ведущим непосредственно во время проведения конкурсного испытания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18098" y="4346258"/>
            <a:ext cx="4621427" cy="654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Регламент: </a:t>
            </a:r>
            <a:r>
              <a:rPr lang="ru-RU" dirty="0"/>
              <a:t>продолжительность конкурсного испытания – до 180 минут </a:t>
            </a:r>
          </a:p>
        </p:txBody>
      </p:sp>
    </p:spTree>
    <p:extLst>
      <p:ext uri="{BB962C8B-B14F-4D97-AF65-F5344CB8AC3E}">
        <p14:creationId xmlns:p14="http://schemas.microsoft.com/office/powerpoint/2010/main" val="171587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35" y="3440974"/>
            <a:ext cx="2576880" cy="2144242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2054089" y="294201"/>
            <a:ext cx="798783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ea typeface="Verdana" panose="020B0604030504040204" pitchFamily="34" charset="0"/>
              </a:rPr>
              <a:t>Всероссийский конкурс «Учитель года России» в 2024 году: региональный этап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6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 descr="Герб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0437" y="341317"/>
            <a:ext cx="485188" cy="485188"/>
          </a:xfrm>
          <a:prstGeom prst="rect">
            <a:avLst/>
          </a:prstGeom>
        </p:spPr>
      </p:pic>
      <p:pic>
        <p:nvPicPr>
          <p:cNvPr id="113" name="Рисунок 112" descr="Лого ТОИПКР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6104" y="294200"/>
            <a:ext cx="517506" cy="51750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4485" r="28920" b="24434"/>
          <a:stretch/>
        </p:blipFill>
        <p:spPr>
          <a:xfrm>
            <a:off x="60189" y="358595"/>
            <a:ext cx="762756" cy="490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7363" y="112732"/>
            <a:ext cx="1004324" cy="8536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1634" y="955702"/>
            <a:ext cx="682811" cy="542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73514" y="1061821"/>
            <a:ext cx="271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uchitelgodatomsk@mail.ru</a:t>
            </a:r>
            <a:r>
              <a:rPr lang="ru-RU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0035" y="1093394"/>
            <a:ext cx="77353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/>
              <a:t>Порядок оценивания конкурсного  испытания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8525" y="4220388"/>
            <a:ext cx="86252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</a:t>
            </a:r>
          </a:p>
          <a:p>
            <a:r>
              <a:rPr lang="ru-RU" sz="2000" dirty="0"/>
              <a:t>Определяется три уровня успешности выполнения задания: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низкий (1-4 балла по критерию в целом)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средний (5-7 баллов по критерию в целом)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высокий (8-10 баллов по критерию в целом)</a:t>
            </a:r>
          </a:p>
          <a:p>
            <a:r>
              <a:rPr lang="ru-RU" sz="2000" dirty="0"/>
              <a:t>Максимальная оценка за конкурсное испытание – 30 баллов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6275" y="1643672"/>
            <a:ext cx="104140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Оценивание конкурсного испытания осуществляется экспертами в очном режиме Оценивание производится по трем критериям, каждый критерий раскрывается на основе показателей и комментариев к ним</a:t>
            </a:r>
            <a:endParaRPr lang="en-US" sz="2000" dirty="0"/>
          </a:p>
          <a:p>
            <a:r>
              <a:rPr lang="ru-RU" sz="2000" dirty="0"/>
              <a:t>                                                         </a:t>
            </a:r>
            <a:r>
              <a:rPr lang="ru-RU" sz="2600" b="1" dirty="0">
                <a:solidFill>
                  <a:srgbClr val="0070C0"/>
                </a:solidFill>
              </a:rPr>
              <a:t>Критерии оценки:</a:t>
            </a:r>
          </a:p>
          <a:p>
            <a:r>
              <a:rPr lang="ru-RU" sz="2000" dirty="0"/>
              <a:t>                                                1. Проявленная и аргументированная личная позиция</a:t>
            </a:r>
          </a:p>
          <a:p>
            <a:r>
              <a:rPr lang="ru-RU" sz="2000" dirty="0"/>
              <a:t>                                                2. </a:t>
            </a:r>
            <a:r>
              <a:rPr lang="ru-RU" sz="2000" dirty="0" err="1"/>
              <a:t>Практикоприменимость</a:t>
            </a:r>
            <a:r>
              <a:rPr lang="ru-RU" sz="2000" dirty="0"/>
              <a:t> решений</a:t>
            </a:r>
          </a:p>
          <a:p>
            <a:r>
              <a:rPr lang="ru-RU" sz="2000" dirty="0"/>
              <a:t>                                                3. </a:t>
            </a:r>
            <a:r>
              <a:rPr lang="ru-RU" sz="2000" dirty="0" err="1"/>
              <a:t>Сформированность</a:t>
            </a:r>
            <a:r>
              <a:rPr lang="ru-RU" sz="2000" dirty="0"/>
              <a:t> универсальных педагогических действий и </a:t>
            </a:r>
          </a:p>
          <a:p>
            <a:r>
              <a:rPr lang="ru-RU" sz="2000" dirty="0"/>
              <a:t>                                                    грамотность текста</a:t>
            </a:r>
          </a:p>
          <a:p>
            <a:endParaRPr lang="ru-RU" sz="2000" dirty="0"/>
          </a:p>
          <a:p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4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2115863" y="341317"/>
            <a:ext cx="79260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ea typeface="Verdana" panose="020B0604030504040204" pitchFamily="34" charset="0"/>
              </a:rPr>
              <a:t>Всероссийский конкурс «Учитель года России» в 2024 году: региональный этап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7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437" y="341317"/>
            <a:ext cx="485188" cy="485188"/>
          </a:xfrm>
          <a:prstGeom prst="rect">
            <a:avLst/>
          </a:prstGeom>
        </p:spPr>
      </p:pic>
      <p:pic>
        <p:nvPicPr>
          <p:cNvPr id="113" name="Рисунок 112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6104" y="294200"/>
            <a:ext cx="517506" cy="51750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4485" r="28920" b="24434"/>
          <a:stretch/>
        </p:blipFill>
        <p:spPr>
          <a:xfrm>
            <a:off x="60189" y="358595"/>
            <a:ext cx="762756" cy="490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7363" y="112732"/>
            <a:ext cx="1004324" cy="8536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1634" y="955702"/>
            <a:ext cx="682811" cy="542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73514" y="1061821"/>
            <a:ext cx="271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uchitelgodatomsk@mail.ru</a:t>
            </a:r>
            <a:r>
              <a:rPr lang="ru-RU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1406" y="1082677"/>
            <a:ext cx="7257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Конкурсное испытание «Разговор со школьниками»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1936" y="1902940"/>
            <a:ext cx="6227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Цель: </a:t>
            </a:r>
            <a:r>
              <a:rPr lang="ru-RU" dirty="0"/>
              <a:t>демонстрация конкурсантом профессионально-личностных компетенций в области воспитания и социализации школьников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77514" y="3097427"/>
            <a:ext cx="7883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</a:rPr>
              <a:t>Формат: </a:t>
            </a:r>
            <a:r>
              <a:rPr lang="ru-RU" dirty="0"/>
              <a:t>открытое обсуждение конкурсантом со школьниками актуальной социально значимой темы, которое проводится в общеобразовательной организации, утвержденной Оргкомитетом в качестве площадки проведения первого тура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7514" y="4687330"/>
            <a:ext cx="7883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Регламент: </a:t>
            </a:r>
            <a:r>
              <a:rPr lang="ru-RU" dirty="0"/>
              <a:t>обсуждение темы со школьниками – </a:t>
            </a:r>
            <a:r>
              <a:rPr lang="ru-RU" b="1" dirty="0">
                <a:solidFill>
                  <a:srgbClr val="0070C0"/>
                </a:solidFill>
              </a:rPr>
              <a:t>до 20 минут</a:t>
            </a:r>
            <a:r>
              <a:rPr lang="ru-RU" dirty="0"/>
              <a:t>; ответы на вопросы членов жюри – </a:t>
            </a:r>
            <a:r>
              <a:rPr lang="ru-RU" b="1" dirty="0">
                <a:solidFill>
                  <a:srgbClr val="0070C0"/>
                </a:solidFill>
              </a:rPr>
              <a:t>до 10 минут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89" y="2992744"/>
            <a:ext cx="3362639" cy="272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3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9084" r="22349"/>
          <a:stretch/>
        </p:blipFill>
        <p:spPr>
          <a:xfrm>
            <a:off x="792040" y="3674311"/>
            <a:ext cx="1890348" cy="1825444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2054089" y="378845"/>
            <a:ext cx="798783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ea typeface="Verdana" panose="020B0604030504040204" pitchFamily="34" charset="0"/>
              </a:rPr>
              <a:t>Всероссийский конкурс «Учитель года России» в 2024 году: региональный этап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8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 descr="Герб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0437" y="341317"/>
            <a:ext cx="485188" cy="485188"/>
          </a:xfrm>
          <a:prstGeom prst="rect">
            <a:avLst/>
          </a:prstGeom>
        </p:spPr>
      </p:pic>
      <p:pic>
        <p:nvPicPr>
          <p:cNvPr id="113" name="Рисунок 112" descr="Лого ТОИПКР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6104" y="294200"/>
            <a:ext cx="517506" cy="51750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4485" r="28920" b="24434"/>
          <a:stretch/>
        </p:blipFill>
        <p:spPr>
          <a:xfrm>
            <a:off x="60189" y="358595"/>
            <a:ext cx="762756" cy="490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7363" y="112732"/>
            <a:ext cx="1004324" cy="8536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1634" y="955702"/>
            <a:ext cx="682811" cy="542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73514" y="1061821"/>
            <a:ext cx="271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uchitelgodatomsk@mail.ru</a:t>
            </a:r>
            <a:r>
              <a:rPr lang="ru-RU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567" y="1045413"/>
            <a:ext cx="7807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/>
              <a:t>Порядок оценивания конкурсного  испытания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2388" y="4304769"/>
            <a:ext cx="8757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r>
              <a:rPr lang="ru-RU" sz="2000" dirty="0"/>
              <a:t>Определяется три уровня успешности выполнения задания: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низкий (1-4 балла по критерию в целом)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средний (5-7 баллов по критерию в целом)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высокий (8-10 баллов по критерию в целом)</a:t>
            </a:r>
          </a:p>
          <a:p>
            <a:r>
              <a:rPr lang="ru-RU" sz="2000" dirty="0"/>
              <a:t>Максимальная оценка за конкурсное испытание – 40 баллов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1500" y="1643673"/>
            <a:ext cx="1064895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Оценивание конкурсного испытания осуществляется экспертами в очном режиме </a:t>
            </a:r>
          </a:p>
          <a:p>
            <a:pPr algn="just"/>
            <a:r>
              <a:rPr lang="ru-RU" sz="2000" dirty="0"/>
              <a:t>Оценивание производится по четырём критериям, каждый критерий раскрывается на основе показателей и комментариев к ним </a:t>
            </a:r>
          </a:p>
          <a:p>
            <a:r>
              <a:rPr lang="ru-RU" sz="2000" dirty="0"/>
              <a:t>                                      </a:t>
            </a:r>
            <a:r>
              <a:rPr lang="ru-RU" sz="2600" b="1" dirty="0">
                <a:solidFill>
                  <a:srgbClr val="0070C0"/>
                </a:solidFill>
              </a:rPr>
              <a:t>Критерии оценки:</a:t>
            </a:r>
          </a:p>
          <a:p>
            <a:pPr algn="just"/>
            <a:r>
              <a:rPr lang="ru-RU" sz="2000" dirty="0"/>
              <a:t>                                      1. Глубина, уровень раскрытия темы и воспитательная ценность</a:t>
            </a:r>
          </a:p>
          <a:p>
            <a:pPr algn="just"/>
            <a:r>
              <a:rPr lang="ru-RU" sz="2000" dirty="0"/>
              <a:t>                                      проведенного обсуждения</a:t>
            </a:r>
          </a:p>
          <a:p>
            <a:pPr algn="just"/>
            <a:r>
              <a:rPr lang="ru-RU" sz="2000" dirty="0"/>
              <a:t>                                     2. Методическая и психолого-педагогическая грамотность</a:t>
            </a:r>
          </a:p>
          <a:p>
            <a:pPr algn="just"/>
            <a:r>
              <a:rPr lang="ru-RU" sz="2000" dirty="0"/>
              <a:t>                                     3. Ценностные ориентиры и личная позиция</a:t>
            </a:r>
          </a:p>
          <a:p>
            <a:pPr algn="just"/>
            <a:r>
              <a:rPr lang="ru-RU" sz="2000" dirty="0"/>
              <a:t>                                     4.  Коммуникативная культура</a:t>
            </a:r>
          </a:p>
          <a:p>
            <a:pPr algn="just"/>
            <a:r>
              <a:rPr lang="ru-RU" sz="2000" dirty="0"/>
              <a:t>                                     </a:t>
            </a:r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99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2054089" y="358595"/>
            <a:ext cx="798783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ea typeface="Verdana" panose="020B0604030504040204" pitchFamily="34" charset="0"/>
              </a:rPr>
              <a:t>Всероссийский конкурс «Учитель года России» в 2024 году: региональный этап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9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437" y="341317"/>
            <a:ext cx="485188" cy="485188"/>
          </a:xfrm>
          <a:prstGeom prst="rect">
            <a:avLst/>
          </a:prstGeom>
        </p:spPr>
      </p:pic>
      <p:pic>
        <p:nvPicPr>
          <p:cNvPr id="113" name="Рисунок 112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6104" y="294200"/>
            <a:ext cx="517506" cy="51750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4485" r="28920" b="24434"/>
          <a:stretch/>
        </p:blipFill>
        <p:spPr>
          <a:xfrm>
            <a:off x="60189" y="358595"/>
            <a:ext cx="762756" cy="490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7363" y="112732"/>
            <a:ext cx="1004324" cy="8536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4956" y="994585"/>
            <a:ext cx="47510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/>
              <a:t>Конкурсное испытание «Урок»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728" y="2767680"/>
            <a:ext cx="2977024" cy="33985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4956" y="1529772"/>
            <a:ext cx="116167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/>
                <a:ea typeface="Times New Roman" panose="02020603050405020304" pitchFamily="18" charset="0"/>
              </a:rPr>
              <a:t>Цель: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T Astra Serif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PT Astra Serif"/>
                <a:ea typeface="Times New Roman" panose="02020603050405020304" pitchFamily="18" charset="0"/>
              </a:rPr>
              <a:t>демонстрация конкурсантом профессиональных компетенций в области подготовки, проведения и анализа урока как основной формы организации учебно-воспитательного процесса и учебной деятельности обучающихся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66925" y="2478809"/>
            <a:ext cx="84821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/>
                <a:ea typeface="Times New Roman" panose="02020603050405020304" pitchFamily="18" charset="0"/>
              </a:rPr>
              <a:t>Формат: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T Astra Serif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PT Astra Serif"/>
                <a:ea typeface="Times New Roman" panose="02020603050405020304" pitchFamily="18" charset="0"/>
              </a:rPr>
              <a:t>урок по учебному предмету, который проводится конкурсантом в общеобразовательной организации, утвержденной Оргкомитетом в качестве площадки проведения первого тура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25751" y="4134821"/>
            <a:ext cx="82233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/>
                <a:ea typeface="Times New Roman" panose="02020603050405020304" pitchFamily="18" charset="0"/>
              </a:rPr>
              <a:t>Регламент: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T Astra Serif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PT Astra Serif"/>
                <a:ea typeface="Times New Roman" panose="02020603050405020304" pitchFamily="18" charset="0"/>
              </a:rPr>
              <a:t>обоснование применения методических подходов, приемов и технологий в соответствии с заявленной темой и целевыми ориентирами урока – до 5 минут; проведение урока – 35 минут; самоанализ урока и ответы на вопросы членов жюри – до 10 минут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1634" y="955702"/>
            <a:ext cx="682811" cy="5425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473514" y="1061821"/>
            <a:ext cx="271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uchitelgodatomsk@mail.ru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57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57497</TotalTime>
  <Words>3013</Words>
  <Application>Microsoft Office PowerPoint</Application>
  <PresentationFormat>Широкоэкранный</PresentationFormat>
  <Paragraphs>343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Proxima Nova Rg</vt:lpstr>
      <vt:lpstr>PT Astra Serif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ТОИПКРО</dc:creator>
  <cp:lastModifiedBy>Анастасия Савкович</cp:lastModifiedBy>
  <cp:revision>869</cp:revision>
  <cp:lastPrinted>2024-02-14T08:05:14Z</cp:lastPrinted>
  <dcterms:created xsi:type="dcterms:W3CDTF">2019-08-15T10:09:47Z</dcterms:created>
  <dcterms:modified xsi:type="dcterms:W3CDTF">2024-03-05T07:23:02Z</dcterms:modified>
</cp:coreProperties>
</file>