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7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B1"/>
    <a:srgbClr val="9EE1F9"/>
    <a:srgbClr val="FDCDFC"/>
    <a:srgbClr val="FF9C9C"/>
    <a:srgbClr val="FFDC73"/>
    <a:srgbClr val="FBE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E813-85F1-4F48-B600-40906432EA04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3E138-C290-49BD-A87D-D2A7802B2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1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3E138-C290-49BD-A87D-D2A7802B2A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2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3E138-C290-49BD-A87D-D2A7802B2A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1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6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5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8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8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3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9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5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2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C1F5-CEAA-4224-8EA1-7FF06732577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E252-F3B6-45BF-9AD2-E80751CFF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1"/>
          <a:stretch/>
        </p:blipFill>
        <p:spPr>
          <a:xfrm>
            <a:off x="0" y="0"/>
            <a:ext cx="4007852" cy="6858000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3598413" y="1080016"/>
            <a:ext cx="8453379" cy="5130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 1907 году молодой учитель провел педагогический эксперимент. По итогам оценок за четверть он расставил всех учеников своего класса по местам — от 1-го до 37-го. Мальчик, который занял последнее место, проплакал половину урока и ушел домой на первой же перемене. Мальчика звали Дима Примак, и он получал плохие оценки не потому, что не хотел или не мог учиться, а потому что болел туберкулезом и часто пропускал занятия.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 следующий день Дима в школе не появился. Не пришел он и через день. И через неделю. А на десятый день, во время урока, который вел молодой учитель, в класс зашел отец Димы и сказал: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Сегодня ночью мой мальчик умер. Я пришел сказать вам об этом и еще спросить: зачем вы поставили его на последнее место? Зачем вы обидели мальчика, которому оставалось всего десять дней жизни? Это вы нехорошо поступили… Я знаю, что он все равно бы умер, но зачем было причинять мальчику ненужные страдания?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стоял бледный как полотно. Класс молчал. Учителю было 19 лет. Он второй год преподавал в железнодорожном училище города Крюкова и после этого случая никогда не пытался классифицировать детей по оценкам».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5745" y="432539"/>
            <a:ext cx="4672584" cy="530352"/>
          </a:xfrm>
          <a:prstGeom prst="rect">
            <a:avLst/>
          </a:prstGeom>
          <a:solidFill>
            <a:srgbClr val="FF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ПРОЧИТАЙТЕ ТЕКСТ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3" t="58185" r="9991" b="10965"/>
          <a:stretch/>
        </p:blipFill>
        <p:spPr>
          <a:xfrm rot="16200000" flipH="1">
            <a:off x="11548023" y="6214023"/>
            <a:ext cx="614255" cy="6736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8739663" y="296258"/>
            <a:ext cx="560252" cy="5751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4941580" y="6307926"/>
            <a:ext cx="440913" cy="4526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9778940" y="857893"/>
            <a:ext cx="133255" cy="1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1" y="1615423"/>
            <a:ext cx="3639671" cy="72614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КОНСПЕКТ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315839"/>
            <a:ext cx="4589929" cy="134667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7553" y="2450524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55061" y="2458521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08097" y="2458521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14921" y="2458521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54503" y="2450524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68582" y="2450524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94723" y="2450524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44038" y="1874346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44037" y="1298168"/>
            <a:ext cx="484095" cy="455976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01354" y="998584"/>
            <a:ext cx="690282" cy="599168"/>
          </a:xfrm>
          <a:prstGeom prst="ellipse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3933" y="734691"/>
            <a:ext cx="2169458" cy="6895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БЕЗ ПЕРЕСДАЧИ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5213" y="1620766"/>
            <a:ext cx="2627256" cy="507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АККУРАТНОСТЬ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3432285" y="2458521"/>
            <a:ext cx="30480" cy="24810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7553" y="3040295"/>
            <a:ext cx="2972993" cy="75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ПРЕДЕЛЬНЫЕ ЗНАЧЕНИЯ ПО ПОЛОЖЕНИЮ ОБ ОЦЕНИВАНИИ</a:t>
            </a:r>
            <a:endParaRPr lang="ru-RU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21290" y="2316398"/>
            <a:ext cx="1909478" cy="507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КОРРЕКТОР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41189" y="1122621"/>
            <a:ext cx="2079812" cy="300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РОВНАЯ СТРОКА</a:t>
            </a:r>
            <a:endParaRPr lang="ru-RU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73989" y="1621623"/>
            <a:ext cx="2424952" cy="356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ОТСУТСТВИЕ ЗАЧЁРКИВАНИЙ</a:t>
            </a:r>
            <a:endParaRPr lang="ru-RU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070782" y="2093653"/>
            <a:ext cx="2424952" cy="356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ВЫДЕЛЕНИЕ ТЕРМИНОВ</a:t>
            </a:r>
            <a:endParaRPr lang="ru-RU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71698" y="2580015"/>
            <a:ext cx="2424952" cy="356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СИНТАКСИС/ПУНКТУАЦИЯ</a:t>
            </a:r>
            <a:endParaRPr lang="ru-RU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8" idx="3"/>
            <a:endCxn id="23" idx="1"/>
          </p:cNvCxnSpPr>
          <p:nvPr/>
        </p:nvCxnSpPr>
        <p:spPr>
          <a:xfrm flipV="1">
            <a:off x="8822469" y="1272810"/>
            <a:ext cx="218720" cy="601536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8" idx="3"/>
            <a:endCxn id="24" idx="1"/>
          </p:cNvCxnSpPr>
          <p:nvPr/>
        </p:nvCxnSpPr>
        <p:spPr>
          <a:xfrm flipV="1">
            <a:off x="8822469" y="1800059"/>
            <a:ext cx="451520" cy="7428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8" idx="3"/>
            <a:endCxn id="25" idx="1"/>
          </p:cNvCxnSpPr>
          <p:nvPr/>
        </p:nvCxnSpPr>
        <p:spPr>
          <a:xfrm>
            <a:off x="8822469" y="1874346"/>
            <a:ext cx="248313" cy="397743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8" idx="3"/>
            <a:endCxn id="26" idx="1"/>
          </p:cNvCxnSpPr>
          <p:nvPr/>
        </p:nvCxnSpPr>
        <p:spPr>
          <a:xfrm>
            <a:off x="8822469" y="1874346"/>
            <a:ext cx="249229" cy="88410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16" idx="7"/>
            <a:endCxn id="17" idx="1"/>
          </p:cNvCxnSpPr>
          <p:nvPr/>
        </p:nvCxnSpPr>
        <p:spPr>
          <a:xfrm rot="5400000" flipH="1" flipV="1">
            <a:off x="5398796" y="371193"/>
            <a:ext cx="6888" cy="1423386"/>
          </a:xfrm>
          <a:prstGeom prst="bentConnector4">
            <a:avLst>
              <a:gd name="adj1" fmla="val 3318815"/>
              <a:gd name="adj2" fmla="val 5355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15" idx="6"/>
            <a:endCxn id="18" idx="1"/>
          </p:cNvCxnSpPr>
          <p:nvPr/>
        </p:nvCxnSpPr>
        <p:spPr>
          <a:xfrm>
            <a:off x="5428132" y="1526156"/>
            <a:ext cx="767081" cy="34819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14" idx="6"/>
            <a:endCxn id="22" idx="1"/>
          </p:cNvCxnSpPr>
          <p:nvPr/>
        </p:nvCxnSpPr>
        <p:spPr>
          <a:xfrm>
            <a:off x="5428133" y="2102334"/>
            <a:ext cx="593157" cy="46764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168582" y="3415093"/>
            <a:ext cx="3126676" cy="688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ИСПОЛЬЗОВАНИЕ НА ПРАКТИКУМАХ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3" name="Соединительная линия уступом 52"/>
          <p:cNvCxnSpPr>
            <a:stCxn id="13" idx="6"/>
            <a:endCxn id="52" idx="0"/>
          </p:cNvCxnSpPr>
          <p:nvPr/>
        </p:nvCxnSpPr>
        <p:spPr>
          <a:xfrm>
            <a:off x="5378818" y="2678512"/>
            <a:ext cx="353102" cy="736581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367552" y="3930998"/>
            <a:ext cx="2972993" cy="756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ЗОНА СОГЛАСИЯ УЧИТЕЛЯ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-1" y="0"/>
            <a:ext cx="10486466" cy="6275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ДОГОВАРИВАЕМСЯ О ВЕСЕ ОТМЕТОК</a:t>
            </a:r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986120" y="2565683"/>
            <a:ext cx="11618256" cy="44178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501445" y="4228886"/>
            <a:ext cx="3563625" cy="61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РАЗБАЛОВКА ДЛЯ КРИТЕРИАЛЬНЫХ РАБОТ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13933" y="51367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32% - 3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60324" y="51367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42% - 3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13933" y="5653281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?- 4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679741" y="5621508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?- 4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31280" y="614758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?- 5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677832" y="6104707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?- 5</a:t>
            </a:r>
          </a:p>
        </p:txBody>
      </p:sp>
    </p:spTree>
    <p:extLst>
      <p:ext uri="{BB962C8B-B14F-4D97-AF65-F5344CB8AC3E}">
        <p14:creationId xmlns:p14="http://schemas.microsoft.com/office/powerpoint/2010/main" val="19403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2" grpId="0" animBg="1"/>
      <p:bldP spid="63" grpId="0" animBg="1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5" y="0"/>
            <a:ext cx="360402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86216" y="73152"/>
            <a:ext cx="3383280" cy="402336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ФЛЕЙТА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1989" y="635155"/>
            <a:ext cx="4270010" cy="62228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77" y="274320"/>
            <a:ext cx="4226312" cy="24343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89" y="1798224"/>
            <a:ext cx="4811527" cy="48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61" y="-129776"/>
            <a:ext cx="4473919" cy="4473919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86216" y="73152"/>
            <a:ext cx="3383280" cy="402336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ЮНГА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3045497"/>
            <a:ext cx="6275069" cy="413762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>
          <a:xfrm>
            <a:off x="3603879" y="171450"/>
            <a:ext cx="5207195" cy="32004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5004280" y="3470148"/>
            <a:ext cx="7238520" cy="35775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89" y="475488"/>
            <a:ext cx="5269733" cy="32633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287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14715" y="5465017"/>
            <a:ext cx="7350177" cy="803329"/>
          </a:xfrm>
          <a:prstGeom prst="rect">
            <a:avLst/>
          </a:pr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70323" y="4544602"/>
            <a:ext cx="7350177" cy="803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70323" y="2045256"/>
            <a:ext cx="4636008" cy="1014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201168"/>
            <a:ext cx="10694894" cy="72237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ЧТО ЕЩЁ МОЖЕТ ВЛИЯТЬ НА ОЦЕНКУ?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499" y="1801368"/>
            <a:ext cx="7458159" cy="5056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24" y="1040630"/>
            <a:ext cx="6396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ЭКСПЕРИМЕНТ: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0323" y="2090636"/>
            <a:ext cx="463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anose="020B0A04020102020204" pitchFamily="34" charset="0"/>
              </a:rPr>
              <a:t>МОЛОДОЙ</a:t>
            </a:r>
            <a:endParaRPr lang="ru-RU" sz="5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683" y="3140643"/>
            <a:ext cx="8161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МАКАРЕНКО</a:t>
            </a:r>
            <a:endParaRPr lang="ru-RU" sz="88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3625" y="4684656"/>
            <a:ext cx="694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10 претензий ученика учителю…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3446" y="5605071"/>
            <a:ext cx="6797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10 претензий учителя ученику…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" y="0"/>
            <a:ext cx="599738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97388" y="0"/>
            <a:ext cx="619461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966011" y="0"/>
            <a:ext cx="62753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ятиугольник 3"/>
          <p:cNvSpPr/>
          <p:nvPr/>
        </p:nvSpPr>
        <p:spPr>
          <a:xfrm>
            <a:off x="-1" y="0"/>
            <a:ext cx="7449672" cy="62752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ЗОНА ОТВЕТСТВЕННОСТИ</a:t>
            </a:r>
            <a:endParaRPr lang="ru-RU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187" y="842682"/>
            <a:ext cx="5271248" cy="932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 КАКИМИ НЕСПРАВЕДЛИВОСТЯМИ СО СТОРОНЫ УЧИТЕЛЕЙ ВЫ СТАЛКИВАЛИСЬ?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9081" y="842681"/>
            <a:ext cx="5271248" cy="932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 КАКИМИ НЕСПРАВЕДЛИВОСТЯМИ СО СТОРОНЫ ДЕТЕЙ СТАЛКИВАЮТСЯ УЧИТЕЛЯ?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187" y="2693329"/>
            <a:ext cx="5271248" cy="24972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 НАРУШЕНИЕ ПРАВИЛ ШКАЛА КРИТЕРИАЛЬНЫХ РАБОТ РАСТЁТ ИЛИ ПАДАЕТ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73052" y="2037230"/>
            <a:ext cx="4448736" cy="795618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ОПОЗДАНИЯ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73052" y="2991968"/>
            <a:ext cx="4448736" cy="795618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СПИСЫВАНИЕ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73052" y="3956790"/>
            <a:ext cx="3597089" cy="795618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ХАМСТВО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3052" y="4921612"/>
            <a:ext cx="5416924" cy="1371612"/>
          </a:xfrm>
          <a:prstGeom prst="rect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НАРУШЕНИЕ ДИСЦИПЛИНЫ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01168"/>
            <a:ext cx="11960352" cy="100584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ОПРЕДЕЛИТЕ КРИТЕРИИ ОЦЕНКИ ЗАРАНЕЕ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40">
            <a:off x="8146046" y="1925001"/>
            <a:ext cx="4300260" cy="430026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2593080"/>
            <a:ext cx="6775704" cy="841248"/>
          </a:xfrm>
          <a:prstGeom prst="homePlate">
            <a:avLst/>
          </a:prstGeom>
          <a:solidFill>
            <a:srgbClr val="FDC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ОФОРМЛЕНИЕ РАБОТЫ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1543883"/>
            <a:ext cx="9729216" cy="841248"/>
          </a:xfrm>
          <a:prstGeom prst="homePlate">
            <a:avLst/>
          </a:pr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КОЛИЧЕСТВЕННЫЕ ПОКАЗАТЕЛИ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3647289"/>
            <a:ext cx="6085840" cy="8412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ВРЕМЕННЫЕ РАМКИ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4741010"/>
            <a:ext cx="5733288" cy="84124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ПОЛНОТА РАБОТЫ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5755708"/>
            <a:ext cx="6986016" cy="841248"/>
          </a:xfrm>
          <a:prstGeom prst="homePlate">
            <a:avLst/>
          </a:prstGeom>
          <a:solidFill>
            <a:srgbClr val="9EE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ПАРАМЕТРЫ КАЧЕСТВА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87" y="921550"/>
            <a:ext cx="4129587" cy="58846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ятиугольник 3"/>
          <p:cNvSpPr/>
          <p:nvPr/>
        </p:nvSpPr>
        <p:spPr>
          <a:xfrm>
            <a:off x="0" y="201168"/>
            <a:ext cx="11960352" cy="72237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ОФОРМИТЕ ДОКУМЕНТОМ С ПОДПИСЬЮ!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99" y="2146171"/>
            <a:ext cx="4449324" cy="44493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368473">
            <a:off x="1296990" y="1713286"/>
            <a:ext cx="3149155" cy="865768"/>
          </a:xfrm>
          <a:prstGeom prst="rect">
            <a:avLst/>
          </a:pr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«ВЕЛИКАЯ ХАРТИЯ ОЦЕНИВАНИЯ»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464" y="1057274"/>
            <a:ext cx="4454585" cy="562114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/>
          <a:stretch/>
        </p:blipFill>
        <p:spPr>
          <a:xfrm flipH="1">
            <a:off x="7867650" y="2662237"/>
            <a:ext cx="4517978" cy="4864356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8582025" y="1147665"/>
            <a:ext cx="3448431" cy="1408923"/>
          </a:xfrm>
          <a:prstGeom prst="wedgeRectCallout">
            <a:avLst>
              <a:gd name="adj1" fmla="val 12678"/>
              <a:gd name="adj2" fmla="val 1108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Установите договор и у вас появится инструмент управления классом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4079" y="0"/>
            <a:ext cx="2407921" cy="6858000"/>
          </a:xfrm>
          <a:prstGeom prst="rect">
            <a:avLst/>
          </a:prstGeom>
          <a:solidFill>
            <a:srgbClr val="EC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0"/>
            <a:ext cx="9784083" cy="6858000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271013" y="258646"/>
            <a:ext cx="7056909" cy="6498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Рад сотрудничеству!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3401" y="5201746"/>
            <a:ext cx="4670323" cy="1242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Email</a:t>
            </a: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dilfinss@mail.ru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Тел: 89833496790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Соц. сети: 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vk.com/dilfinss</a:t>
            </a: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054898"/>
            <a:ext cx="373075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7353828" y="-287725"/>
            <a:ext cx="5503574" cy="6684255"/>
            <a:chOff x="7353828" y="-287725"/>
            <a:chExt cx="5503574" cy="668425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828" y="-287725"/>
              <a:ext cx="5503574" cy="668425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031958" y="1115411"/>
              <a:ext cx="39101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 Black" panose="020B0A04020102020204" pitchFamily="34" charset="0"/>
                </a:rPr>
                <a:t>ДА, Я НАРУШАЮ ЛОКАЛЬНЫЕ АКТЫ ШКОЛЫ, ЛЮБОЙ НОВАТОР ЭТО ДЕЛАЕТ…</a:t>
              </a:r>
              <a:endParaRPr lang="ru-RU" sz="24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73749" y="1673352"/>
            <a:ext cx="2770633" cy="1940401"/>
            <a:chOff x="4873749" y="1673352"/>
            <a:chExt cx="2770633" cy="194040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t="9172" r="14582" b="41475"/>
            <a:stretch/>
          </p:blipFill>
          <p:spPr>
            <a:xfrm flipH="1">
              <a:off x="4873749" y="1673352"/>
              <a:ext cx="2770633" cy="19404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30616" y="2284568"/>
              <a:ext cx="24584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 Black" panose="020B0A04020102020204" pitchFamily="34" charset="0"/>
                </a:rPr>
                <a:t>Я ПРАКТИКУЮ ЭТО УЖЕ 5 ЛЕТ…</a:t>
              </a:r>
              <a:endParaRPr lang="ru-RU" sz="20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731320" y="3570374"/>
            <a:ext cx="2295145" cy="1515761"/>
            <a:chOff x="3731320" y="3570374"/>
            <a:chExt cx="2295145" cy="1515761"/>
          </a:xfrm>
        </p:grpSpPr>
        <p:sp>
          <p:nvSpPr>
            <p:cNvPr id="6" name="TextBox 5"/>
            <p:cNvSpPr txBox="1"/>
            <p:nvPr/>
          </p:nvSpPr>
          <p:spPr>
            <a:xfrm>
              <a:off x="3900211" y="3899467"/>
              <a:ext cx="1934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Black" panose="020B0A04020102020204" pitchFamily="34" charset="0"/>
                </a:rPr>
                <a:t>ЭТО РАБОТАЕТ В 8-11 КЛАССАХ.</a:t>
              </a:r>
              <a:endParaRPr lang="ru-RU" sz="1600" dirty="0">
                <a:latin typeface="Arial Black" panose="020B0A040201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8" t="8646" r="13862" b="41475"/>
            <a:stretch/>
          </p:blipFill>
          <p:spPr>
            <a:xfrm flipH="1">
              <a:off x="3731320" y="3570374"/>
              <a:ext cx="2295145" cy="151576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420780" y="2896351"/>
            <a:ext cx="5998441" cy="3934218"/>
            <a:chOff x="5420780" y="2896351"/>
            <a:chExt cx="5998441" cy="393421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42"/>
            <a:stretch/>
          </p:blipFill>
          <p:spPr>
            <a:xfrm>
              <a:off x="5420780" y="2896351"/>
              <a:ext cx="5998441" cy="39342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08074" y="4331156"/>
              <a:ext cx="40063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atin typeface="Arial Black" panose="020B0A04020102020204" pitchFamily="34" charset="0"/>
                </a:rPr>
                <a:t>РОДИТЕЛИ НЕ ПРОТИВ, С НИМИ Я ДЕЛАЮ ТОЖЕ САМОЕ…</a:t>
              </a:r>
              <a:endParaRPr lang="ru-RU" sz="2800" dirty="0">
                <a:latin typeface="Arial Black" panose="020B0A04020102020204" pitchFamily="34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63" t="58185" r="9991" b="10965"/>
            <a:stretch/>
          </p:blipFill>
          <p:spPr>
            <a:xfrm rot="16626018" flipH="1">
              <a:off x="10292389" y="6085634"/>
              <a:ext cx="566928" cy="62179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7541799" y="2844362"/>
            <a:ext cx="560252" cy="5751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5489994" y="4857661"/>
            <a:ext cx="308798" cy="3170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0"/>
            <a:ext cx="5170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 Black" panose="020B0A04020102020204" pitchFamily="34" charset="0"/>
              </a:rPr>
              <a:t>ОТВЕТЫ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494" y="1082831"/>
            <a:ext cx="572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НА ВСЕ ВАШИ ВОПРОСЫ, КОТОРЫЕ ВЫ ЗАДАДИТЕ В КОНЦЕ…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788600" y="5174694"/>
            <a:ext cx="2295145" cy="1515761"/>
            <a:chOff x="3788600" y="5174694"/>
            <a:chExt cx="2295145" cy="151576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8" t="8646" r="13862" b="41475"/>
            <a:stretch/>
          </p:blipFill>
          <p:spPr>
            <a:xfrm flipH="1">
              <a:off x="3788600" y="5174694"/>
              <a:ext cx="2295145" cy="151576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24737" y="5599602"/>
              <a:ext cx="1934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 Black" panose="020B0A04020102020204" pitchFamily="34" charset="0"/>
                </a:rPr>
                <a:t>ВСЁ ДЕЛО В ОТНОШЕНИЯХ И ВЫБОРЕ</a:t>
              </a:r>
              <a:endParaRPr lang="ru-RU" sz="16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6026465" y="6076810"/>
            <a:ext cx="193417" cy="1985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71" y="942931"/>
            <a:ext cx="3717684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413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8646" r="13862" b="41475"/>
          <a:stretch/>
        </p:blipFill>
        <p:spPr>
          <a:xfrm flipH="1">
            <a:off x="6656957" y="773240"/>
            <a:ext cx="1253439" cy="82779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53119" y="1040584"/>
            <a:ext cx="1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ДИРЕКТОР НЕ ПРОТИВ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7644382" y="1495371"/>
            <a:ext cx="138139" cy="14182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 rot="1926110">
            <a:off x="2885733" y="164772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01082">
            <a:off x="3189893" y="1861104"/>
            <a:ext cx="52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4139617">
            <a:off x="3383412" y="1539096"/>
            <a:ext cx="52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574266">
            <a:off x="3858191" y="1626562"/>
            <a:ext cx="36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9170308">
            <a:off x="3702703" y="1450678"/>
            <a:ext cx="365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4932880">
            <a:off x="3947299" y="1400982"/>
            <a:ext cx="36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4932880">
            <a:off x="4134818" y="1596085"/>
            <a:ext cx="262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11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4932880">
            <a:off x="4190696" y="1504538"/>
            <a:ext cx="29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20071883">
            <a:off x="2934909" y="2056820"/>
            <a:ext cx="52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7377119">
            <a:off x="2498262" y="1825211"/>
            <a:ext cx="36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839278">
            <a:off x="2678800" y="1652758"/>
            <a:ext cx="365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4932880">
            <a:off x="2775307" y="2061090"/>
            <a:ext cx="29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4932880">
            <a:off x="3203890" y="1637852"/>
            <a:ext cx="29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endParaRPr lang="ru-RU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9172" r="14582" b="41475"/>
          <a:stretch/>
        </p:blipFill>
        <p:spPr>
          <a:xfrm flipH="1">
            <a:off x="8734934" y="1193521"/>
            <a:ext cx="3381408" cy="19404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t="9172" r="14582" b="41475"/>
          <a:stretch/>
        </p:blipFill>
        <p:spPr>
          <a:xfrm flipH="1">
            <a:off x="5353526" y="334646"/>
            <a:ext cx="3381408" cy="19404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256032"/>
            <a:ext cx="4845588" cy="1902041"/>
          </a:xfrm>
          <a:prstGeom prst="rect">
            <a:avLst/>
          </a:pr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746" y="-38144"/>
            <a:ext cx="494718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smtClean="0">
                <a:latin typeface="Arial Black" panose="020B0A04020102020204" pitchFamily="34" charset="0"/>
              </a:rPr>
              <a:t>КАК</a:t>
            </a:r>
            <a:endParaRPr lang="ru-RU" sz="16600" dirty="0">
              <a:latin typeface="Arial Black" panose="020B0A040201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58073"/>
            <a:ext cx="2505965" cy="200428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18884"/>
          <a:stretch/>
        </p:blipFill>
        <p:spPr>
          <a:xfrm>
            <a:off x="-435068" y="2350008"/>
            <a:ext cx="5265694" cy="4700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88362" y="2208430"/>
            <a:ext cx="505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17872" y="2834634"/>
            <a:ext cx="58480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СТАВЛЮ</a:t>
            </a:r>
            <a:endParaRPr lang="ru-RU" sz="8800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30626" y="4102821"/>
            <a:ext cx="73292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 smtClean="0">
                <a:latin typeface="Arial Black" panose="020B0A04020102020204" pitchFamily="34" charset="0"/>
              </a:rPr>
              <a:t>ДВОЙКИ</a:t>
            </a:r>
            <a:endParaRPr lang="ru-RU" sz="11500" dirty="0">
              <a:latin typeface="Arial Black" panose="020B0A040201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830626" y="5797296"/>
            <a:ext cx="7212022" cy="9144"/>
          </a:xfrm>
          <a:prstGeom prst="line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610441" y="706197"/>
            <a:ext cx="270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А КАК НУЖНО?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141272" y="1529175"/>
            <a:ext cx="2558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А КАК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МОЖНО?</a:t>
            </a:r>
            <a:endParaRPr lang="ru-RU" sz="36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3" t="58185" r="9991" b="10965"/>
          <a:stretch/>
        </p:blipFill>
        <p:spPr>
          <a:xfrm rot="16626018" flipH="1">
            <a:off x="11189980" y="2896297"/>
            <a:ext cx="916729" cy="10054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8014785" y="2011036"/>
            <a:ext cx="560252" cy="57519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58477" r="25837" b="30774"/>
          <a:stretch/>
        </p:blipFill>
        <p:spPr>
          <a:xfrm>
            <a:off x="8851496" y="1150949"/>
            <a:ext cx="233993" cy="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903970" y="2165972"/>
            <a:ext cx="2965704" cy="279007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28332"/>
          <a:stretch/>
        </p:blipFill>
        <p:spPr>
          <a:xfrm>
            <a:off x="-1450340" y="400304"/>
            <a:ext cx="612648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ятиугольник 3"/>
          <p:cNvSpPr/>
          <p:nvPr/>
        </p:nvSpPr>
        <p:spPr>
          <a:xfrm>
            <a:off x="0" y="98552"/>
            <a:ext cx="8991600" cy="60350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ПОЧЕМУ ИМЕННО ОБ ОЦЕНИВАНИИ?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787140" y="852048"/>
            <a:ext cx="7476744" cy="585216"/>
          </a:xfrm>
          <a:prstGeom prst="homePlate">
            <a:avLst/>
          </a:prstGeom>
          <a:solidFill>
            <a:srgbClr val="FF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УСТАНОВЛЕНИЕ ДОВЕРИТЕЛЬНЫХ ОТНОШЕНИЙ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787140" y="3689560"/>
            <a:ext cx="4345432" cy="46051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ЯСНЫЙ МАРШРУТ УСПЕХА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787140" y="4378895"/>
            <a:ext cx="3691636" cy="46508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АВТОРИТЕТ УЧИТЕЛЯ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787140" y="1566972"/>
            <a:ext cx="6430264" cy="53366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СОЗДАНИЕ ИНТЕЛЛЕКТУАЛЬНОЙ СРЕДЫ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787140" y="2235003"/>
            <a:ext cx="5052060" cy="533665"/>
          </a:xfrm>
          <a:prstGeom prst="homePlate">
            <a:avLst/>
          </a:prstGeom>
          <a:solidFill>
            <a:srgbClr val="FDC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МЕХАНИЗМЫ ОБРАТНОЙ СВЯЗИ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787140" y="2927073"/>
            <a:ext cx="4899660" cy="533665"/>
          </a:xfrm>
          <a:prstGeom prst="homePlate">
            <a:avLst/>
          </a:prstGeom>
          <a:solidFill>
            <a:srgbClr val="9EE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ПРОСТРАНСТВО ДЛЯ МАНЁВРА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260987"/>
            <a:ext cx="2878074" cy="2589304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4526788" y="5214645"/>
            <a:ext cx="6273292" cy="1382622"/>
          </a:xfrm>
          <a:prstGeom prst="wedgeRectCallout">
            <a:avLst>
              <a:gd name="adj1" fmla="val 38431"/>
              <a:gd name="adj2" fmla="val -872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62% КОНФЛИКТОВ, РЕШАЕМЫХ УЧИТЕЛЯМИ, ВОЗНИКАЮТ НА ПОЧВЕ «НЕСПРАВЕДЛИВЫХ ОТМЕТОК».</a:t>
            </a: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ятиугольник 47"/>
          <p:cNvSpPr/>
          <p:nvPr/>
        </p:nvSpPr>
        <p:spPr>
          <a:xfrm>
            <a:off x="0" y="98552"/>
            <a:ext cx="11969496" cy="60350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ЗНАКОМЫ ЛИ ВАМ ТЕРМИНЫ?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3840" y="935802"/>
            <a:ext cx="5413248" cy="12435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ФОРМИРУЮЩЕЕ ОЦЕНИВАНИЕ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88832" y="2383789"/>
            <a:ext cx="5605272" cy="12435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КОНСТАТИРУЮЩЕЕ ОЦЕНИВАНИЕ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08248" y="3887216"/>
            <a:ext cx="7482840" cy="1243584"/>
          </a:xfrm>
          <a:prstGeom prst="rect">
            <a:avLst/>
          </a:prstGeom>
          <a:solidFill>
            <a:srgbClr val="FDC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СРЕДНЕАРИФМЕТИЧЕСКАЯ ОЦЕНКА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78552" y="5372608"/>
            <a:ext cx="6653784" cy="1243584"/>
          </a:xfrm>
          <a:prstGeom prst="rect">
            <a:avLst/>
          </a:prstGeom>
          <a:solidFill>
            <a:srgbClr val="FF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СРЕДНЕВЗВЕШЕННАЯ ОЦЕНКА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884"/>
            <a:ext cx="3618912" cy="310711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84748" y="881203"/>
            <a:ext cx="2662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ЦЕЛИ</a:t>
            </a:r>
            <a:endParaRPr lang="ru-RU" sz="8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308422" y="2385633"/>
            <a:ext cx="4617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ФАКТОРЫ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4494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14"/>
            <a:ext cx="12192000" cy="647258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0" y="0"/>
            <a:ext cx="10826496" cy="38541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ЖУРНАЛ ПОЗВОЛЯЕТ ВЫСТАВИТЬ ВЕС ОТМЕТКИ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98064"/>
            <a:ext cx="12192000" cy="44805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322" y="0"/>
            <a:ext cx="108713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547569">
            <a:off x="4789044" y="2129725"/>
            <a:ext cx="6929437" cy="1819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УСТОЯТЬ В ЭТОМ ГОДУ?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21">
            <a:off x="3749370" y="1421558"/>
            <a:ext cx="5482161" cy="5518893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17143" r="29094"/>
          <a:stretch/>
        </p:blipFill>
        <p:spPr>
          <a:xfrm rot="1970750">
            <a:off x="64008" y="-13064"/>
            <a:ext cx="3383280" cy="56823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172424">
            <a:off x="2118360" y="247462"/>
            <a:ext cx="8732520" cy="799326"/>
          </a:xfrm>
          <a:prstGeom prst="rect">
            <a:avLst/>
          </a:prstGeom>
          <a:solidFill>
            <a:schemeClr val="accent2">
              <a:lumMod val="60000"/>
              <a:lumOff val="40000"/>
              <a:alpha val="76000"/>
            </a:schemeClr>
          </a:solidFill>
          <a:ln w="190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 ПОНЯТЬ, ЧТО ТЫ НЕ УПАЛ?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568"/>
            <a:ext cx="12192000" cy="57424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85288" y="558800"/>
            <a:ext cx="6821424" cy="7498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АУКЦИОН ОТМЕТОК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324</Words>
  <Application>Microsoft Office PowerPoint</Application>
  <PresentationFormat>Широкоэкранный</PresentationFormat>
  <Paragraphs>113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PopCat</dc:creator>
  <cp:lastModifiedBy>PopCat</cp:lastModifiedBy>
  <cp:revision>91</cp:revision>
  <dcterms:created xsi:type="dcterms:W3CDTF">2023-08-28T10:34:34Z</dcterms:created>
  <dcterms:modified xsi:type="dcterms:W3CDTF">2024-08-22T13:35:50Z</dcterms:modified>
</cp:coreProperties>
</file>