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33" r:id="rId2"/>
    <p:sldId id="379" r:id="rId3"/>
    <p:sldId id="335" r:id="rId4"/>
    <p:sldId id="341" r:id="rId5"/>
    <p:sldId id="364" r:id="rId6"/>
    <p:sldId id="342" r:id="rId7"/>
    <p:sldId id="354" r:id="rId8"/>
    <p:sldId id="355" r:id="rId9"/>
    <p:sldId id="371" r:id="rId10"/>
    <p:sldId id="368" r:id="rId11"/>
    <p:sldId id="376" r:id="rId12"/>
    <p:sldId id="365" r:id="rId13"/>
    <p:sldId id="363" r:id="rId14"/>
    <p:sldId id="366" r:id="rId15"/>
    <p:sldId id="367" r:id="rId16"/>
    <p:sldId id="369" r:id="rId17"/>
    <p:sldId id="370" r:id="rId18"/>
    <p:sldId id="343" r:id="rId19"/>
    <p:sldId id="372" r:id="rId20"/>
    <p:sldId id="378" r:id="rId21"/>
    <p:sldId id="373" r:id="rId22"/>
    <p:sldId id="374" r:id="rId23"/>
    <p:sldId id="377" r:id="rId24"/>
    <p:sldId id="340" r:id="rId2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9EB4"/>
    <a:srgbClr val="009CAD"/>
    <a:srgbClr val="4B0EC8"/>
    <a:srgbClr val="420CC8"/>
    <a:srgbClr val="FFFFFF"/>
    <a:srgbClr val="F38221"/>
    <a:srgbClr val="2162AE"/>
    <a:srgbClr val="60BFCE"/>
    <a:srgbClr val="CC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9" autoAdjust="0"/>
    <p:restoredTop sz="99091" autoAdjust="0"/>
  </p:normalViewPr>
  <p:slideViewPr>
    <p:cSldViewPr snapToGrid="0">
      <p:cViewPr varScale="1">
        <p:scale>
          <a:sx n="67" d="100"/>
          <a:sy n="67" d="100"/>
        </p:scale>
        <p:origin x="456" y="52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8113-B5BB-4A20-A656-A8E84BBECAC4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5FBC-DCEE-433A-BD83-152810946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4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23.08.2024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B69A2F11-600D-44D7-A0E2-CE2D3B9D58E9}" type="slidenum">
              <a:rPr lang="ru-RU" sz="1800" smtClean="0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‹#›</a:t>
            </a:fld>
            <a:endParaRPr lang="ru-RU" sz="1800" dirty="0" smtClean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 userDrawn="1"/>
        </p:nvCxnSpPr>
        <p:spPr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Proxima Nova Rg" panose="02000506030000020004" pitchFamily="2" charset="0"/>
              </a:defRPr>
            </a:lvl1pPr>
            <a:lvl2pPr marL="457200" indent="0">
              <a:buNone/>
              <a:defRPr baseline="0">
                <a:latin typeface="Proxima Nova Rg" panose="02000506030000020004" pitchFamily="2" charset="0"/>
              </a:defRPr>
            </a:lvl2pPr>
            <a:lvl3pPr marL="914400" indent="0">
              <a:buNone/>
              <a:defRPr baseline="0">
                <a:latin typeface="Proxima Nova Rg" panose="02000506030000020004" pitchFamily="2" charset="0"/>
              </a:defRPr>
            </a:lvl3pPr>
            <a:lvl4pPr marL="1371600" indent="0">
              <a:buNone/>
              <a:defRPr baseline="0">
                <a:latin typeface="Proxima Nova Rg" panose="02000506030000020004" pitchFamily="2" charset="0"/>
              </a:defRPr>
            </a:lvl4pPr>
            <a:lvl5pPr marL="1828800" indent="0">
              <a:buNone/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 panose="02000506030000020004" pitchFamily="2" charset="0"/>
              </a:defRPr>
            </a:lvl1pPr>
            <a:lvl2pPr marL="457200" indent="0">
              <a:buFontTx/>
              <a:buNone/>
              <a:defRPr>
                <a:latin typeface="Proxima Nova Rg" panose="02000506030000020004" pitchFamily="2" charset="0"/>
              </a:defRPr>
            </a:lvl2pPr>
            <a:lvl3pPr marL="914400" indent="0">
              <a:buFontTx/>
              <a:buNone/>
              <a:defRPr>
                <a:latin typeface="Proxima Nova Rg" panose="02000506030000020004" pitchFamily="2" charset="0"/>
              </a:defRPr>
            </a:lvl3pPr>
            <a:lvl4pPr marL="1371600" indent="0">
              <a:buFontTx/>
              <a:buNone/>
              <a:defRPr>
                <a:latin typeface="Proxima Nova Rg" panose="02000506030000020004" pitchFamily="2" charset="0"/>
              </a:defRPr>
            </a:lvl4pPr>
            <a:lvl5pPr marL="1828800" indent="0">
              <a:buFontTx/>
              <a:buNone/>
              <a:defRPr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 panose="0200050603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 smtClean="0"/>
              <a:t>ЗАГОЛОВОК СЛАЙДА </a:t>
            </a:r>
            <a:br>
              <a:rPr lang="ru-RU" dirty="0" smtClean="0"/>
            </a:br>
            <a:r>
              <a:rPr lang="ru-RU" dirty="0" smtClean="0"/>
              <a:t>ИЛИ НАЗВАНИЕ 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8.jp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hyperlink" Target="https://prof.sferum.ru/kurs?utm_source=chat_reg&amp;utm_medium=post&amp;utm_campaign=kurs-2024" TargetMode="External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s://cc.sferum.ru/czoys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8.png"/><Relationship Id="rId4" Type="http://schemas.openxmlformats.org/officeDocument/2006/relationships/hyperlink" Target="https://cc.sferum.ru/czozm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png"/><Relationship Id="rId7" Type="http://schemas.openxmlformats.org/officeDocument/2006/relationships/image" Target="../media/image7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18.png"/><Relationship Id="rId10" Type="http://schemas.openxmlformats.org/officeDocument/2006/relationships/image" Target="../media/image76.png"/><Relationship Id="rId4" Type="http://schemas.openxmlformats.org/officeDocument/2006/relationships/hyperlink" Target="https://cc.sferum.ru/czozmK" TargetMode="External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c.sferum.ru/czoyMG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f.sferum.ru/lidery_sferuma?utm_source=avgustovki&amp;utm_medium=gr&amp;utm_campaign=lidery_sferuma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r>
              <a:rPr lang="ru-RU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  <a:t/>
            </a:r>
            <a:br>
              <a:rPr lang="ru-RU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</a:p>
          <a:p>
            <a:pPr algn="ctr"/>
            <a:r>
              <a:rPr lang="en-US" sz="25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 smtClean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 smtClean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243" y="1733985"/>
            <a:ext cx="631579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Способы эффективного использования платформы Сферум в образовании</a:t>
            </a:r>
            <a:endParaRPr lang="ru-RU" sz="4800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33243" y="4769196"/>
            <a:ext cx="4968315" cy="15388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latin typeface="Proxima Nova Rg" panose="02000506030000020004" pitchFamily="2" charset="0"/>
              </a:rPr>
              <a:t>Калинина Наталья Александровна, исполняющий обязанности директора, </a:t>
            </a:r>
          </a:p>
          <a:p>
            <a:r>
              <a:rPr lang="ru-RU" sz="2000" dirty="0" smtClean="0">
                <a:latin typeface="Proxima Nova Rg" panose="02000506030000020004" pitchFamily="2" charset="0"/>
              </a:rPr>
              <a:t>учитель информатики, классный руководитель, МБОУ </a:t>
            </a:r>
            <a:r>
              <a:rPr lang="ru-RU" sz="2000" dirty="0">
                <a:latin typeface="Proxima Nova Rg" panose="02000506030000020004" pitchFamily="2" charset="0"/>
              </a:rPr>
              <a:t>«СОШ № 5 им</a:t>
            </a:r>
            <a:r>
              <a:rPr lang="ru-RU" sz="2000" dirty="0" smtClean="0">
                <a:latin typeface="Proxima Nova Rg" panose="02000506030000020004" pitchFamily="2" charset="0"/>
              </a:rPr>
              <a:t>. С.Д</a:t>
            </a:r>
            <a:r>
              <a:rPr lang="ru-RU" sz="2000" dirty="0">
                <a:latin typeface="Proxima Nova Rg" panose="02000506030000020004" pitchFamily="2" charset="0"/>
              </a:rPr>
              <a:t>. Рябова» </a:t>
            </a:r>
            <a:endParaRPr lang="ru-RU" sz="2000" dirty="0" smtClean="0">
              <a:latin typeface="Proxima Nova Rg" panose="02000506030000020004" pitchFamily="2" charset="0"/>
            </a:endParaRPr>
          </a:p>
          <a:p>
            <a:r>
              <a:rPr lang="ru-RU" sz="2000" dirty="0" smtClean="0">
                <a:latin typeface="Proxima Nova Rg" panose="02000506030000020004" pitchFamily="2" charset="0"/>
              </a:rPr>
              <a:t>г</a:t>
            </a:r>
            <a:r>
              <a:rPr lang="ru-RU" sz="2000" dirty="0">
                <a:latin typeface="Proxima Nova Rg" panose="02000506030000020004" pitchFamily="2" charset="0"/>
              </a:rPr>
              <a:t>. Колпашево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722945"/>
            <a:ext cx="3131797" cy="1081395"/>
          </a:xfrm>
          <a:prstGeom prst="rect">
            <a:avLst/>
          </a:prstGeom>
        </p:spPr>
      </p:pic>
      <p:pic>
        <p:nvPicPr>
          <p:cNvPr id="1028" name="Picture 4" descr="Сферу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07" y="624456"/>
            <a:ext cx="2267540" cy="128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322401"/>
            <a:ext cx="4532116" cy="47640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965" t="1693"/>
          <a:stretch/>
        </p:blipFill>
        <p:spPr>
          <a:xfrm>
            <a:off x="5019674" y="1322401"/>
            <a:ext cx="6334126" cy="462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68;p59"/>
          <p:cNvSpPr/>
          <p:nvPr/>
        </p:nvSpPr>
        <p:spPr>
          <a:xfrm>
            <a:off x="7993033" y="1276349"/>
            <a:ext cx="3859400" cy="5581817"/>
          </a:xfrm>
          <a:prstGeom prst="round2SameRect">
            <a:avLst>
              <a:gd name="adj1" fmla="val 4169"/>
              <a:gd name="adj2" fmla="val 0"/>
            </a:avLst>
          </a:prstGeom>
          <a:solidFill>
            <a:srgbClr val="E3EA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" name="Google Shape;569;p59"/>
          <p:cNvSpPr/>
          <p:nvPr/>
        </p:nvSpPr>
        <p:spPr>
          <a:xfrm>
            <a:off x="3949082" y="4589257"/>
            <a:ext cx="3138048" cy="1582943"/>
          </a:xfrm>
          <a:prstGeom prst="roundRect">
            <a:avLst>
              <a:gd name="adj" fmla="val 7605"/>
            </a:avLst>
          </a:prstGeom>
          <a:noFill/>
          <a:ln w="9525" cap="flat" cmpd="sng">
            <a:solidFill>
              <a:srgbClr val="E5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2000" tIns="240000" rIns="96000" bIns="96000" anchor="t" anchorCtr="0">
            <a:noAutofit/>
          </a:bodyPr>
          <a:lstStyle/>
          <a:p>
            <a:pPr>
              <a:lnSpc>
                <a:spcPct val="114000"/>
              </a:lnSpc>
              <a:spcBef>
                <a:spcPts val="800"/>
              </a:spcBef>
            </a:pPr>
            <a:r>
              <a:rPr lang="ru" sz="1733" b="1">
                <a:solidFill>
                  <a:schemeClr val="accent2"/>
                </a:solidFill>
              </a:rPr>
              <a:t>С</a:t>
            </a:r>
            <a:r>
              <a:rPr lang="ru" sz="1733">
                <a:solidFill>
                  <a:schemeClr val="accent2"/>
                </a:solidFill>
              </a:rPr>
              <a:t> 1 сентября </a:t>
            </a:r>
            <a:r>
              <a:rPr lang="ru" sz="1733" b="1">
                <a:solidFill>
                  <a:schemeClr val="accent2"/>
                </a:solidFill>
              </a:rPr>
              <a:t>рекомендуем</a:t>
            </a:r>
            <a:r>
              <a:rPr lang="ru" sz="1733">
                <a:solidFill>
                  <a:schemeClr val="accent2"/>
                </a:solidFill>
              </a:rPr>
              <a:t> </a:t>
            </a:r>
            <a:r>
              <a:rPr lang="ru" sz="1733" b="1">
                <a:solidFill>
                  <a:schemeClr val="accent2"/>
                </a:solidFill>
              </a:rPr>
              <a:t>использовать</a:t>
            </a:r>
            <a:r>
              <a:rPr lang="ru" sz="1733">
                <a:solidFill>
                  <a:schemeClr val="dk1"/>
                </a:solidFill>
              </a:rPr>
              <a:t> только чаты, созданные при помощи ЭЖД</a:t>
            </a:r>
            <a:endParaRPr sz="1733"/>
          </a:p>
        </p:txBody>
      </p:sp>
      <p:sp>
        <p:nvSpPr>
          <p:cNvPr id="8" name="Google Shape;570;p59"/>
          <p:cNvSpPr/>
          <p:nvPr/>
        </p:nvSpPr>
        <p:spPr>
          <a:xfrm>
            <a:off x="326665" y="4589257"/>
            <a:ext cx="3450800" cy="1582943"/>
          </a:xfrm>
          <a:prstGeom prst="roundRect">
            <a:avLst>
              <a:gd name="adj" fmla="val 7605"/>
            </a:avLst>
          </a:prstGeom>
          <a:noFill/>
          <a:ln w="9525" cap="flat" cmpd="sng">
            <a:solidFill>
              <a:srgbClr val="E5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2000" tIns="240000" rIns="96000" bIns="9600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" sz="1733" b="1">
                <a:solidFill>
                  <a:schemeClr val="accent2"/>
                </a:solidFill>
              </a:rPr>
              <a:t>До</a:t>
            </a:r>
            <a:r>
              <a:rPr lang="ru" sz="1733">
                <a:solidFill>
                  <a:schemeClr val="accent2"/>
                </a:solidFill>
              </a:rPr>
              <a:t> 1 сентября </a:t>
            </a:r>
            <a:r>
              <a:rPr lang="ru" sz="1733" b="1">
                <a:solidFill>
                  <a:schemeClr val="accent2"/>
                </a:solidFill>
              </a:rPr>
              <a:t>важно</a:t>
            </a:r>
            <a:r>
              <a:rPr lang="ru" sz="1733">
                <a:solidFill>
                  <a:schemeClr val="accent2"/>
                </a:solidFill>
              </a:rPr>
              <a:t> </a:t>
            </a:r>
            <a:br>
              <a:rPr lang="ru" sz="1733">
                <a:solidFill>
                  <a:schemeClr val="accent2"/>
                </a:solidFill>
              </a:rPr>
            </a:br>
            <a:r>
              <a:rPr lang="ru" sz="1733" b="1">
                <a:solidFill>
                  <a:schemeClr val="accent2"/>
                </a:solidFill>
              </a:rPr>
              <a:t>настроить</a:t>
            </a:r>
            <a:r>
              <a:rPr lang="ru" sz="1733">
                <a:solidFill>
                  <a:schemeClr val="dk1"/>
                </a:solidFill>
              </a:rPr>
              <a:t> связку Сферум — ЭЖД для полного доступа ко всем возможностям </a:t>
            </a:r>
            <a:endParaRPr sz="1733" b="1">
              <a:solidFill>
                <a:schemeClr val="dk1"/>
              </a:solidFill>
            </a:endParaRPr>
          </a:p>
        </p:txBody>
      </p:sp>
      <p:sp>
        <p:nvSpPr>
          <p:cNvPr id="9" name="Google Shape;571;p59"/>
          <p:cNvSpPr txBox="1"/>
          <p:nvPr/>
        </p:nvSpPr>
        <p:spPr>
          <a:xfrm>
            <a:off x="677333" y="1806367"/>
            <a:ext cx="4491200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" name="Google Shape;572;p59"/>
          <p:cNvSpPr txBox="1"/>
          <p:nvPr/>
        </p:nvSpPr>
        <p:spPr>
          <a:xfrm>
            <a:off x="283130" y="2416097"/>
            <a:ext cx="7259066" cy="152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26392" indent="-273260">
              <a:lnSpc>
                <a:spcPct val="114000"/>
              </a:lnSpc>
              <a:buClr>
                <a:schemeClr val="accent2"/>
              </a:buClr>
              <a:buSzPts val="1300"/>
              <a:buChar char="➔"/>
            </a:pPr>
            <a:r>
              <a:rPr lang="ru" sz="1733" dirty="0">
                <a:solidFill>
                  <a:schemeClr val="dk1"/>
                </a:solidFill>
              </a:rPr>
              <a:t>Автоматическое создание ч</a:t>
            </a:r>
            <a:r>
              <a:rPr lang="ru" sz="1733" dirty="0">
                <a:solidFill>
                  <a:srgbClr val="000000"/>
                </a:solidFill>
              </a:rPr>
              <a:t>атов </a:t>
            </a:r>
            <a:r>
              <a:rPr lang="ru" sz="1733" dirty="0"/>
              <a:t>педагога</a:t>
            </a:r>
            <a:r>
              <a:rPr lang="ru" sz="1733" dirty="0">
                <a:solidFill>
                  <a:srgbClr val="000000"/>
                </a:solidFill>
              </a:rPr>
              <a:t> с коллегами, </a:t>
            </a:r>
            <a:br>
              <a:rPr lang="ru" sz="1733" dirty="0">
                <a:solidFill>
                  <a:srgbClr val="000000"/>
                </a:solidFill>
              </a:rPr>
            </a:br>
            <a:r>
              <a:rPr lang="ru" sz="1733" dirty="0">
                <a:solidFill>
                  <a:srgbClr val="000000"/>
                </a:solidFill>
              </a:rPr>
              <a:t>учениками и родителями </a:t>
            </a:r>
            <a:endParaRPr sz="1333" dirty="0"/>
          </a:p>
          <a:p>
            <a:pPr marL="326392" indent="-273260">
              <a:lnSpc>
                <a:spcPct val="114000"/>
              </a:lnSpc>
              <a:spcBef>
                <a:spcPts val="800"/>
              </a:spcBef>
              <a:buClr>
                <a:schemeClr val="accent2"/>
              </a:buClr>
              <a:buSzPts val="1300"/>
              <a:buChar char="➔"/>
            </a:pPr>
            <a:r>
              <a:rPr lang="ru" sz="1733" dirty="0"/>
              <a:t>Актуальный состав</a:t>
            </a:r>
            <a:r>
              <a:rPr lang="ru" sz="1733" dirty="0">
                <a:solidFill>
                  <a:srgbClr val="000000"/>
                </a:solidFill>
              </a:rPr>
              <a:t> участников чатов </a:t>
            </a:r>
            <a:r>
              <a:rPr lang="ru" sz="1733" dirty="0"/>
              <a:t>—</a:t>
            </a:r>
            <a:r>
              <a:rPr lang="ru" sz="1733" dirty="0">
                <a:solidFill>
                  <a:srgbClr val="000000"/>
                </a:solidFill>
              </a:rPr>
              <a:t> регулярные обновления </a:t>
            </a:r>
            <a:endParaRPr sz="1333" dirty="0"/>
          </a:p>
          <a:p>
            <a:pPr marL="326392" indent="-27326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accent2"/>
              </a:buClr>
              <a:buSzPts val="1300"/>
              <a:buChar char="➔"/>
            </a:pPr>
            <a:r>
              <a:rPr lang="ru" sz="1733" dirty="0"/>
              <a:t>Д</a:t>
            </a:r>
            <a:r>
              <a:rPr lang="ru" sz="1733" dirty="0">
                <a:solidFill>
                  <a:srgbClr val="000000"/>
                </a:solidFill>
              </a:rPr>
              <a:t>истанционн</a:t>
            </a:r>
            <a:r>
              <a:rPr lang="ru" sz="1733" dirty="0"/>
              <a:t>ый </a:t>
            </a:r>
            <a:r>
              <a:rPr lang="ru" sz="1733" dirty="0">
                <a:solidFill>
                  <a:srgbClr val="000000"/>
                </a:solidFill>
              </a:rPr>
              <a:t>урок</a:t>
            </a:r>
            <a:r>
              <a:rPr lang="ru" sz="1733" dirty="0"/>
              <a:t> </a:t>
            </a:r>
            <a:r>
              <a:rPr lang="ru" sz="1733" dirty="0">
                <a:solidFill>
                  <a:srgbClr val="000000"/>
                </a:solidFill>
              </a:rPr>
              <a:t>для</a:t>
            </a:r>
            <a:r>
              <a:rPr lang="ru" sz="1733" dirty="0"/>
              <a:t> </a:t>
            </a:r>
            <a:r>
              <a:rPr lang="ru" sz="1733" dirty="0">
                <a:solidFill>
                  <a:srgbClr val="000000"/>
                </a:solidFill>
              </a:rPr>
              <a:t>класса можно запланировать в</a:t>
            </a:r>
            <a:r>
              <a:rPr lang="ru" sz="1733" dirty="0"/>
              <a:t> </a:t>
            </a:r>
            <a:r>
              <a:rPr lang="ru" sz="1733" dirty="0">
                <a:solidFill>
                  <a:srgbClr val="000000"/>
                </a:solidFill>
              </a:rPr>
              <a:t>пару кликов</a:t>
            </a:r>
            <a:endParaRPr sz="1733" dirty="0">
              <a:solidFill>
                <a:schemeClr val="dk1"/>
              </a:solidFill>
            </a:endParaRPr>
          </a:p>
        </p:txBody>
      </p:sp>
      <p:sp>
        <p:nvSpPr>
          <p:cNvPr id="11" name="Google Shape;573;p59"/>
          <p:cNvSpPr txBox="1">
            <a:spLocks/>
          </p:cNvSpPr>
          <p:nvPr/>
        </p:nvSpPr>
        <p:spPr>
          <a:xfrm>
            <a:off x="287356" y="1312051"/>
            <a:ext cx="6980217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2"/>
                </a:solidFill>
              </a:rPr>
              <a:t>Преимущества интеграции</a:t>
            </a:r>
            <a:r>
              <a:rPr lang="ru-RU" sz="3600" dirty="0" smtClean="0"/>
              <a:t> </a:t>
            </a:r>
          </a:p>
          <a:p>
            <a:r>
              <a:rPr lang="ru-RU" sz="3600" dirty="0" err="1" smtClean="0"/>
              <a:t>Сферума</a:t>
            </a:r>
            <a:r>
              <a:rPr lang="ru-RU" sz="3600" dirty="0" smtClean="0"/>
              <a:t> и ЭЖД для пользователей 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12" name="Google Shape;574;p59"/>
          <p:cNvPicPr preferRelativeResize="0"/>
          <p:nvPr/>
        </p:nvPicPr>
        <p:blipFill rotWithShape="1">
          <a:blip r:embed="rId3">
            <a:alphaModFix/>
          </a:blip>
          <a:srcRect l="43480" t="9795" b="9"/>
          <a:stretch/>
        </p:blipFill>
        <p:spPr>
          <a:xfrm>
            <a:off x="8164650" y="2707492"/>
            <a:ext cx="3539633" cy="4150674"/>
          </a:xfrm>
          <a:prstGeom prst="round2SameRect">
            <a:avLst>
              <a:gd name="adj1" fmla="val 4919"/>
              <a:gd name="adj2" fmla="val 0"/>
            </a:avLst>
          </a:prstGeom>
          <a:noFill/>
          <a:ln>
            <a:noFill/>
          </a:ln>
        </p:spPr>
      </p:pic>
      <p:sp>
        <p:nvSpPr>
          <p:cNvPr id="13" name="Google Shape;575;p59"/>
          <p:cNvSpPr txBox="1"/>
          <p:nvPr/>
        </p:nvSpPr>
        <p:spPr>
          <a:xfrm>
            <a:off x="8253708" y="1379233"/>
            <a:ext cx="3598725" cy="116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" sz="2000" b="1" dirty="0">
                <a:solidFill>
                  <a:schemeClr val="dk1"/>
                </a:solidFill>
              </a:rPr>
              <a:t>Планы</a:t>
            </a:r>
            <a:endParaRPr sz="2000" b="1" dirty="0">
              <a:solidFill>
                <a:schemeClr val="dk1"/>
              </a:solidFill>
            </a:endParaRPr>
          </a:p>
          <a:p>
            <a:pPr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ru" sz="1733" dirty="0">
                <a:solidFill>
                  <a:schemeClr val="dk1"/>
                </a:solidFill>
              </a:rPr>
              <a:t>Интеграция чатов Сферума в интерфейс ЭЖД</a:t>
            </a:r>
            <a:endParaRPr sz="1733" dirty="0">
              <a:solidFill>
                <a:schemeClr val="dk1"/>
              </a:solidFill>
            </a:endParaRPr>
          </a:p>
        </p:txBody>
      </p:sp>
      <p:sp>
        <p:nvSpPr>
          <p:cNvPr id="14" name="Google Shape;576;p59"/>
          <p:cNvSpPr/>
          <p:nvPr/>
        </p:nvSpPr>
        <p:spPr>
          <a:xfrm>
            <a:off x="283130" y="4067257"/>
            <a:ext cx="6804000" cy="522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2EAF9"/>
          </a:solidFill>
          <a:ln>
            <a:noFill/>
          </a:ln>
        </p:spPr>
        <p:txBody>
          <a:bodyPr spcFirstLastPara="1" wrap="square" lIns="192000" tIns="48000" rIns="121900" bIns="0" anchor="ctr" anchorCtr="0">
            <a:no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  <a:buClr>
                <a:schemeClr val="dk1"/>
              </a:buClr>
              <a:buSzPts val="1400"/>
            </a:pPr>
            <a:r>
              <a:rPr lang="ru" sz="1733" b="1">
                <a:solidFill>
                  <a:schemeClr val="dk1"/>
                </a:solidFill>
              </a:rPr>
              <a:t>1 сентября 2024 года  </a:t>
            </a:r>
            <a:endParaRPr sz="1733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371761"/>
            <a:ext cx="8631532" cy="36098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043987" y="2111878"/>
            <a:ext cx="30003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inter"/>
              </a:rPr>
              <a:t>Привязка учетной записи в СГО с учебным профилем Сферум</a:t>
            </a:r>
          </a:p>
        </p:txBody>
      </p:sp>
    </p:spTree>
    <p:extLst>
      <p:ext uri="{BB962C8B-B14F-4D97-AF65-F5344CB8AC3E}">
        <p14:creationId xmlns:p14="http://schemas.microsoft.com/office/powerpoint/2010/main" val="218384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sun9-25.userapi.com/s/v1/ig2/8LDilHb0iot1A1a75w0FhtG5egmsl1bbIKks0FVL48sowXiTcQMEwtPCK9almeweBzSH02NIrO7WluYHYLxREEMj.jpg?quality=95&amp;as=32x69,48x104,72x156,108x234,160x347,240x520,360x780,480x1040,540x1170,640x1387,720x1560,1080x2340&amp;from=bu&amp;u=-altZBy1uwfGexsl1DWL6vlNrPNP0VAj71Tq-o7Zftk&amp;cs=997x216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/>
          <a:stretch/>
        </p:blipFill>
        <p:spPr bwMode="auto">
          <a:xfrm>
            <a:off x="221970" y="1404499"/>
            <a:ext cx="2529580" cy="523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37.userapi.com/s/v1/ig2/xAz6guNHZ9nptXLnLhD3ZlOFbhcxUccyjH7vu2T003r3Wci6Ay7ggEy6si-vVyW5QWzyXC0II3_Qaa3QCswSZspg.jpg?quality=95&amp;as=32x69,48x104,72x156,108x234,160x347,240x520,360x780,480x1040,540x1170,640x1387,720x1560,1080x2340&amp;from=bu&amp;u=ICxZCBMpsCE0G3qb9SK7HylZwbpDQa2pYk32QQ_xSZg&amp;cs=997x216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/>
          <a:stretch/>
        </p:blipFill>
        <p:spPr bwMode="auto">
          <a:xfrm>
            <a:off x="3042884" y="1404499"/>
            <a:ext cx="2263286" cy="468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97504" y="1702303"/>
            <a:ext cx="64230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inter"/>
              </a:rPr>
              <a:t>«Другое Дело» — проект, где можно получить разнообразный и уникальный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inter"/>
              </a:rPr>
              <a:t>опыт. 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inter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9CAD"/>
                </a:solidFill>
                <a:latin typeface="inter"/>
              </a:rPr>
              <a:t>познакомиться </a:t>
            </a:r>
            <a:r>
              <a:rPr lang="ru-RU" sz="2000" dirty="0">
                <a:solidFill>
                  <a:srgbClr val="009CAD"/>
                </a:solidFill>
                <a:latin typeface="inter"/>
              </a:rPr>
              <a:t>с </a:t>
            </a:r>
            <a:r>
              <a:rPr lang="ru-RU" sz="2000" dirty="0" smtClean="0">
                <a:solidFill>
                  <a:srgbClr val="009CAD"/>
                </a:solidFill>
                <a:latin typeface="inter"/>
              </a:rPr>
              <a:t>разными профессиями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9CAD"/>
                </a:solidFill>
                <a:latin typeface="inter"/>
              </a:rPr>
              <a:t>попробовать </a:t>
            </a:r>
            <a:r>
              <a:rPr lang="ru-RU" sz="2000" dirty="0">
                <a:solidFill>
                  <a:srgbClr val="009CAD"/>
                </a:solidFill>
                <a:latin typeface="inter"/>
              </a:rPr>
              <a:t>медитацию </a:t>
            </a:r>
            <a:endParaRPr lang="ru-RU" sz="2000" dirty="0" smtClean="0">
              <a:solidFill>
                <a:srgbClr val="009CAD"/>
              </a:solidFill>
              <a:latin typeface="inter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9CAD"/>
                </a:solidFill>
                <a:latin typeface="inter"/>
              </a:rPr>
              <a:t>стажировки и обучение у специалистов </a:t>
            </a:r>
            <a:endParaRPr lang="ru-RU" sz="2000" dirty="0" smtClean="0">
              <a:solidFill>
                <a:srgbClr val="009CAD"/>
              </a:solidFill>
              <a:latin typeface="inter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9CAD"/>
                </a:solidFill>
                <a:latin typeface="inter"/>
              </a:rPr>
              <a:t>отправиться </a:t>
            </a:r>
            <a:r>
              <a:rPr lang="ru-RU" sz="2000" dirty="0">
                <a:solidFill>
                  <a:srgbClr val="009CAD"/>
                </a:solidFill>
                <a:latin typeface="inter"/>
              </a:rPr>
              <a:t>в большое путешествие по </a:t>
            </a:r>
            <a:r>
              <a:rPr lang="ru-RU" sz="2000" dirty="0" smtClean="0">
                <a:solidFill>
                  <a:srgbClr val="009CAD"/>
                </a:solidFill>
                <a:latin typeface="inter"/>
              </a:rPr>
              <a:t>России</a:t>
            </a:r>
          </a:p>
          <a:p>
            <a:pPr algn="just"/>
            <a:endParaRPr lang="ru-RU" sz="2000" dirty="0" smtClean="0">
              <a:solidFill>
                <a:srgbClr val="000000"/>
              </a:solidFill>
              <a:latin typeface="inter"/>
            </a:endParaRPr>
          </a:p>
          <a:p>
            <a:pPr algn="just"/>
            <a:endParaRPr lang="ru-RU" sz="2000" dirty="0">
              <a:solidFill>
                <a:srgbClr val="000000"/>
              </a:solidFill>
              <a:latin typeface="inter"/>
            </a:endParaRPr>
          </a:p>
          <a:p>
            <a:pPr algn="just"/>
            <a:endParaRPr lang="ru-RU" sz="2000" dirty="0" smtClean="0">
              <a:solidFill>
                <a:srgbClr val="000000"/>
              </a:solidFill>
              <a:latin typeface="inter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/>
                </a:solidFill>
                <a:latin typeface="inter"/>
              </a:rPr>
              <a:t>В </a:t>
            </a:r>
            <a:r>
              <a:rPr lang="ru-RU" sz="2000" dirty="0">
                <a:solidFill>
                  <a:schemeClr val="accent2"/>
                </a:solidFill>
                <a:latin typeface="inter"/>
              </a:rPr>
              <a:t>сервисе собраны задания на любой </a:t>
            </a:r>
            <a:r>
              <a:rPr lang="ru-RU" sz="2000" dirty="0" smtClean="0">
                <a:solidFill>
                  <a:schemeClr val="accent2"/>
                </a:solidFill>
                <a:latin typeface="inter"/>
              </a:rPr>
              <a:t>вкус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/>
                </a:solidFill>
                <a:latin typeface="inter"/>
              </a:rPr>
              <a:t>За каждое выполненное задание начисляются баллы, которые можно обменять на бонусы. </a:t>
            </a:r>
            <a:endParaRPr lang="ru-RU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65" y="1304204"/>
            <a:ext cx="5139910" cy="4859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824" y="2619375"/>
            <a:ext cx="4066185" cy="32016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76824" y="1444753"/>
            <a:ext cx="6967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inter"/>
              </a:rPr>
              <a:t>Сервис «Сбор файлов»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0319" t="20133" r="25652" b="39415"/>
          <a:stretch/>
        </p:blipFill>
        <p:spPr>
          <a:xfrm>
            <a:off x="10210799" y="2191708"/>
            <a:ext cx="155257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574092" y="1256042"/>
            <a:ext cx="6967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inter"/>
              </a:rPr>
              <a:t>Сервис «Интерактивная карта»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174"/>
          <a:stretch/>
        </p:blipFill>
        <p:spPr>
          <a:xfrm>
            <a:off x="2114550" y="1840817"/>
            <a:ext cx="2957239" cy="1650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74413" t="21000" r="2008" b="40181"/>
          <a:stretch/>
        </p:blipFill>
        <p:spPr>
          <a:xfrm>
            <a:off x="340638" y="1186131"/>
            <a:ext cx="939418" cy="1127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575" y="1915228"/>
            <a:ext cx="7076579" cy="4171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29" y="2313433"/>
            <a:ext cx="1850896" cy="3284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018" y="4191952"/>
            <a:ext cx="4210276" cy="18946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430" y="3798725"/>
            <a:ext cx="3476145" cy="25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574092" y="1256042"/>
            <a:ext cx="6967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inter"/>
              </a:rPr>
              <a:t>Сервис «Помощник ученика»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43" y="1840816"/>
            <a:ext cx="3974529" cy="2788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825" y="1840816"/>
            <a:ext cx="3076576" cy="4412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9" y="4855692"/>
            <a:ext cx="5991225" cy="15163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328" y="1951675"/>
            <a:ext cx="3551241" cy="25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1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34" y="3414079"/>
            <a:ext cx="923599" cy="92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19;p64"/>
          <p:cNvSpPr/>
          <p:nvPr/>
        </p:nvSpPr>
        <p:spPr>
          <a:xfrm>
            <a:off x="1839900" y="4633012"/>
            <a:ext cx="350800" cy="350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" name="Google Shape;621;p64"/>
          <p:cNvSpPr txBox="1">
            <a:spLocks/>
          </p:cNvSpPr>
          <p:nvPr/>
        </p:nvSpPr>
        <p:spPr>
          <a:xfrm>
            <a:off x="6685076" y="1343874"/>
            <a:ext cx="3859098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/>
                </a:solidFill>
              </a:rPr>
              <a:t>Поддержка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пользователей</a:t>
            </a:r>
            <a:endParaRPr lang="ru-RU" dirty="0"/>
          </a:p>
        </p:txBody>
      </p:sp>
      <p:sp>
        <p:nvSpPr>
          <p:cNvPr id="13" name="Google Shape;622;p64"/>
          <p:cNvSpPr txBox="1"/>
          <p:nvPr/>
        </p:nvSpPr>
        <p:spPr>
          <a:xfrm>
            <a:off x="680034" y="2790686"/>
            <a:ext cx="61316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Aft>
                <a:spcPts val="800"/>
              </a:spcAft>
            </a:pPr>
            <a:r>
              <a:rPr lang="ru" sz="2000" b="1" dirty="0">
                <a:solidFill>
                  <a:schemeClr val="accent2"/>
                </a:solidFill>
              </a:rPr>
              <a:t>Благодаря новым инструментам за 2024 год 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14" name="Google Shape;623;p64"/>
          <p:cNvSpPr txBox="1">
            <a:spLocks/>
          </p:cNvSpPr>
          <p:nvPr/>
        </p:nvSpPr>
        <p:spPr>
          <a:xfrm>
            <a:off x="11142688" y="6335843"/>
            <a:ext cx="709600" cy="522000"/>
          </a:xfrm>
          <a:prstGeom prst="rect">
            <a:avLst/>
          </a:prstGeom>
        </p:spPr>
        <p:txBody>
          <a:bodyPr spcFirstLastPara="1" wrap="square" lIns="121900" tIns="121900" rIns="0" bIns="12190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ru" smtClean="0"/>
              <a:pPr>
                <a:buClr>
                  <a:srgbClr val="000000"/>
                </a:buClr>
              </a:pPr>
              <a:t>17</a:t>
            </a:fld>
            <a:endParaRPr lang="ru"/>
          </a:p>
        </p:txBody>
      </p:sp>
      <p:sp>
        <p:nvSpPr>
          <p:cNvPr id="15" name="Google Shape;624;p64"/>
          <p:cNvSpPr/>
          <p:nvPr/>
        </p:nvSpPr>
        <p:spPr>
          <a:xfrm>
            <a:off x="290373" y="1422355"/>
            <a:ext cx="6131600" cy="1030530"/>
          </a:xfrm>
          <a:prstGeom prst="roundRect">
            <a:avLst>
              <a:gd name="adj" fmla="val 948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Google Shape;625;p64"/>
          <p:cNvSpPr/>
          <p:nvPr/>
        </p:nvSpPr>
        <p:spPr>
          <a:xfrm>
            <a:off x="388533" y="1424933"/>
            <a:ext cx="593600" cy="59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" name="Google Shape;626;p64"/>
          <p:cNvSpPr txBox="1">
            <a:spLocks noGrp="1"/>
          </p:cNvSpPr>
          <p:nvPr>
            <p:ph type="body" idx="4294967295"/>
          </p:nvPr>
        </p:nvSpPr>
        <p:spPr>
          <a:xfrm>
            <a:off x="962831" y="1577983"/>
            <a:ext cx="5476400" cy="1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400"/>
              <a:buNone/>
            </a:pPr>
            <a:r>
              <a:rPr lang="ru" sz="2000" dirty="0"/>
              <a:t>Приоритетная поддержка педагогов для пользователей </a:t>
            </a:r>
            <a:r>
              <a:rPr lang="ru" sz="2000" b="1" dirty="0"/>
              <a:t>с подтверждённым статусом учителя</a:t>
            </a:r>
            <a:endParaRPr sz="2000" b="1" dirty="0"/>
          </a:p>
        </p:txBody>
      </p:sp>
      <p:pic>
        <p:nvPicPr>
          <p:cNvPr id="18" name="Google Shape;62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35" y="1507028"/>
            <a:ext cx="429399" cy="4294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628;p64"/>
          <p:cNvSpPr txBox="1"/>
          <p:nvPr/>
        </p:nvSpPr>
        <p:spPr>
          <a:xfrm>
            <a:off x="719667" y="5635782"/>
            <a:ext cx="2892000" cy="52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" sz="2400" dirty="0">
                <a:solidFill>
                  <a:schemeClr val="dk1"/>
                </a:solidFill>
              </a:rPr>
              <a:t>Среднее время ответа 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0" name="Google Shape;629;p64"/>
          <p:cNvSpPr txBox="1"/>
          <p:nvPr/>
        </p:nvSpPr>
        <p:spPr>
          <a:xfrm>
            <a:off x="1223186" y="4766766"/>
            <a:ext cx="2415200" cy="116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ru" sz="6000" b="1" dirty="0">
                <a:solidFill>
                  <a:schemeClr val="accent2"/>
                </a:solidFill>
              </a:rPr>
              <a:t>8</a:t>
            </a:r>
            <a:r>
              <a:rPr lang="ru" sz="4267" b="1" dirty="0">
                <a:solidFill>
                  <a:schemeClr val="accent2"/>
                </a:solidFill>
              </a:rPr>
              <a:t> </a:t>
            </a:r>
            <a:r>
              <a:rPr lang="ru" sz="2400" b="1" dirty="0">
                <a:solidFill>
                  <a:schemeClr val="accent2"/>
                </a:solidFill>
              </a:rPr>
              <a:t>минут</a:t>
            </a:r>
            <a:endParaRPr sz="2400" dirty="0">
              <a:solidFill>
                <a:schemeClr val="accent2"/>
              </a:solidFill>
            </a:endParaRPr>
          </a:p>
        </p:txBody>
      </p:sp>
      <p:pic>
        <p:nvPicPr>
          <p:cNvPr id="21" name="Google Shape;630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8089" y="2032289"/>
            <a:ext cx="3684091" cy="430355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31;p64"/>
          <p:cNvSpPr txBox="1"/>
          <p:nvPr/>
        </p:nvSpPr>
        <p:spPr>
          <a:xfrm>
            <a:off x="4215873" y="5339511"/>
            <a:ext cx="4385583" cy="95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" sz="2400" dirty="0">
                <a:solidFill>
                  <a:schemeClr val="dk1"/>
                </a:solidFill>
              </a:rPr>
              <a:t>рост уровня удовлетворенности</a:t>
            </a:r>
            <a:br>
              <a:rPr lang="ru" sz="2400" dirty="0">
                <a:solidFill>
                  <a:schemeClr val="dk1"/>
                </a:solidFill>
              </a:rPr>
            </a:br>
            <a:r>
              <a:rPr lang="ru" sz="2400" dirty="0">
                <a:solidFill>
                  <a:schemeClr val="dk1"/>
                </a:solidFill>
              </a:rPr>
              <a:t>поддержкой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3" name="Google Shape;632;p64"/>
          <p:cNvSpPr txBox="1"/>
          <p:nvPr/>
        </p:nvSpPr>
        <p:spPr>
          <a:xfrm>
            <a:off x="4215873" y="4332236"/>
            <a:ext cx="1926800" cy="116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ru" sz="4267" b="1" dirty="0">
                <a:solidFill>
                  <a:srgbClr val="11A063"/>
                </a:solidFill>
              </a:rPr>
              <a:t>+</a:t>
            </a:r>
            <a:r>
              <a:rPr lang="ru" sz="6000" b="1" dirty="0">
                <a:solidFill>
                  <a:srgbClr val="11A063"/>
                </a:solidFill>
              </a:rPr>
              <a:t>15</a:t>
            </a:r>
            <a:r>
              <a:rPr lang="ru" sz="4533" b="1" dirty="0">
                <a:solidFill>
                  <a:srgbClr val="11A063"/>
                </a:solidFill>
              </a:rPr>
              <a:t>%</a:t>
            </a:r>
            <a:endParaRPr sz="4533" dirty="0">
              <a:solidFill>
                <a:srgbClr val="11A063"/>
              </a:solidFill>
            </a:endParaRPr>
          </a:p>
        </p:txBody>
      </p:sp>
      <p:pic>
        <p:nvPicPr>
          <p:cNvPr id="24" name="Google Shape;63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3268" y="3436096"/>
            <a:ext cx="780001" cy="78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34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9668" y="5249910"/>
            <a:ext cx="350801" cy="35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635;p64"/>
          <p:cNvSpPr txBox="1"/>
          <p:nvPr/>
        </p:nvSpPr>
        <p:spPr>
          <a:xfrm>
            <a:off x="736033" y="4235212"/>
            <a:ext cx="2124800" cy="71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" sz="1733" dirty="0">
                <a:solidFill>
                  <a:srgbClr val="1F1F1F"/>
                </a:solidFill>
              </a:rPr>
              <a:t>Скорость ответа </a:t>
            </a:r>
            <a:br>
              <a:rPr lang="ru" sz="1733" dirty="0">
                <a:solidFill>
                  <a:srgbClr val="1F1F1F"/>
                </a:solidFill>
              </a:rPr>
            </a:br>
            <a:r>
              <a:rPr lang="ru" sz="1733" dirty="0">
                <a:solidFill>
                  <a:srgbClr val="1F1F1F"/>
                </a:solidFill>
              </a:rPr>
              <a:t>быстрее </a:t>
            </a:r>
            <a:r>
              <a:rPr lang="ru" sz="1733" b="1" dirty="0">
                <a:solidFill>
                  <a:srgbClr val="11A063"/>
                </a:solidFill>
              </a:rPr>
              <a:t>в 2,3 раза</a:t>
            </a:r>
            <a:endParaRPr sz="1733" b="1" dirty="0">
              <a:solidFill>
                <a:srgbClr val="11A0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41;p65"/>
          <p:cNvSpPr txBox="1"/>
          <p:nvPr/>
        </p:nvSpPr>
        <p:spPr>
          <a:xfrm>
            <a:off x="370767" y="1912964"/>
            <a:ext cx="7182558" cy="101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  <a:buClr>
                <a:srgbClr val="000000"/>
              </a:buClr>
              <a:buSzPts val="1100"/>
            </a:pPr>
            <a:r>
              <a:rPr lang="ru" sz="1733" dirty="0">
                <a:solidFill>
                  <a:schemeClr val="dk1"/>
                </a:solidFill>
              </a:rPr>
              <a:t>Всем работникам сферы образования доступен бесплатный курс повышения квалификации «Педагог настоящего: как учить и учиться в современном мире». Курс создан при поддержке Минпросвещения РФ</a:t>
            </a:r>
            <a:endParaRPr sz="1733" u="sng" dirty="0">
              <a:solidFill>
                <a:srgbClr val="8E5BF9"/>
              </a:solidFill>
            </a:endParaRPr>
          </a:p>
        </p:txBody>
      </p:sp>
      <p:sp>
        <p:nvSpPr>
          <p:cNvPr id="6" name="Google Shape;642;p65"/>
          <p:cNvSpPr txBox="1">
            <a:spLocks/>
          </p:cNvSpPr>
          <p:nvPr/>
        </p:nvSpPr>
        <p:spPr>
          <a:xfrm>
            <a:off x="370767" y="1263764"/>
            <a:ext cx="101644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/>
                </a:solidFill>
              </a:rPr>
              <a:t>Курс </a:t>
            </a:r>
            <a:r>
              <a:rPr lang="ru-RU" dirty="0" smtClean="0"/>
              <a:t>для педагогов</a:t>
            </a:r>
            <a:endParaRPr lang="ru-RU" dirty="0"/>
          </a:p>
        </p:txBody>
      </p:sp>
      <p:cxnSp>
        <p:nvCxnSpPr>
          <p:cNvPr id="7" name="Google Shape;643;p65"/>
          <p:cNvCxnSpPr/>
          <p:nvPr/>
        </p:nvCxnSpPr>
        <p:spPr>
          <a:xfrm>
            <a:off x="6293517" y="-2547916"/>
            <a:ext cx="5330800" cy="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Google Shape;64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5249" y="1431269"/>
            <a:ext cx="4251983" cy="4399976"/>
          </a:xfrm>
          <a:prstGeom prst="roundRect">
            <a:avLst>
              <a:gd name="adj" fmla="val 5242"/>
            </a:avLst>
          </a:prstGeom>
          <a:noFill/>
          <a:ln>
            <a:noFill/>
          </a:ln>
        </p:spPr>
      </p:pic>
      <p:sp>
        <p:nvSpPr>
          <p:cNvPr id="9" name="Google Shape;645;p65"/>
          <p:cNvSpPr/>
          <p:nvPr/>
        </p:nvSpPr>
        <p:spPr>
          <a:xfrm>
            <a:off x="523500" y="5512842"/>
            <a:ext cx="5674000" cy="664800"/>
          </a:xfrm>
          <a:prstGeom prst="roundRect">
            <a:avLst>
              <a:gd name="adj" fmla="val 41308"/>
            </a:avLst>
          </a:prstGeom>
          <a:solidFill>
            <a:srgbClr val="F2EAF9"/>
          </a:solidFill>
          <a:ln>
            <a:noFill/>
          </a:ln>
        </p:spPr>
        <p:txBody>
          <a:bodyPr spcFirstLastPara="1" wrap="square" lIns="240000" tIns="96000" rIns="240000" bIns="9600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800"/>
              </a:spcBef>
            </a:pPr>
            <a:r>
              <a:rPr lang="ru" sz="1733" dirty="0">
                <a:solidFill>
                  <a:schemeClr val="dk1"/>
                </a:solidFill>
              </a:rPr>
              <a:t>Регистрируйтесь на обучение на сайте </a:t>
            </a:r>
            <a:r>
              <a:rPr lang="ru" sz="1733" u="sng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prof.sferum.ru/kurs</a:t>
            </a:r>
            <a:endParaRPr sz="1733" dirty="0">
              <a:solidFill>
                <a:schemeClr val="accent2"/>
              </a:solidFill>
            </a:endParaRPr>
          </a:p>
        </p:txBody>
      </p:sp>
      <p:sp>
        <p:nvSpPr>
          <p:cNvPr id="10" name="Google Shape;646;p65"/>
          <p:cNvSpPr txBox="1"/>
          <p:nvPr/>
        </p:nvSpPr>
        <p:spPr>
          <a:xfrm>
            <a:off x="786995" y="2855866"/>
            <a:ext cx="4432400" cy="99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  <a:buClr>
                <a:schemeClr val="dk1"/>
              </a:buClr>
              <a:buSzPts val="1100"/>
            </a:pPr>
            <a:r>
              <a:rPr lang="ru" sz="2400" dirty="0"/>
              <a:t>Удостоверение о повышении квалификации</a:t>
            </a:r>
            <a:endParaRPr sz="2400" dirty="0"/>
          </a:p>
        </p:txBody>
      </p:sp>
      <p:pic>
        <p:nvPicPr>
          <p:cNvPr id="11" name="Google Shape;647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4924" y="2948431"/>
            <a:ext cx="291724" cy="2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48;p65"/>
          <p:cNvSpPr txBox="1"/>
          <p:nvPr/>
        </p:nvSpPr>
        <p:spPr>
          <a:xfrm>
            <a:off x="754591" y="3850189"/>
            <a:ext cx="4930800" cy="99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  <a:buClr>
                <a:srgbClr val="000000"/>
              </a:buClr>
              <a:buSzPts val="1400"/>
            </a:pPr>
            <a:r>
              <a:rPr lang="ru" sz="2400" dirty="0">
                <a:solidFill>
                  <a:schemeClr val="dk1"/>
                </a:solidFill>
              </a:rPr>
              <a:t>Курс рассчитан на 36 академических часов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649;p65"/>
          <p:cNvSpPr txBox="1"/>
          <p:nvPr/>
        </p:nvSpPr>
        <p:spPr>
          <a:xfrm>
            <a:off x="721899" y="4766985"/>
            <a:ext cx="5174075" cy="5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  <a:buClr>
                <a:srgbClr val="000000"/>
              </a:buClr>
              <a:buSzPts val="1400"/>
            </a:pPr>
            <a:r>
              <a:rPr lang="ru" sz="2400" dirty="0">
                <a:solidFill>
                  <a:schemeClr val="dk1"/>
                </a:solidFill>
              </a:rPr>
              <a:t>Материалы от педагогов-практиков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650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616" y="4771399"/>
            <a:ext cx="291724" cy="29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51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4824" y="3912531"/>
            <a:ext cx="291976" cy="2919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652;p65"/>
          <p:cNvCxnSpPr/>
          <p:nvPr/>
        </p:nvCxnSpPr>
        <p:spPr>
          <a:xfrm>
            <a:off x="721900" y="3812744"/>
            <a:ext cx="54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653;p65"/>
          <p:cNvCxnSpPr/>
          <p:nvPr/>
        </p:nvCxnSpPr>
        <p:spPr>
          <a:xfrm>
            <a:off x="721900" y="4736356"/>
            <a:ext cx="54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Google Shape;654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82300" y="5896787"/>
            <a:ext cx="302067" cy="30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55;p65">
            <a:hlinkClick r:id="rId4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29375" y="4400550"/>
            <a:ext cx="2479165" cy="2192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6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74;p67"/>
          <p:cNvSpPr txBox="1">
            <a:spLocks/>
          </p:cNvSpPr>
          <p:nvPr/>
        </p:nvSpPr>
        <p:spPr>
          <a:xfrm>
            <a:off x="547508" y="1336307"/>
            <a:ext cx="101644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/>
                </a:solidFill>
              </a:rPr>
              <a:t>Сферум </a:t>
            </a:r>
            <a:r>
              <a:rPr lang="ru-RU" dirty="0" smtClean="0"/>
              <a:t>для педагогов</a:t>
            </a:r>
            <a:endParaRPr lang="ru-RU" dirty="0"/>
          </a:p>
        </p:txBody>
      </p:sp>
      <p:sp>
        <p:nvSpPr>
          <p:cNvPr id="6" name="Google Shape;675;p67"/>
          <p:cNvSpPr txBox="1"/>
          <p:nvPr/>
        </p:nvSpPr>
        <p:spPr>
          <a:xfrm>
            <a:off x="414168" y="3116654"/>
            <a:ext cx="5405608" cy="131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  <a:buClr>
                <a:srgbClr val="000000"/>
              </a:buClr>
              <a:buSzPts val="1100"/>
            </a:pPr>
            <a:r>
              <a:rPr lang="ru" sz="1733" dirty="0">
                <a:solidFill>
                  <a:schemeClr val="dk1"/>
                </a:solidFill>
              </a:rPr>
              <a:t>В Библиотеке практик собраны идеи использования Сферума в учёбе и внеклассной деятельности: используйте сценарии коллег в работе с учениками и их родителями  </a:t>
            </a:r>
            <a:endParaRPr sz="1733" dirty="0"/>
          </a:p>
        </p:txBody>
      </p:sp>
      <p:pic>
        <p:nvPicPr>
          <p:cNvPr id="7" name="Google Shape;67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751" y="-837016"/>
            <a:ext cx="405367" cy="40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7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334" y="-837000"/>
            <a:ext cx="405367" cy="40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7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5549" y="-781800"/>
            <a:ext cx="405367" cy="405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80;p67"/>
          <p:cNvSpPr/>
          <p:nvPr/>
        </p:nvSpPr>
        <p:spPr>
          <a:xfrm>
            <a:off x="399976" y="5443400"/>
            <a:ext cx="5172400" cy="613600"/>
          </a:xfrm>
          <a:prstGeom prst="roundRect">
            <a:avLst>
              <a:gd name="adj" fmla="val 41308"/>
            </a:avLst>
          </a:prstGeom>
          <a:solidFill>
            <a:srgbClr val="F2EAF9"/>
          </a:solidFill>
          <a:ln>
            <a:noFill/>
          </a:ln>
        </p:spPr>
        <p:txBody>
          <a:bodyPr spcFirstLastPara="1" wrap="square" lIns="240000" tIns="96000" rIns="240000" bIns="9600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800"/>
              </a:spcBef>
            </a:pPr>
            <a:r>
              <a:rPr lang="ru" sz="1733" dirty="0">
                <a:solidFill>
                  <a:schemeClr val="dk1"/>
                </a:solidFill>
              </a:rPr>
              <a:t>Больше возможностей на </a:t>
            </a:r>
            <a:r>
              <a:rPr lang="ru" sz="1733" u="sng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prof-sferum.ru</a:t>
            </a:r>
            <a:endParaRPr sz="1733" dirty="0">
              <a:solidFill>
                <a:schemeClr val="accent2"/>
              </a:solidFill>
            </a:endParaRPr>
          </a:p>
        </p:txBody>
      </p:sp>
      <p:cxnSp>
        <p:nvCxnSpPr>
          <p:cNvPr id="12" name="Google Shape;681;p67"/>
          <p:cNvCxnSpPr/>
          <p:nvPr/>
        </p:nvCxnSpPr>
        <p:spPr>
          <a:xfrm>
            <a:off x="6293517" y="-2547916"/>
            <a:ext cx="5330800" cy="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Google Shape;68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5118" y="5599154"/>
            <a:ext cx="302067" cy="30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67"/>
          <p:cNvPicPr preferRelativeResize="0"/>
          <p:nvPr/>
        </p:nvPicPr>
        <p:blipFill rotWithShape="1">
          <a:blip r:embed="rId6">
            <a:alphaModFix/>
          </a:blip>
          <a:srcRect t="15690" b="16503"/>
          <a:stretch/>
        </p:blipFill>
        <p:spPr>
          <a:xfrm>
            <a:off x="5969529" y="1324733"/>
            <a:ext cx="5250921" cy="5018917"/>
          </a:xfrm>
          <a:prstGeom prst="roundRect">
            <a:avLst>
              <a:gd name="adj" fmla="val 7022"/>
            </a:avLst>
          </a:prstGeom>
          <a:noFill/>
          <a:ln>
            <a:noFill/>
          </a:ln>
        </p:spPr>
      </p:pic>
      <p:sp>
        <p:nvSpPr>
          <p:cNvPr id="15" name="Google Shape;684;p67"/>
          <p:cNvSpPr txBox="1"/>
          <p:nvPr/>
        </p:nvSpPr>
        <p:spPr>
          <a:xfrm>
            <a:off x="414168" y="2025038"/>
            <a:ext cx="5405608" cy="75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  <a:buClr>
                <a:srgbClr val="000000"/>
              </a:buClr>
              <a:buSzPts val="1600"/>
            </a:pPr>
            <a:r>
              <a:rPr lang="ru" sz="2133" dirty="0">
                <a:solidFill>
                  <a:schemeClr val="accent2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Изучайте сценарии использования Сферума от коллег и делитесь вашими идеями</a:t>
            </a:r>
            <a:endParaRPr sz="2133" dirty="0">
              <a:solidFill>
                <a:schemeClr val="accent2"/>
              </a:solidFill>
            </a:endParaRPr>
          </a:p>
        </p:txBody>
      </p:sp>
      <p:pic>
        <p:nvPicPr>
          <p:cNvPr id="16" name="Google Shape;685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8701" y="4071115"/>
            <a:ext cx="302067" cy="302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4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33676" y="179946"/>
            <a:ext cx="6334124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b="1" dirty="0" smtClean="0"/>
              <a:t>Всероссийская образовательная сессия представителей педагогического актива «Лидеры </a:t>
            </a:r>
            <a:r>
              <a:rPr lang="ru-RU" b="1" dirty="0" err="1" smtClean="0"/>
              <a:t>Сферума</a:t>
            </a:r>
            <a:r>
              <a:rPr lang="ru-RU" b="1" dirty="0" smtClean="0"/>
              <a:t>»</a:t>
            </a:r>
            <a:endParaRPr lang="ru-RU" b="1" dirty="0"/>
          </a:p>
          <a:p>
            <a:pPr>
              <a:lnSpc>
                <a:spcPct val="150000"/>
              </a:lnSpc>
            </a:pPr>
            <a:endParaRPr lang="ru-RU" b="1" dirty="0"/>
          </a:p>
        </p:txBody>
      </p:sp>
      <p:pic>
        <p:nvPicPr>
          <p:cNvPr id="5" name="Picture 4" descr="Сферум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7" b="12894"/>
          <a:stretch/>
        </p:blipFill>
        <p:spPr bwMode="auto">
          <a:xfrm>
            <a:off x="9401175" y="69972"/>
            <a:ext cx="2476022" cy="10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21.userapi.com/s/v1/ig2/K0JwNcO8r5BkijS5H4RWbuPnUp7fdmt5hg18EzHCpNNXtpS075hkz8G8g5UnAloRX1ElXz0cL4eXsSLMV7arPszP.jpg?quality=95&amp;as=32x43,48x64,72x96,108x144,160x213,240x320,360x480,480x640,540x720,640x853,720x960,1080x1440,1280x1707,1440x1920,1920x2560&amp;from=bu&amp;u=BOEQteaF0wZD-Mtn6N63eLoEZQ7jbMT86WXXvdpGaXE&amp;cs=1620x216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9"/>
          <a:stretch/>
        </p:blipFill>
        <p:spPr bwMode="auto">
          <a:xfrm>
            <a:off x="175175" y="1310640"/>
            <a:ext cx="2358475" cy="276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Лидеры Сферум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48500" r="65030" b="17167"/>
          <a:stretch/>
        </p:blipFill>
        <p:spPr bwMode="auto">
          <a:xfrm>
            <a:off x="175175" y="4541048"/>
            <a:ext cx="2260852" cy="1217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760" y="1310640"/>
            <a:ext cx="6961766" cy="36715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3305" y="3276600"/>
            <a:ext cx="4604661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7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751" y="-837016"/>
            <a:ext cx="405367" cy="40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7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334" y="-837000"/>
            <a:ext cx="405367" cy="40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7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5549" y="-781800"/>
            <a:ext cx="405367" cy="405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80;p67"/>
          <p:cNvSpPr/>
          <p:nvPr/>
        </p:nvSpPr>
        <p:spPr>
          <a:xfrm>
            <a:off x="399976" y="5443400"/>
            <a:ext cx="5172400" cy="613600"/>
          </a:xfrm>
          <a:prstGeom prst="roundRect">
            <a:avLst>
              <a:gd name="adj" fmla="val 41308"/>
            </a:avLst>
          </a:prstGeom>
          <a:solidFill>
            <a:srgbClr val="F2EAF9"/>
          </a:solidFill>
          <a:ln>
            <a:noFill/>
          </a:ln>
        </p:spPr>
        <p:txBody>
          <a:bodyPr spcFirstLastPara="1" wrap="square" lIns="240000" tIns="96000" rIns="240000" bIns="9600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800"/>
              </a:spcBef>
            </a:pPr>
            <a:r>
              <a:rPr lang="ru" sz="1733" dirty="0">
                <a:solidFill>
                  <a:schemeClr val="dk1"/>
                </a:solidFill>
              </a:rPr>
              <a:t>Больше возможностей на </a:t>
            </a:r>
            <a:r>
              <a:rPr lang="ru" sz="1733" u="sng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prof-sferum.ru</a:t>
            </a:r>
            <a:endParaRPr sz="1733" dirty="0">
              <a:solidFill>
                <a:schemeClr val="accent2"/>
              </a:solidFill>
            </a:endParaRPr>
          </a:p>
        </p:txBody>
      </p:sp>
      <p:cxnSp>
        <p:nvCxnSpPr>
          <p:cNvPr id="12" name="Google Shape;681;p67"/>
          <p:cNvCxnSpPr/>
          <p:nvPr/>
        </p:nvCxnSpPr>
        <p:spPr>
          <a:xfrm>
            <a:off x="6293517" y="-2547916"/>
            <a:ext cx="5330800" cy="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Google Shape;68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5118" y="5599154"/>
            <a:ext cx="302067" cy="30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ttps://sun9-42.userapi.com/s/v1/ig2/QylIeNBJ6hAY5DQh_YAIwM71OG0u1te2Kt9Mkfo2XX3iGR9wPCf4nD0JOm4nLDOgsy9MGAZpVcNc-cLksCLWNPPh.jpg?quality=95&amp;as=32x32,48x48,72x72,108x108,160x160,240x240,360x360,480x480,540x540,640x640,720x720,1080x1080,1280x1280&amp;from=bu&amp;u=xTupM5bjegDmFxaggkR__bbEoXZt_YzVmBbk0GxcqiI&amp;cs=1280x12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4" y="1335595"/>
            <a:ext cx="2855405" cy="2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80.userapi.com/s/v1/ig2/IytasC5HOwyBObyIWiYhx5cxrQBY_7ZhhMDvGC3jzh5ROH2mfrvzb2woVsLn2cBzhYnbG0zcXUhyDhKbuftBP33w.jpg?quality=95&amp;as=32x32,48x48,72x72,108x108,160x160,240x240,360x360,480x480,540x540,640x640,720x720,1080x1080,1280x1280&amp;from=bu&amp;u=TZ28H4xF2ytn4qGdjv0rXwdi81VIjUou_N_xoJsJzuE&amp;cs=1280x12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98" y="1982695"/>
            <a:ext cx="3094129" cy="309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4.userapi.com/s/v1/ig2/tS5xfAfNnqFkEmgToFcwCCzm-xGpRoR8u1tTA-_QHvaKsGZBCd8MKxKzgtYevON_7KsjTQ8mn6YjeBIRntPSpo2y.jpg?quality=95&amp;as=32x32,48x48,72x72,108x108,160x160,240x240,360x360,480x480,540x540,640x640,720x720,1080x1080,1280x1280&amp;from=bu&amp;u=eg8VhKtLOd0O_7aiVZ-9ebLkl3XAU5Jv28KmYzrt6SE&amp;cs=1280x12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82" y="1246825"/>
            <a:ext cx="3032944" cy="303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8217" y="2105025"/>
            <a:ext cx="3086100" cy="308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4656" y="4083993"/>
            <a:ext cx="2705870" cy="270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27;p50"/>
          <p:cNvSpPr txBox="1">
            <a:spLocks/>
          </p:cNvSpPr>
          <p:nvPr/>
        </p:nvSpPr>
        <p:spPr>
          <a:xfrm>
            <a:off x="186600" y="1320775"/>
            <a:ext cx="7923600" cy="6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ru-RU" sz="4800" b="1" dirty="0" smtClean="0">
                <a:solidFill>
                  <a:srgbClr val="109EB4"/>
                </a:solidFill>
                <a:latin typeface="Arial"/>
                <a:ea typeface="Arial"/>
                <a:cs typeface="Arial"/>
                <a:sym typeface="Arial"/>
              </a:rPr>
              <a:t>Новые возможности</a:t>
            </a:r>
            <a:endParaRPr lang="ru-RU" sz="3200" b="1" dirty="0">
              <a:solidFill>
                <a:srgbClr val="109EB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31;p50"/>
          <p:cNvSpPr txBox="1">
            <a:spLocks/>
          </p:cNvSpPr>
          <p:nvPr/>
        </p:nvSpPr>
        <p:spPr>
          <a:xfrm>
            <a:off x="186600" y="1962150"/>
            <a:ext cx="7923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dk1"/>
              </a:buClr>
            </a:pPr>
            <a:r>
              <a:rPr lang="ru-RU" sz="3067" dirty="0" smtClean="0">
                <a:solidFill>
                  <a:srgbClr val="109EB4"/>
                </a:solidFill>
                <a:latin typeface="Arial"/>
                <a:ea typeface="Arial"/>
                <a:cs typeface="Arial"/>
                <a:sym typeface="Arial"/>
              </a:rPr>
              <a:t>в 2024–2025 учебном году</a:t>
            </a:r>
            <a:endParaRPr lang="ru-RU" sz="4933" dirty="0">
              <a:solidFill>
                <a:srgbClr val="109EB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37;p51"/>
          <p:cNvSpPr/>
          <p:nvPr/>
        </p:nvSpPr>
        <p:spPr>
          <a:xfrm>
            <a:off x="7867650" y="1314821"/>
            <a:ext cx="3999958" cy="4516196"/>
          </a:xfrm>
          <a:prstGeom prst="round2SameRect">
            <a:avLst>
              <a:gd name="adj1" fmla="val 4169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1" name="Google Shape;43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9229" y="1311014"/>
            <a:ext cx="2328400" cy="4915600"/>
          </a:xfrm>
          <a:prstGeom prst="roundRect">
            <a:avLst>
              <a:gd name="adj" fmla="val 5878"/>
            </a:avLst>
          </a:prstGeom>
          <a:noFill/>
          <a:ln w="762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" name="Google Shape;441;p51"/>
          <p:cNvSpPr txBox="1"/>
          <p:nvPr/>
        </p:nvSpPr>
        <p:spPr>
          <a:xfrm>
            <a:off x="35761" y="2401096"/>
            <a:ext cx="7503468" cy="4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22389" indent="-329725">
              <a:lnSpc>
                <a:spcPct val="114000"/>
              </a:lnSpc>
              <a:buClr>
                <a:schemeClr val="accent2"/>
              </a:buClr>
              <a:buSzPts val="1400"/>
              <a:buChar char="➔"/>
            </a:pPr>
            <a:r>
              <a:rPr lang="ru" sz="2400" dirty="0"/>
              <a:t>Быстрый поиск пользователей по своей </a:t>
            </a:r>
            <a:r>
              <a:rPr lang="ru-RU" sz="2400" dirty="0" smtClean="0"/>
              <a:t>ОО</a:t>
            </a:r>
            <a:endParaRPr sz="2400" dirty="0"/>
          </a:p>
          <a:p>
            <a:pPr marL="422389" indent="-329725">
              <a:lnSpc>
                <a:spcPct val="114000"/>
              </a:lnSpc>
              <a:spcBef>
                <a:spcPts val="1600"/>
              </a:spcBef>
              <a:buClr>
                <a:schemeClr val="accent2"/>
              </a:buClr>
              <a:buSzPts val="1400"/>
              <a:buChar char="➔"/>
            </a:pPr>
            <a:r>
              <a:rPr lang="ru" sz="2400" dirty="0"/>
              <a:t>Возможность подключить к контактам в Сферуме свою телефонную книгу для расширения круга общения</a:t>
            </a:r>
            <a:endParaRPr sz="2400" dirty="0"/>
          </a:p>
          <a:p>
            <a:pPr marL="422389" indent="-329725">
              <a:lnSpc>
                <a:spcPct val="114000"/>
              </a:lnSpc>
              <a:spcBef>
                <a:spcPts val="1600"/>
              </a:spcBef>
              <a:buClr>
                <a:schemeClr val="accent2"/>
              </a:buClr>
              <a:buSzPts val="1400"/>
              <a:buChar char="➔"/>
            </a:pPr>
            <a:r>
              <a:rPr lang="ru" sz="2400" dirty="0"/>
              <a:t>Безопасное общение: активация чата после одобрения запроса </a:t>
            </a:r>
            <a:endParaRPr sz="2400" dirty="0"/>
          </a:p>
          <a:p>
            <a:pPr marL="422389" indent="-329725">
              <a:lnSpc>
                <a:spcPct val="114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➔"/>
            </a:pPr>
            <a:r>
              <a:rPr lang="ru" sz="2400" dirty="0"/>
              <a:t>Возможность настроить режим «Не беспокоить» для общения только в рабочие часы</a:t>
            </a:r>
            <a:endParaRPr sz="2400" dirty="0"/>
          </a:p>
        </p:txBody>
      </p:sp>
      <p:pic>
        <p:nvPicPr>
          <p:cNvPr id="25" name="Google Shape;44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06109" y="1479733"/>
            <a:ext cx="1957266" cy="4186371"/>
          </a:xfrm>
          <a:prstGeom prst="roundRect">
            <a:avLst>
              <a:gd name="adj" fmla="val 7470"/>
            </a:avLst>
          </a:prstGeom>
          <a:noFill/>
          <a:ln w="762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3919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0;p52"/>
          <p:cNvSpPr/>
          <p:nvPr/>
        </p:nvSpPr>
        <p:spPr>
          <a:xfrm>
            <a:off x="362809" y="1376397"/>
            <a:ext cx="3724033" cy="2253270"/>
          </a:xfrm>
          <a:prstGeom prst="roundRect">
            <a:avLst>
              <a:gd name="adj" fmla="val 1004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" name="Google Shape;451;p52"/>
          <p:cNvSpPr/>
          <p:nvPr/>
        </p:nvSpPr>
        <p:spPr>
          <a:xfrm>
            <a:off x="4310636" y="1376397"/>
            <a:ext cx="3406800" cy="2253270"/>
          </a:xfrm>
          <a:prstGeom prst="roundRect">
            <a:avLst>
              <a:gd name="adj" fmla="val 1004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" name="Google Shape;452;p52"/>
          <p:cNvSpPr/>
          <p:nvPr/>
        </p:nvSpPr>
        <p:spPr>
          <a:xfrm>
            <a:off x="4310636" y="3807259"/>
            <a:ext cx="3406800" cy="2400000"/>
          </a:xfrm>
          <a:prstGeom prst="roundRect">
            <a:avLst>
              <a:gd name="adj" fmla="val 1004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" name="Google Shape;453;p52"/>
          <p:cNvSpPr/>
          <p:nvPr/>
        </p:nvSpPr>
        <p:spPr>
          <a:xfrm>
            <a:off x="400232" y="3826465"/>
            <a:ext cx="3686610" cy="2400000"/>
          </a:xfrm>
          <a:prstGeom prst="roundRect">
            <a:avLst>
              <a:gd name="adj" fmla="val 1004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" name="Google Shape;455;p52"/>
          <p:cNvSpPr txBox="1"/>
          <p:nvPr/>
        </p:nvSpPr>
        <p:spPr>
          <a:xfrm>
            <a:off x="4541967" y="3840651"/>
            <a:ext cx="2563681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1400"/>
            </a:pPr>
            <a:r>
              <a:rPr lang="ru" sz="2800" b="1" dirty="0">
                <a:solidFill>
                  <a:schemeClr val="dk1"/>
                </a:solidFill>
              </a:rPr>
              <a:t>Интеграция с олимпиадами</a:t>
            </a:r>
            <a:endParaRPr sz="3600" b="1" dirty="0"/>
          </a:p>
        </p:txBody>
      </p:sp>
      <p:sp>
        <p:nvSpPr>
          <p:cNvPr id="11" name="Google Shape;456;p52"/>
          <p:cNvSpPr txBox="1"/>
          <p:nvPr/>
        </p:nvSpPr>
        <p:spPr>
          <a:xfrm>
            <a:off x="584201" y="3840651"/>
            <a:ext cx="2626800" cy="6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1400"/>
            </a:pPr>
            <a:r>
              <a:rPr lang="ru" sz="2800" b="1" dirty="0">
                <a:solidFill>
                  <a:schemeClr val="dk1"/>
                </a:solidFill>
              </a:rPr>
              <a:t>Помощник  Рособрнадзора</a:t>
            </a:r>
            <a:endParaRPr sz="3600" b="1" dirty="0"/>
          </a:p>
        </p:txBody>
      </p:sp>
      <p:sp>
        <p:nvSpPr>
          <p:cNvPr id="12" name="Google Shape;457;p52"/>
          <p:cNvSpPr txBox="1"/>
          <p:nvPr/>
        </p:nvSpPr>
        <p:spPr>
          <a:xfrm>
            <a:off x="4541967" y="1328367"/>
            <a:ext cx="1918800" cy="6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1400"/>
            </a:pPr>
            <a:r>
              <a:rPr lang="ru" sz="2800" b="1" dirty="0">
                <a:solidFill>
                  <a:schemeClr val="dk1"/>
                </a:solidFill>
              </a:rPr>
              <a:t>Пушкинская карта</a:t>
            </a:r>
            <a:endParaRPr sz="3600" b="1" dirty="0"/>
          </a:p>
        </p:txBody>
      </p:sp>
      <p:sp>
        <p:nvSpPr>
          <p:cNvPr id="13" name="Google Shape;458;p52"/>
          <p:cNvSpPr txBox="1"/>
          <p:nvPr/>
        </p:nvSpPr>
        <p:spPr>
          <a:xfrm>
            <a:off x="4541967" y="4846462"/>
            <a:ext cx="2242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accent1"/>
              </a:buClr>
              <a:buSzPts val="1400"/>
            </a:pPr>
            <a:r>
              <a:rPr lang="ru" sz="2000" dirty="0">
                <a:solidFill>
                  <a:schemeClr val="dk1"/>
                </a:solidFill>
              </a:rPr>
              <a:t>Единая точка входа и уведомлений</a:t>
            </a:r>
            <a:endParaRPr sz="3600" dirty="0"/>
          </a:p>
        </p:txBody>
      </p:sp>
      <p:sp>
        <p:nvSpPr>
          <p:cNvPr id="14" name="Google Shape;459;p52"/>
          <p:cNvSpPr txBox="1"/>
          <p:nvPr/>
        </p:nvSpPr>
        <p:spPr>
          <a:xfrm>
            <a:off x="4541968" y="2150404"/>
            <a:ext cx="2563681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  <a:buClr>
                <a:schemeClr val="accent1"/>
              </a:buClr>
              <a:buSzPts val="1400"/>
            </a:pPr>
            <a:r>
              <a:rPr lang="ru" sz="2000" dirty="0">
                <a:solidFill>
                  <a:schemeClr val="dk1"/>
                </a:solidFill>
              </a:rPr>
              <a:t>Поможет изучить события региона и перейти к оформлению билета </a:t>
            </a:r>
            <a:endParaRPr sz="3600" dirty="0"/>
          </a:p>
        </p:txBody>
      </p:sp>
      <p:sp>
        <p:nvSpPr>
          <p:cNvPr id="15" name="Google Shape;460;p52"/>
          <p:cNvSpPr txBox="1"/>
          <p:nvPr/>
        </p:nvSpPr>
        <p:spPr>
          <a:xfrm>
            <a:off x="576213" y="4722758"/>
            <a:ext cx="3319511" cy="1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  <a:buClr>
                <a:schemeClr val="accent1"/>
              </a:buClr>
              <a:buSzPts val="1400"/>
            </a:pPr>
            <a:r>
              <a:rPr lang="ru" sz="2000" dirty="0">
                <a:solidFill>
                  <a:srgbClr val="000000"/>
                </a:solidFill>
              </a:rPr>
              <a:t>Канал взаимодействия </a:t>
            </a:r>
            <a:r>
              <a:rPr lang="ru" sz="2000" dirty="0"/>
              <a:t>педагога</a:t>
            </a:r>
            <a:r>
              <a:rPr lang="ru" sz="2000" dirty="0">
                <a:solidFill>
                  <a:srgbClr val="000000"/>
                </a:solidFill>
              </a:rPr>
              <a:t> с Рособрнадзором </a:t>
            </a:r>
            <a:r>
              <a:rPr lang="ru" sz="2000" dirty="0"/>
              <a:t>для снижения</a:t>
            </a:r>
            <a:r>
              <a:rPr lang="ru" sz="2000" dirty="0">
                <a:solidFill>
                  <a:srgbClr val="000000"/>
                </a:solidFill>
              </a:rPr>
              <a:t> бюрократической нагрузк</a:t>
            </a:r>
            <a:r>
              <a:rPr lang="ru" sz="2000" dirty="0"/>
              <a:t>и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16" name="Google Shape;461;p52"/>
          <p:cNvSpPr txBox="1"/>
          <p:nvPr/>
        </p:nvSpPr>
        <p:spPr>
          <a:xfrm>
            <a:off x="528292" y="1532600"/>
            <a:ext cx="3090212" cy="6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1400"/>
            </a:pPr>
            <a:r>
              <a:rPr lang="ru" sz="2800" b="1" dirty="0">
                <a:solidFill>
                  <a:schemeClr val="dk1"/>
                </a:solidFill>
              </a:rPr>
              <a:t>Профориентация</a:t>
            </a:r>
            <a:endParaRPr sz="3600" b="1" dirty="0">
              <a:solidFill>
                <a:schemeClr val="dk1"/>
              </a:solidFill>
            </a:endParaRPr>
          </a:p>
        </p:txBody>
      </p:sp>
      <p:sp>
        <p:nvSpPr>
          <p:cNvPr id="17" name="Google Shape;462;p52"/>
          <p:cNvSpPr txBox="1"/>
          <p:nvPr/>
        </p:nvSpPr>
        <p:spPr>
          <a:xfrm>
            <a:off x="985797" y="2016767"/>
            <a:ext cx="2622000" cy="1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  <a:buClr>
                <a:schemeClr val="accent1"/>
              </a:buClr>
              <a:buSzPts val="1400"/>
            </a:pPr>
            <a:r>
              <a:rPr lang="ru" sz="2000" dirty="0">
                <a:solidFill>
                  <a:schemeClr val="dk1"/>
                </a:solidFill>
              </a:rPr>
              <a:t>Позволит продвигать обучение в региональной системе СПО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18" name="Google Shape;46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768" y="812195"/>
            <a:ext cx="3300258" cy="358835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497;p55"/>
          <p:cNvSpPr txBox="1"/>
          <p:nvPr/>
        </p:nvSpPr>
        <p:spPr>
          <a:xfrm>
            <a:off x="7807083" y="5669854"/>
            <a:ext cx="4840400" cy="86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21900" bIns="121900" anchor="t" anchorCtr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</a:pPr>
            <a:r>
              <a:rPr lang="ru" sz="2267" b="1" dirty="0">
                <a:solidFill>
                  <a:schemeClr val="dk1"/>
                </a:solidFill>
              </a:rPr>
              <a:t>Всероссийская олимпиада</a:t>
            </a:r>
            <a:r>
              <a:rPr lang="ru" sz="2133" dirty="0">
                <a:solidFill>
                  <a:schemeClr val="dk1"/>
                </a:solidFill>
              </a:rPr>
              <a:t> по искусственному интеллекту 2024  </a:t>
            </a:r>
            <a:endParaRPr sz="2133" dirty="0">
              <a:solidFill>
                <a:schemeClr val="dk1"/>
              </a:solidFill>
            </a:endParaRPr>
          </a:p>
        </p:txBody>
      </p:sp>
      <p:pic>
        <p:nvPicPr>
          <p:cNvPr id="20" name="Google Shape;50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4431" y="6457295"/>
            <a:ext cx="1671811" cy="25115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4;p55"/>
          <p:cNvSpPr txBox="1"/>
          <p:nvPr/>
        </p:nvSpPr>
        <p:spPr>
          <a:xfrm>
            <a:off x="4875584" y="6394996"/>
            <a:ext cx="5480658" cy="576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21900" bIns="121900" anchor="t" anchorCtr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ru" sz="2400" b="1" dirty="0">
                <a:solidFill>
                  <a:schemeClr val="dk1"/>
                </a:solidFill>
              </a:rPr>
              <a:t>Бесплатные олимпиады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22" name="Google Shape;49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27283" y="2770586"/>
            <a:ext cx="1772278" cy="2944890"/>
          </a:xfrm>
          <a:prstGeom prst="roundRect">
            <a:avLst>
              <a:gd name="adj" fmla="val 4507"/>
            </a:avLst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oogle Shape;51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81120" y="2979781"/>
            <a:ext cx="817150" cy="2906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0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762500" y="1388515"/>
            <a:ext cx="7429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"Если руководитель и учитель не станут первыми примером в использовании цифровых платформ, ученики и родители никогда не поймут всей их важности и не будут к ним стремиться."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09" y="1579996"/>
            <a:ext cx="3730136" cy="1297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09" y="3193536"/>
            <a:ext cx="3885714" cy="1457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09" y="4796005"/>
            <a:ext cx="3961905" cy="1485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8633" y="3338853"/>
            <a:ext cx="5602141" cy="2885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440" y="4286141"/>
            <a:ext cx="3466667" cy="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7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9426150" y="723180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524231" y="1812268"/>
            <a:ext cx="631579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Способы эффективного использования платформы Сферум в образовании</a:t>
            </a:r>
            <a:endParaRPr lang="ru-RU" sz="4800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4231" y="5031405"/>
            <a:ext cx="496831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latin typeface="Proxima Nova Rg" panose="02000506030000020004" pitchFamily="2" charset="0"/>
              </a:rPr>
              <a:t>Калинина Наталья Александровна, исполняющий обязанности директора, </a:t>
            </a:r>
          </a:p>
          <a:p>
            <a:r>
              <a:rPr lang="ru-RU" sz="2000" dirty="0" smtClean="0">
                <a:latin typeface="Proxima Nova Rg" panose="02000506030000020004" pitchFamily="2" charset="0"/>
              </a:rPr>
              <a:t>учитель информатики, классный руководитель</a:t>
            </a:r>
            <a:endParaRPr lang="ru-RU" sz="2000" dirty="0"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722945"/>
            <a:ext cx="3131797" cy="1081395"/>
          </a:xfrm>
          <a:prstGeom prst="rect">
            <a:avLst/>
          </a:prstGeom>
        </p:spPr>
      </p:pic>
      <p:pic>
        <p:nvPicPr>
          <p:cNvPr id="1028" name="Picture 4" descr="Сферу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07" y="624456"/>
            <a:ext cx="2267540" cy="128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09" y="1779784"/>
            <a:ext cx="4188271" cy="418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33676" y="179946"/>
            <a:ext cx="6334124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b="1" dirty="0" smtClean="0"/>
              <a:t>Всероссийская образовательная сессия представителей педагогического актива «Лидеры </a:t>
            </a:r>
            <a:r>
              <a:rPr lang="ru-RU" b="1" dirty="0" err="1" smtClean="0"/>
              <a:t>Сферума</a:t>
            </a:r>
            <a:r>
              <a:rPr lang="ru-RU" b="1" dirty="0" smtClean="0"/>
              <a:t>»</a:t>
            </a:r>
            <a:endParaRPr lang="ru-RU" b="1" dirty="0"/>
          </a:p>
          <a:p>
            <a:pPr>
              <a:lnSpc>
                <a:spcPct val="150000"/>
              </a:lnSpc>
            </a:pPr>
            <a:endParaRPr lang="ru-RU" b="1" dirty="0"/>
          </a:p>
        </p:txBody>
      </p:sp>
      <p:pic>
        <p:nvPicPr>
          <p:cNvPr id="5" name="Picture 4" descr="Сферум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7" b="12894"/>
          <a:stretch/>
        </p:blipFill>
        <p:spPr bwMode="auto">
          <a:xfrm>
            <a:off x="9401175" y="69972"/>
            <a:ext cx="2476022" cy="10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9.userapi.com/s/v1/ig2/yx0KgpEOYX1WzZnh-UO758N901DJfNK85jGJjv8RR9CCgkKCijUhDJ8G71II8Ax7eU6ZtINO5Zi_S5uC2W3B81Ya.jpg?quality=95&amp;as=32x24,48x36,72x54,108x81,160x120,240x180,360x270,480x360,540x405,640x480,720x540,1080x810,1280x960,1440x1080,2560x1920&amp;from=bu&amp;u=KuEgZEpNA38PgMX2rdKUHWT7g9chcTKYqx0ll2Uu4FY&amp;cs=1280x96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7" r="-589" b="16541"/>
          <a:stretch/>
        </p:blipFill>
        <p:spPr bwMode="auto">
          <a:xfrm>
            <a:off x="188384" y="1291590"/>
            <a:ext cx="4540991" cy="250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.userapi.com/s/v1/ig2/QtcDlyFhiG6wKes4Hf2Xnx5Nk_OpAzPxbBOBpySXhu9rfsryIYapduOPr_LSd-IjrvU1_PsJ5eMBKCZcDpsFzl8J.jpg?quality=95&amp;as=32x43,48x64,72x96,108x144,160x213,240x320,360x480,480x640,540x720,640x853,720x960,1080x1440,1280x1707,1440x1920,1920x2560&amp;from=bu&amp;u=E44W6LBqaOXa30lnmwSBF-7SsxL85O7ghOC5nZ_HUms&amp;cs=1620x21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709" y="1405891"/>
            <a:ext cx="3155486" cy="420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21.userapi.com/s/v1/ig2/K0JwNcO8r5BkijS5H4RWbuPnUp7fdmt5hg18EzHCpNNXtpS075hkz8G8g5UnAloRX1ElXz0cL4eXsSLMV7arPszP.jpg?quality=95&amp;as=32x43,48x64,72x96,108x144,160x213,240x320,360x480,480x640,540x720,640x853,720x960,1080x1440,1280x1707,1440x1920,1920x2560&amp;from=bu&amp;u=BOEQteaF0wZD-Mtn6N63eLoEZQ7jbMT86WXXvdpGaXE&amp;cs=1620x216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9"/>
          <a:stretch/>
        </p:blipFill>
        <p:spPr bwMode="auto">
          <a:xfrm>
            <a:off x="4851950" y="1634490"/>
            <a:ext cx="3844184" cy="45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Лидеры Сферум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48500" r="65030" b="17167"/>
          <a:stretch/>
        </p:blipFill>
        <p:spPr bwMode="auto">
          <a:xfrm>
            <a:off x="8209029" y="5036348"/>
            <a:ext cx="2260852" cy="1217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6833"/>
          <a:stretch/>
        </p:blipFill>
        <p:spPr>
          <a:xfrm>
            <a:off x="188383" y="3924007"/>
            <a:ext cx="4489047" cy="22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660;p66"/>
          <p:cNvSpPr txBox="1">
            <a:spLocks/>
          </p:cNvSpPr>
          <p:nvPr/>
        </p:nvSpPr>
        <p:spPr>
          <a:xfrm>
            <a:off x="346650" y="1234096"/>
            <a:ext cx="101644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Присоединяйтесь к </a:t>
            </a:r>
            <a:r>
              <a:rPr lang="ru-RU" smtClean="0">
                <a:solidFill>
                  <a:schemeClr val="accent2"/>
                </a:solidFill>
              </a:rPr>
              <a:t>Лидерам Сферума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9" name="Google Shape;662;p66"/>
          <p:cNvSpPr/>
          <p:nvPr/>
        </p:nvSpPr>
        <p:spPr>
          <a:xfrm>
            <a:off x="272125" y="4189400"/>
            <a:ext cx="3509200" cy="2698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190500" dir="5400000" algn="bl" rotWithShape="0">
              <a:srgbClr val="000000">
                <a:alpha val="902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663;p66"/>
          <p:cNvSpPr txBox="1"/>
          <p:nvPr/>
        </p:nvSpPr>
        <p:spPr>
          <a:xfrm>
            <a:off x="687325" y="6131459"/>
            <a:ext cx="2614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96628"/>
              </a:lnSpc>
              <a:spcBef>
                <a:spcPts val="2029"/>
              </a:spcBef>
              <a:buClr>
                <a:srgbClr val="000000"/>
              </a:buClr>
              <a:buSzPts val="1200"/>
            </a:pPr>
            <a:r>
              <a:rPr lang="ru" sz="1333" b="1">
                <a:solidFill>
                  <a:schemeClr val="accent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Регистрация </a:t>
            </a:r>
            <a:r>
              <a:rPr lang="ru" sz="1333" b="1">
                <a:solidFill>
                  <a:schemeClr val="accent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/>
            </a:r>
            <a:br>
              <a:rPr lang="ru" sz="1333" b="1">
                <a:solidFill>
                  <a:schemeClr val="accent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</a:br>
            <a:r>
              <a:rPr lang="ru" sz="1333" b="1">
                <a:solidFill>
                  <a:schemeClr val="accent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новых участников</a:t>
            </a:r>
            <a:endParaRPr sz="12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664;p66"/>
          <p:cNvPicPr preferRelativeResize="0"/>
          <p:nvPr/>
        </p:nvPicPr>
        <p:blipFill rotWithShape="1">
          <a:blip r:embed="rId4">
            <a:alphaModFix/>
          </a:blip>
          <a:srcRect l="16714" t="31857" r="7688" b="25802"/>
          <a:stretch/>
        </p:blipFill>
        <p:spPr>
          <a:xfrm>
            <a:off x="4002392" y="4180400"/>
            <a:ext cx="7169600" cy="2677600"/>
          </a:xfrm>
          <a:prstGeom prst="roundRect">
            <a:avLst>
              <a:gd name="adj" fmla="val 8331"/>
            </a:avLst>
          </a:prstGeom>
          <a:noFill/>
          <a:ln>
            <a:noFill/>
          </a:ln>
        </p:spPr>
      </p:pic>
      <p:sp>
        <p:nvSpPr>
          <p:cNvPr id="42" name="Google Shape;665;p66"/>
          <p:cNvSpPr txBox="1"/>
          <p:nvPr/>
        </p:nvSpPr>
        <p:spPr>
          <a:xfrm>
            <a:off x="346658" y="2042035"/>
            <a:ext cx="6560400" cy="75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  <a:buClr>
                <a:srgbClr val="000000"/>
              </a:buClr>
              <a:buSzPts val="1600"/>
            </a:pPr>
            <a:r>
              <a:rPr lang="ru" sz="2133" dirty="0">
                <a:solidFill>
                  <a:schemeClr val="accent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Приглашаем активных пользователей Сферума присоединиться к профессиональному сообществу</a:t>
            </a:r>
            <a:endParaRPr sz="1200" dirty="0">
              <a:solidFill>
                <a:schemeClr val="accent2"/>
              </a:solidFill>
            </a:endParaRPr>
          </a:p>
        </p:txBody>
      </p:sp>
      <p:sp>
        <p:nvSpPr>
          <p:cNvPr id="43" name="Google Shape;666;p66"/>
          <p:cNvSpPr txBox="1"/>
          <p:nvPr/>
        </p:nvSpPr>
        <p:spPr>
          <a:xfrm>
            <a:off x="351425" y="2963500"/>
            <a:ext cx="8099200" cy="101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ru" sz="1733" dirty="0"/>
              <a:t>«Лидеры Сферума» — сообщество для активных педагогов, готовых делиться опытом с другими: выступать на региональных и федеральных событиях, создавать материалы для Библиотеки практик и социальных сетей</a:t>
            </a:r>
            <a:endParaRPr sz="1733" dirty="0"/>
          </a:p>
        </p:txBody>
      </p:sp>
      <p:pic>
        <p:nvPicPr>
          <p:cNvPr id="44" name="Google Shape;667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058" y="2393454"/>
            <a:ext cx="302067" cy="30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668;p6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8391"/>
          <a:stretch/>
        </p:blipFill>
        <p:spPr>
          <a:xfrm>
            <a:off x="993443" y="4292868"/>
            <a:ext cx="2002167" cy="183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8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10" name="Google Shape;378;p48"/>
          <p:cNvSpPr/>
          <p:nvPr/>
        </p:nvSpPr>
        <p:spPr>
          <a:xfrm>
            <a:off x="7915275" y="1373817"/>
            <a:ext cx="4042926" cy="4333975"/>
          </a:xfrm>
          <a:prstGeom prst="roundRect">
            <a:avLst>
              <a:gd name="adj" fmla="val 1496"/>
            </a:avLst>
          </a:prstGeom>
          <a:solidFill>
            <a:srgbClr val="F3F3F3"/>
          </a:solidFill>
          <a:ln w="952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379;p48"/>
          <p:cNvSpPr txBox="1"/>
          <p:nvPr/>
        </p:nvSpPr>
        <p:spPr>
          <a:xfrm>
            <a:off x="9023144" y="1941341"/>
            <a:ext cx="2062272" cy="7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ru" sz="3200" b="1" i="0" u="none" strike="noStrike" cap="none" dirty="0">
                <a:solidFill>
                  <a:schemeClr val="accent2"/>
                </a:solidFill>
              </a:rPr>
              <a:t>&gt; </a:t>
            </a:r>
            <a:r>
              <a:rPr lang="ru" sz="4800" b="1" i="0" u="none" strike="noStrike" cap="none" dirty="0">
                <a:solidFill>
                  <a:schemeClr val="accent2"/>
                </a:solidFill>
              </a:rPr>
              <a:t>25 </a:t>
            </a:r>
            <a:r>
              <a:rPr lang="ru" sz="3200" i="0" u="none" strike="noStrike" cap="none" dirty="0">
                <a:solidFill>
                  <a:schemeClr val="accent2"/>
                </a:solidFill>
              </a:rPr>
              <a:t>млн</a:t>
            </a:r>
            <a:endParaRPr sz="3200" i="0" u="none" strike="noStrike" cap="none" dirty="0">
              <a:solidFill>
                <a:schemeClr val="accent2"/>
              </a:solidFill>
            </a:endParaRPr>
          </a:p>
        </p:txBody>
      </p:sp>
      <p:sp>
        <p:nvSpPr>
          <p:cNvPr id="12" name="Google Shape;380;p48"/>
          <p:cNvSpPr txBox="1"/>
          <p:nvPr/>
        </p:nvSpPr>
        <p:spPr>
          <a:xfrm>
            <a:off x="8143155" y="1441049"/>
            <a:ext cx="36304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400" i="0" u="none" strike="noStrike" cap="none">
                <a:solidFill>
                  <a:schemeClr val="accent2"/>
                </a:solidFill>
              </a:rPr>
              <a:t>Пользователей сервиса</a:t>
            </a:r>
            <a:endParaRPr sz="2400" i="0" u="none" strike="noStrike" cap="none">
              <a:solidFill>
                <a:schemeClr val="accent2"/>
              </a:solidFill>
            </a:endParaRPr>
          </a:p>
        </p:txBody>
      </p:sp>
      <p:sp>
        <p:nvSpPr>
          <p:cNvPr id="13" name="Google Shape;381;p48"/>
          <p:cNvSpPr txBox="1"/>
          <p:nvPr/>
        </p:nvSpPr>
        <p:spPr>
          <a:xfrm>
            <a:off x="9724163" y="3222262"/>
            <a:ext cx="1892805" cy="5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ru" sz="3600" b="1" i="0" u="none" strike="noStrike" cap="none" dirty="0">
                <a:solidFill>
                  <a:schemeClr val="dk1"/>
                </a:solidFill>
              </a:rPr>
              <a:t>2,1 </a:t>
            </a:r>
            <a:r>
              <a:rPr lang="ru" sz="3200" i="0" u="none" strike="noStrike" cap="none" dirty="0">
                <a:solidFill>
                  <a:schemeClr val="dk1"/>
                </a:solidFill>
              </a:rPr>
              <a:t>млн</a:t>
            </a:r>
            <a:endParaRPr sz="32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4" name="Google Shape;382;p48"/>
          <p:cNvSpPr txBox="1"/>
          <p:nvPr/>
        </p:nvSpPr>
        <p:spPr>
          <a:xfrm>
            <a:off x="9238844" y="4063033"/>
            <a:ext cx="2593824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400" i="0" u="none" strike="noStrike" cap="none" dirty="0">
                <a:solidFill>
                  <a:schemeClr val="dk1"/>
                </a:solidFill>
              </a:rPr>
              <a:t>более 90% </a:t>
            </a:r>
            <a:br>
              <a:rPr lang="ru" sz="2400" i="0" u="none" strike="noStrike" cap="none" dirty="0">
                <a:solidFill>
                  <a:schemeClr val="dk1"/>
                </a:solidFill>
              </a:rPr>
            </a:br>
            <a:r>
              <a:rPr lang="ru" sz="2400" i="0" u="none" strike="noStrike" cap="none" dirty="0">
                <a:solidFill>
                  <a:schemeClr val="dk1"/>
                </a:solidFill>
              </a:rPr>
              <a:t>п</a:t>
            </a:r>
            <a:r>
              <a:rPr lang="ru" sz="2400" dirty="0">
                <a:solidFill>
                  <a:schemeClr val="dk1"/>
                </a:solidFill>
              </a:rPr>
              <a:t>едагогов </a:t>
            </a:r>
            <a:r>
              <a:rPr lang="ru" sz="2400" i="0" u="none" strike="noStrike" cap="none" dirty="0">
                <a:solidFill>
                  <a:schemeClr val="dk1"/>
                </a:solidFill>
              </a:rPr>
              <a:t>страны</a:t>
            </a:r>
            <a:endParaRPr sz="2400" i="0" u="none" strike="noStrike" cap="none" dirty="0">
              <a:solidFill>
                <a:schemeClr val="dk1"/>
              </a:solidFill>
            </a:endParaRPr>
          </a:p>
        </p:txBody>
      </p:sp>
      <p:cxnSp>
        <p:nvCxnSpPr>
          <p:cNvPr id="15" name="Google Shape;383;p48"/>
          <p:cNvCxnSpPr/>
          <p:nvPr/>
        </p:nvCxnSpPr>
        <p:spPr>
          <a:xfrm>
            <a:off x="8173857" y="2847755"/>
            <a:ext cx="353857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384;p48"/>
          <p:cNvSpPr txBox="1"/>
          <p:nvPr/>
        </p:nvSpPr>
        <p:spPr>
          <a:xfrm>
            <a:off x="8173857" y="3088519"/>
            <a:ext cx="164429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i="0" u="none" strike="noStrike" cap="none" dirty="0">
                <a:solidFill>
                  <a:schemeClr val="dk1"/>
                </a:solidFill>
              </a:rPr>
              <a:t>Педагогов в сервисе </a:t>
            </a:r>
            <a:endParaRPr sz="24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7" name="Google Shape;385;p48"/>
          <p:cNvSpPr txBox="1"/>
          <p:nvPr/>
        </p:nvSpPr>
        <p:spPr>
          <a:xfrm>
            <a:off x="10802932" y="1935021"/>
            <a:ext cx="8928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800" dirty="0">
                <a:solidFill>
                  <a:srgbClr val="11A063"/>
                </a:solidFill>
              </a:rPr>
              <a:t>×2</a:t>
            </a:r>
            <a:endParaRPr sz="2000" i="0" u="none" strike="noStrike" cap="none" dirty="0">
              <a:solidFill>
                <a:srgbClr val="11A063"/>
              </a:solidFill>
            </a:endParaRPr>
          </a:p>
        </p:txBody>
      </p:sp>
      <p:sp>
        <p:nvSpPr>
          <p:cNvPr id="18" name="Google Shape;386;p48"/>
          <p:cNvSpPr txBox="1"/>
          <p:nvPr/>
        </p:nvSpPr>
        <p:spPr>
          <a:xfrm>
            <a:off x="8183381" y="5382552"/>
            <a:ext cx="363047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 i="0" u="none" strike="noStrike" cap="none" dirty="0">
                <a:solidFill>
                  <a:srgbClr val="3F3F3F"/>
                </a:solidFill>
              </a:rPr>
              <a:t>*По </a:t>
            </a:r>
            <a:r>
              <a:rPr lang="ru" sz="1600" dirty="0">
                <a:solidFill>
                  <a:srgbClr val="3F3F3F"/>
                </a:solidFill>
              </a:rPr>
              <a:t>д</a:t>
            </a:r>
            <a:r>
              <a:rPr lang="ru" sz="1600" i="0" u="none" strike="noStrike" cap="none" dirty="0">
                <a:solidFill>
                  <a:srgbClr val="3F3F3F"/>
                </a:solidFill>
              </a:rPr>
              <a:t>анны</a:t>
            </a:r>
            <a:r>
              <a:rPr lang="ru" sz="1600" dirty="0">
                <a:solidFill>
                  <a:srgbClr val="3F3F3F"/>
                </a:solidFill>
              </a:rPr>
              <a:t>м</a:t>
            </a:r>
            <a:r>
              <a:rPr lang="ru" sz="1600" i="0" u="none" strike="noStrike" cap="none" dirty="0">
                <a:solidFill>
                  <a:srgbClr val="3F3F3F"/>
                </a:solidFill>
              </a:rPr>
              <a:t> 2023</a:t>
            </a:r>
            <a:r>
              <a:rPr lang="ru" sz="1600" dirty="0">
                <a:solidFill>
                  <a:srgbClr val="3F3F3F"/>
                </a:solidFill>
              </a:rPr>
              <a:t>–</a:t>
            </a:r>
            <a:r>
              <a:rPr lang="ru" sz="1600" i="0" u="none" strike="noStrike" cap="none" dirty="0">
                <a:solidFill>
                  <a:srgbClr val="3F3F3F"/>
                </a:solidFill>
              </a:rPr>
              <a:t>2024 у</a:t>
            </a:r>
            <a:r>
              <a:rPr lang="ru" sz="1600" dirty="0">
                <a:solidFill>
                  <a:srgbClr val="3F3F3F"/>
                </a:solidFill>
              </a:rPr>
              <a:t>чебного года</a:t>
            </a:r>
            <a:endParaRPr sz="3200" dirty="0">
              <a:solidFill>
                <a:srgbClr val="3F3F3F"/>
              </a:solidFill>
            </a:endParaRPr>
          </a:p>
        </p:txBody>
      </p:sp>
      <p:pic>
        <p:nvPicPr>
          <p:cNvPr id="19" name="Google Shape;387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6909" y="2117688"/>
            <a:ext cx="603021" cy="591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89;p48"/>
          <p:cNvSpPr/>
          <p:nvPr/>
        </p:nvSpPr>
        <p:spPr>
          <a:xfrm>
            <a:off x="11274675" y="1982125"/>
            <a:ext cx="196025" cy="166580"/>
          </a:xfrm>
          <a:prstGeom prst="triangle">
            <a:avLst>
              <a:gd name="adj" fmla="val 50000"/>
            </a:avLst>
          </a:prstGeom>
          <a:solidFill>
            <a:srgbClr val="11A0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2" name="Google Shape;390;p48"/>
          <p:cNvSpPr txBox="1"/>
          <p:nvPr/>
        </p:nvSpPr>
        <p:spPr>
          <a:xfrm>
            <a:off x="470267" y="1433275"/>
            <a:ext cx="5757427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>
                <a:solidFill>
                  <a:srgbClr val="8024C0"/>
                </a:solidFill>
              </a:rPr>
              <a:t>Сферум — безопасная среда </a:t>
            </a:r>
            <a:br>
              <a:rPr lang="ru" sz="3200" dirty="0">
                <a:solidFill>
                  <a:srgbClr val="8024C0"/>
                </a:solidFill>
              </a:rPr>
            </a:br>
            <a:r>
              <a:rPr lang="ru" sz="3200" dirty="0">
                <a:solidFill>
                  <a:srgbClr val="000000"/>
                </a:solidFill>
              </a:rPr>
              <a:t>для учёбы и общения</a:t>
            </a:r>
            <a:endParaRPr sz="3200" dirty="0">
              <a:solidFill>
                <a:srgbClr val="000000"/>
              </a:solidFill>
            </a:endParaRPr>
          </a:p>
        </p:txBody>
      </p:sp>
      <p:sp>
        <p:nvSpPr>
          <p:cNvPr id="23" name="Google Shape;391;p48"/>
          <p:cNvSpPr txBox="1"/>
          <p:nvPr/>
        </p:nvSpPr>
        <p:spPr>
          <a:xfrm>
            <a:off x="872286" y="2504727"/>
            <a:ext cx="4661738" cy="73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Защищенный сервис, созданный специально для системы образования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39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267" y="2733197"/>
            <a:ext cx="218793" cy="21898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393;p48"/>
          <p:cNvSpPr txBox="1"/>
          <p:nvPr/>
        </p:nvSpPr>
        <p:spPr>
          <a:xfrm>
            <a:off x="832742" y="3419977"/>
            <a:ext cx="6396659" cy="73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Развивается компанией VK при поддержке Минпросвещения Р</a:t>
            </a:r>
            <a:r>
              <a:rPr lang="ru" dirty="0">
                <a:solidFill>
                  <a:schemeClr val="dk1"/>
                </a:solidFill>
              </a:rPr>
              <a:t>оссии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39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275" y="4767863"/>
            <a:ext cx="218982" cy="2189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95;p48"/>
          <p:cNvSpPr txBox="1"/>
          <p:nvPr/>
        </p:nvSpPr>
        <p:spPr>
          <a:xfrm>
            <a:off x="835874" y="4767863"/>
            <a:ext cx="4460025" cy="42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Полностью российская разработка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96;p48"/>
          <p:cNvSpPr txBox="1"/>
          <p:nvPr/>
        </p:nvSpPr>
        <p:spPr>
          <a:xfrm>
            <a:off x="835805" y="4221088"/>
            <a:ext cx="4698219" cy="42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Абсолютно бесплатный сервис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97;p48"/>
          <p:cNvSpPr txBox="1"/>
          <p:nvPr/>
        </p:nvSpPr>
        <p:spPr>
          <a:xfrm>
            <a:off x="835869" y="5337947"/>
            <a:ext cx="4460030" cy="73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Соответствует требованиям информационной</a:t>
            </a:r>
            <a:r>
              <a:rPr lang="ru" dirty="0">
                <a:solidFill>
                  <a:schemeClr val="dk1"/>
                </a:solidFill>
              </a:rPr>
              <a:t> </a:t>
            </a:r>
            <a:r>
              <a:rPr lang="ru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безопасности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9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297" y="4221091"/>
            <a:ext cx="218793" cy="21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9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267" y="5556938"/>
            <a:ext cx="218982" cy="21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00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267" y="3553168"/>
            <a:ext cx="218982" cy="218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Google Shape;401;p48"/>
          <p:cNvCxnSpPr/>
          <p:nvPr/>
        </p:nvCxnSpPr>
        <p:spPr>
          <a:xfrm>
            <a:off x="510600" y="3258937"/>
            <a:ext cx="410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402;p48"/>
          <p:cNvCxnSpPr/>
          <p:nvPr/>
        </p:nvCxnSpPr>
        <p:spPr>
          <a:xfrm>
            <a:off x="503325" y="4066617"/>
            <a:ext cx="410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403;p48"/>
          <p:cNvCxnSpPr/>
          <p:nvPr/>
        </p:nvCxnSpPr>
        <p:spPr>
          <a:xfrm>
            <a:off x="503325" y="4603983"/>
            <a:ext cx="410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04;p48"/>
          <p:cNvCxnSpPr/>
          <p:nvPr/>
        </p:nvCxnSpPr>
        <p:spPr>
          <a:xfrm>
            <a:off x="503325" y="5162400"/>
            <a:ext cx="410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" name="Google Shape;405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3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412;p49"/>
          <p:cNvSpPr txBox="1"/>
          <p:nvPr/>
        </p:nvSpPr>
        <p:spPr>
          <a:xfrm>
            <a:off x="381393" y="1293435"/>
            <a:ext cx="6905232" cy="497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Переписываться в </a:t>
            </a:r>
            <a:r>
              <a:rPr lang="ru" sz="2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чатах</a:t>
            </a:r>
          </a:p>
          <a:p>
            <a:pPr marL="3429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Проводить групповые звонки и трансляции в</a:t>
            </a:r>
            <a:r>
              <a:rPr lang="ru" sz="2000" dirty="0"/>
              <a:t> </a:t>
            </a:r>
            <a:r>
              <a:rPr lang="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высоком качестве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  <a:p>
            <a:pPr marL="3429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Обмениваться большими файлами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Создавать и проводить опросы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Группировать чаты по тематическим папкам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Создавать и вести информационные </a:t>
            </a:r>
            <a:r>
              <a:rPr lang="ru" sz="2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каналы</a:t>
            </a:r>
          </a:p>
          <a:p>
            <a:pPr marL="3429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Пользоваться преимуществами интеграции с другими образовательными решениями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413;p49"/>
          <p:cNvSpPr txBox="1"/>
          <p:nvPr/>
        </p:nvSpPr>
        <p:spPr>
          <a:xfrm>
            <a:off x="5864172" y="1293435"/>
            <a:ext cx="4309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2300" dirty="0">
                <a:solidFill>
                  <a:srgbClr val="8024C0"/>
                </a:solidFill>
              </a:rPr>
              <a:t>Учебный профиль Сферум в VK Мессенджере</a:t>
            </a:r>
            <a:r>
              <a:rPr lang="ru" sz="2300" dirty="0">
                <a:solidFill>
                  <a:schemeClr val="dk1"/>
                </a:solidFill>
              </a:rPr>
              <a:t> </a:t>
            </a:r>
            <a:r>
              <a:rPr lang="ru" sz="2300" i="0" u="none" strike="noStrike" cap="none" dirty="0">
                <a:solidFill>
                  <a:schemeClr val="dk1"/>
                </a:solidFill>
              </a:rPr>
              <a:t>позволяет</a:t>
            </a:r>
            <a:endParaRPr sz="230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40" name="Google Shape;414;p49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t="179" b="189"/>
          <a:stretch/>
        </p:blipFill>
        <p:spPr>
          <a:xfrm>
            <a:off x="10331705" y="1318866"/>
            <a:ext cx="1723500" cy="3717300"/>
          </a:xfrm>
          <a:prstGeom prst="roundRect">
            <a:avLst>
              <a:gd name="adj" fmla="val 6063"/>
            </a:avLst>
          </a:prstGeom>
          <a:solidFill>
            <a:srgbClr val="8742EE"/>
          </a:solidFill>
          <a:ln w="762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" name="Google Shape;41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019" y="1534116"/>
            <a:ext cx="291725" cy="2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17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375" y="2240425"/>
            <a:ext cx="291725" cy="2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18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039" y="3022004"/>
            <a:ext cx="291725" cy="2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19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971" y="3622262"/>
            <a:ext cx="291725" cy="2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20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3756" y="4265130"/>
            <a:ext cx="291725" cy="2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21;p49"/>
          <p:cNvPicPr preferRelativeResize="0"/>
          <p:nvPr/>
        </p:nvPicPr>
        <p:blipFill rotWithShape="1">
          <a:blip r:embed="rId9">
            <a:alphaModFix/>
          </a:blip>
          <a:srcRect t="-17180" b="17180"/>
          <a:stretch/>
        </p:blipFill>
        <p:spPr>
          <a:xfrm>
            <a:off x="293721" y="4798464"/>
            <a:ext cx="291725" cy="2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22;p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8374" y="5500981"/>
            <a:ext cx="291975" cy="29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1019" y="2039285"/>
            <a:ext cx="2535379" cy="1274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6235" y="2439831"/>
            <a:ext cx="1669477" cy="1748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2952" y="3622262"/>
            <a:ext cx="2533446" cy="1088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2742" y="5058325"/>
            <a:ext cx="2995114" cy="14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447800"/>
            <a:ext cx="4657724" cy="4657724"/>
          </a:xfrm>
          <a:prstGeom prst="rect">
            <a:avLst/>
          </a:prstGeom>
        </p:spPr>
      </p:pic>
      <p:sp>
        <p:nvSpPr>
          <p:cNvPr id="9" name="Google Shape;665;p66"/>
          <p:cNvSpPr txBox="1"/>
          <p:nvPr/>
        </p:nvSpPr>
        <p:spPr>
          <a:xfrm>
            <a:off x="6019521" y="2270635"/>
            <a:ext cx="5598375" cy="269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  <a:buClr>
                <a:srgbClr val="000000"/>
              </a:buClr>
              <a:buSzPts val="1600"/>
            </a:pPr>
            <a:r>
              <a:rPr lang="ru" sz="5400" dirty="0" smtClean="0">
                <a:solidFill>
                  <a:schemeClr val="accent2"/>
                </a:solidFill>
                <a:uFill>
                  <a:noFill/>
                </a:uFill>
              </a:rPr>
              <a:t>Приглашаю Вас </a:t>
            </a:r>
            <a:r>
              <a:rPr lang="ru" sz="5400" dirty="0">
                <a:solidFill>
                  <a:schemeClr val="accent2"/>
                </a:solidFill>
                <a:uFill>
                  <a:noFill/>
                </a:uFill>
              </a:rPr>
              <a:t>подписаться </a:t>
            </a:r>
            <a:endParaRPr lang="ru" sz="5400" dirty="0" smtClean="0">
              <a:solidFill>
                <a:schemeClr val="accent2"/>
              </a:solidFill>
              <a:uFill>
                <a:noFill/>
              </a:uFill>
            </a:endParaRPr>
          </a:p>
          <a:p>
            <a:pPr>
              <a:spcAft>
                <a:spcPts val="800"/>
              </a:spcAft>
              <a:buClr>
                <a:srgbClr val="000000"/>
              </a:buClr>
              <a:buSzPts val="1600"/>
            </a:pPr>
            <a:r>
              <a:rPr lang="ru" sz="5400" dirty="0" smtClean="0">
                <a:solidFill>
                  <a:schemeClr val="accent2"/>
                </a:solidFill>
                <a:uFill>
                  <a:noFill/>
                </a:uFill>
              </a:rPr>
              <a:t>на </a:t>
            </a:r>
            <a:r>
              <a:rPr lang="ru" sz="5400" dirty="0">
                <a:solidFill>
                  <a:schemeClr val="accent2"/>
                </a:solidFill>
                <a:uFill>
                  <a:noFill/>
                </a:uFill>
              </a:rPr>
              <a:t>мой </a:t>
            </a:r>
            <a:r>
              <a:rPr lang="ru" sz="5400" dirty="0" smtClean="0">
                <a:solidFill>
                  <a:schemeClr val="accent2"/>
                </a:solidFill>
                <a:uFill>
                  <a:noFill/>
                </a:uFill>
              </a:rPr>
              <a:t>канал!</a:t>
            </a:r>
            <a:endParaRPr sz="5400" dirty="0">
              <a:solidFill>
                <a:schemeClr val="accent2"/>
              </a:solidFill>
              <a:uFill>
                <a:no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65890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01" y="1376559"/>
            <a:ext cx="2219048" cy="3152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58" y="1900433"/>
            <a:ext cx="4686357" cy="4795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2623"/>
          <a:stretch/>
        </p:blipFill>
        <p:spPr>
          <a:xfrm>
            <a:off x="7516508" y="3108738"/>
            <a:ext cx="3616932" cy="33422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76649" y="1321929"/>
            <a:ext cx="431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inter"/>
              </a:rPr>
              <a:t>Опросы, награды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000" y="1289930"/>
            <a:ext cx="3800000" cy="1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6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3297014" y="179946"/>
            <a:ext cx="5521695" cy="872129"/>
          </a:xfrm>
          <a:ln>
            <a:solidFill>
              <a:srgbClr val="4B0EC8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/>
              <a:t>Способы эффективного использования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платформы </a:t>
            </a:r>
            <a:r>
              <a:rPr lang="ru-RU" dirty="0"/>
              <a:t>Сферум в образовании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37" name="Google Shape;40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4974" y="299522"/>
            <a:ext cx="2438401" cy="6244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90;p68"/>
          <p:cNvSpPr txBox="1">
            <a:spLocks/>
          </p:cNvSpPr>
          <p:nvPr/>
        </p:nvSpPr>
        <p:spPr>
          <a:xfrm>
            <a:off x="746700" y="1390649"/>
            <a:ext cx="468255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/>
                </a:solidFill>
              </a:rPr>
              <a:t>Яркий учебный год </a:t>
            </a:r>
            <a:r>
              <a:rPr lang="ru-RU" dirty="0" smtClean="0"/>
              <a:t>со </a:t>
            </a:r>
            <a:r>
              <a:rPr lang="ru-RU" dirty="0" err="1" smtClean="0"/>
              <a:t>Сферумом</a:t>
            </a:r>
            <a:endParaRPr lang="ru-RU" dirty="0"/>
          </a:p>
        </p:txBody>
      </p:sp>
      <p:sp>
        <p:nvSpPr>
          <p:cNvPr id="8" name="Google Shape;691;p68"/>
          <p:cNvSpPr txBox="1">
            <a:spLocks/>
          </p:cNvSpPr>
          <p:nvPr/>
        </p:nvSpPr>
        <p:spPr>
          <a:xfrm>
            <a:off x="11142688" y="6335843"/>
            <a:ext cx="709600" cy="522000"/>
          </a:xfrm>
          <a:prstGeom prst="rect">
            <a:avLst/>
          </a:prstGeom>
        </p:spPr>
        <p:txBody>
          <a:bodyPr spcFirstLastPara="1" wrap="square" lIns="121900" tIns="121900" rIns="0" bIns="12190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ru" smtClean="0"/>
              <a:pPr>
                <a:buClr>
                  <a:srgbClr val="000000"/>
                </a:buClr>
              </a:pPr>
              <a:t>9</a:t>
            </a:fld>
            <a:endParaRPr lang="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1" y="1390649"/>
            <a:ext cx="3756038" cy="4444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229022"/>
            <a:ext cx="3533446" cy="3904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32962" b="6863"/>
          <a:stretch/>
        </p:blipFill>
        <p:spPr>
          <a:xfrm>
            <a:off x="518013" y="2790825"/>
            <a:ext cx="2940926" cy="38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60571</TotalTime>
  <Words>647</Words>
  <Application>Microsoft Office PowerPoint</Application>
  <PresentationFormat>Широкоэкранный</PresentationFormat>
  <Paragraphs>148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Inter</vt:lpstr>
      <vt:lpstr>Inter</vt:lpstr>
      <vt:lpstr>Monotype Corsiva</vt:lpstr>
      <vt:lpstr>Play</vt:lpstr>
      <vt:lpstr>Proxima Nova Rg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Пользователь</cp:lastModifiedBy>
  <cp:revision>772</cp:revision>
  <cp:lastPrinted>2021-07-16T05:59:00Z</cp:lastPrinted>
  <dcterms:created xsi:type="dcterms:W3CDTF">2019-08-15T10:09:47Z</dcterms:created>
  <dcterms:modified xsi:type="dcterms:W3CDTF">2024-08-23T02:52:17Z</dcterms:modified>
</cp:coreProperties>
</file>