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</p:sldMasterIdLst>
  <p:sldIdLst>
    <p:sldId id="327" r:id="rId6"/>
    <p:sldId id="296" r:id="rId7"/>
    <p:sldId id="295" r:id="rId8"/>
    <p:sldId id="263" r:id="rId9"/>
    <p:sldId id="317" r:id="rId10"/>
    <p:sldId id="264" r:id="rId11"/>
    <p:sldId id="265" r:id="rId12"/>
    <p:sldId id="267" r:id="rId13"/>
    <p:sldId id="268" r:id="rId14"/>
    <p:sldId id="297" r:id="rId15"/>
    <p:sldId id="262" r:id="rId16"/>
    <p:sldId id="298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26" r:id="rId26"/>
    <p:sldId id="320" r:id="rId27"/>
    <p:sldId id="321" r:id="rId28"/>
    <p:sldId id="323" r:id="rId29"/>
    <p:sldId id="322" r:id="rId30"/>
    <p:sldId id="324" r:id="rId31"/>
    <p:sldId id="325" r:id="rId32"/>
    <p:sldId id="289" r:id="rId33"/>
    <p:sldId id="315" r:id="rId34"/>
    <p:sldId id="2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6699"/>
    <a:srgbClr val="FFCC66"/>
    <a:srgbClr val="FFFF99"/>
    <a:srgbClr val="99CC00"/>
    <a:srgbClr val="008000"/>
    <a:srgbClr val="800080"/>
    <a:srgbClr val="0000CC"/>
    <a:srgbClr val="F7B40D"/>
    <a:srgbClr val="E57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66" d="100"/>
          <a:sy n="66" d="100"/>
        </p:scale>
        <p:origin x="90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25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1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4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78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09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6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5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44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60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8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6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99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61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65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72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245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95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91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59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32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2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3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81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88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04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40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03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81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00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20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3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2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21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570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11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771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0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6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5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52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2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84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91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99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3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47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87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45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0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0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0B6A2-87B7-4169-9AD0-6F5D6795539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7" r="959"/>
          <a:stretch/>
        </p:blipFill>
        <p:spPr>
          <a:xfrm>
            <a:off x="1165761" y="-2968"/>
            <a:ext cx="11026239" cy="12980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r="25585"/>
          <a:stretch/>
        </p:blipFill>
        <p:spPr>
          <a:xfrm>
            <a:off x="1" y="0"/>
            <a:ext cx="1165761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2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2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A35BB-95C1-4AB3-8BEB-5467017D46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C530C-9DAC-4CBE-94F6-D1F43B9CC1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8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7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microsoft.com/office/2007/relationships/hdphoto" Target="../media/hdphoto9.wdp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" y="-434"/>
            <a:ext cx="12192000" cy="6858433"/>
          </a:xfrm>
          <a:prstGeom prst="rect">
            <a:avLst/>
          </a:prstGeom>
        </p:spPr>
      </p:pic>
      <p:sp>
        <p:nvSpPr>
          <p:cNvPr id="10" name="Блок-схема: узел 9"/>
          <p:cNvSpPr/>
          <p:nvPr/>
        </p:nvSpPr>
        <p:spPr>
          <a:xfrm>
            <a:off x="3590672" y="4532813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S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339065" y="3465714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C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5546284" y="2537544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A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7182284" y="2137298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M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8602442" y="2545821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P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9744930" y="3314834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E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10559142" y="4266113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R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38200" y="42429"/>
            <a:ext cx="11066436" cy="1938992"/>
          </a:xfrm>
          <a:prstGeom prst="rect">
            <a:avLst/>
          </a:prstGeom>
          <a:scene3d>
            <a:camera prst="isometricOffAxis1Righ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«Развитие креативности со </a:t>
            </a:r>
            <a:r>
              <a:rPr lang="en-US" sz="6000" dirty="0" smtClean="0">
                <a:solidFill>
                  <a:srgbClr val="5B9BD5">
                    <a:lumMod val="75000"/>
                  </a:srgbClr>
                </a:solidFill>
                <a:latin typeface="Algerian" panose="04020705040A02060702" pitchFamily="82" charset="0"/>
              </a:rPr>
              <a:t>Scamper</a:t>
            </a:r>
            <a:r>
              <a:rPr lang="ru-RU" sz="6000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6000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0" y="5764459"/>
            <a:ext cx="12192000" cy="1093540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Дьякова Татьяна Федоровна,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английского языка МБОУ «</a:t>
            </a:r>
            <a:r>
              <a:rPr lang="ru-RU" b="1" dirty="0" err="1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Тогурская</a:t>
            </a:r>
            <a:r>
              <a:rPr lang="ru-RU" b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СОШ </a:t>
            </a:r>
            <a:r>
              <a:rPr lang="ru-RU" b="1" dirty="0" err="1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им.С.В.Маслова</a:t>
            </a:r>
            <a:r>
              <a:rPr lang="ru-RU" b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8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18309"/>
            <a:ext cx="12192000" cy="8293845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5578029" y="1363607"/>
            <a:ext cx="6053106" cy="263869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2746" y="40806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8601" y="1684575"/>
            <a:ext cx="4592218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постоянно </a:t>
            </a:r>
          </a:p>
          <a:p>
            <a:pPr algn="ctr"/>
            <a:r>
              <a:rPr lang="ru-RU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обновлять впечатления </a:t>
            </a:r>
          </a:p>
          <a:p>
            <a:pPr algn="ctr"/>
            <a:r>
              <a:rPr lang="ru-RU" sz="2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развивать </a:t>
            </a:r>
            <a:endParaRPr lang="ru-RU" sz="2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реативное мышление?</a:t>
            </a:r>
            <a:endParaRPr lang="ru-RU" sz="2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5578029" y="1363606"/>
            <a:ext cx="6053106" cy="263869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142247" y="1794573"/>
            <a:ext cx="21539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Есть идея!!!</a:t>
            </a:r>
          </a:p>
        </p:txBody>
      </p:sp>
      <p:pic>
        <p:nvPicPr>
          <p:cNvPr id="13" name="Picture 2" descr="https://catherineasquithgallery.com/uploads/posts/2021-03/1614588214_51-p-ideya-na-belom-fone-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17" y="2021785"/>
            <a:ext cx="1506828" cy="150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142247" y="2459048"/>
            <a:ext cx="22365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помощью </a:t>
            </a:r>
            <a:endParaRPr lang="en-US" sz="280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SCAMPER</a:t>
            </a:r>
            <a:r>
              <a:rPr lang="ru-RU" sz="28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8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385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1"/>
            <a:ext cx="9144000" cy="2111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16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12175683" cy="6852312"/>
          </a:xfrm>
          <a:prstGeom prst="rect">
            <a:avLst/>
          </a:prstGeom>
        </p:spPr>
      </p:pic>
      <p:sp>
        <p:nvSpPr>
          <p:cNvPr id="10" name="Блок-схема: узел 9"/>
          <p:cNvSpPr/>
          <p:nvPr/>
        </p:nvSpPr>
        <p:spPr>
          <a:xfrm>
            <a:off x="3590672" y="4532813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S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339065" y="3465714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C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5546284" y="2537544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A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7182284" y="2137298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M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8602442" y="2545821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P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9744930" y="3314834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E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10559142" y="4266113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R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98133" y="288820"/>
            <a:ext cx="6064562" cy="526297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r>
              <a:rPr lang="ru-RU" sz="4800" spc="-5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4800" spc="-5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живляю</a:t>
            </a:r>
            <a:r>
              <a:rPr lang="ru-RU" sz="4800" spc="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мышление,</a:t>
            </a:r>
            <a:endParaRPr lang="ru-RU" sz="4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4800" spc="-5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снимаю</a:t>
            </a:r>
            <a:r>
              <a:rPr lang="ru-RU" sz="4800" spc="2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напряжение</a:t>
            </a:r>
          </a:p>
          <a:p>
            <a:r>
              <a:rPr lang="ru-RU" sz="4800" spc="-5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повышаю</a:t>
            </a:r>
            <a:r>
              <a:rPr lang="ru-RU" sz="4800" spc="25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800" spc="-5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успеваемость</a:t>
            </a:r>
          </a:p>
          <a:p>
            <a:r>
              <a:rPr lang="ru-RU" sz="4800" spc="-5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ru-RU" sz="4800" spc="-5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интерес к предмету</a:t>
            </a:r>
            <a:endParaRPr lang="ru-RU" sz="4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document_52943629827031837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6850" y="288820"/>
            <a:ext cx="1598019" cy="1598019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08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33"/>
            <a:ext cx="12192000" cy="6857999"/>
          </a:xfrm>
          <a:prstGeom prst="rect">
            <a:avLst/>
          </a:prstGeom>
        </p:spPr>
      </p:pic>
      <p:sp>
        <p:nvSpPr>
          <p:cNvPr id="11" name="Блок-схема: узел 10"/>
          <p:cNvSpPr/>
          <p:nvPr/>
        </p:nvSpPr>
        <p:spPr>
          <a:xfrm>
            <a:off x="6326584" y="1103675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C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7016314" y="1845757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A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7343279" y="2958242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M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7394176" y="3977957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P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6638198" y="4879118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E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5675568" y="5873410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R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5264905" y="436218"/>
            <a:ext cx="5334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S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88" y="1345780"/>
            <a:ext cx="5588585" cy="416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393076" y="147642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ubstitute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82452" y="4739083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ombine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38942" y="145896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dapt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180" y="493750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odify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26277" y="1522035"/>
            <a:ext cx="1790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prstClr val="black"/>
                </a:solidFill>
              </a:rPr>
              <a:t>ut to other uses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51549" y="482111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liminate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89359" y="144442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earrange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798305" y="360882"/>
            <a:ext cx="2016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заменить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911553" y="1017165"/>
            <a:ext cx="3063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комбинировать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598565" y="1809403"/>
            <a:ext cx="2748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адаптировать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946504" y="2873449"/>
            <a:ext cx="3367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модифицировать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7978141" y="3801900"/>
            <a:ext cx="38742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предложить другое </a:t>
            </a:r>
          </a:p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применение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210245" y="4821117"/>
            <a:ext cx="37857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устранить или </a:t>
            </a:r>
          </a:p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свести к минимуму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208968" y="5786243"/>
            <a:ext cx="5675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реорганизовать, перестроить или изменить порядок 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592" y="184507"/>
            <a:ext cx="5329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YS Text"/>
              </a:rPr>
              <a:t> </a:t>
            </a:r>
            <a:r>
              <a:rPr lang="ru-RU" sz="2400" b="1" dirty="0">
                <a:solidFill>
                  <a:prstClr val="black"/>
                </a:solidFill>
                <a:latin typeface="YS Text"/>
              </a:rPr>
              <a:t>Алекс</a:t>
            </a:r>
            <a:r>
              <a:rPr lang="ru-RU" sz="2400" dirty="0">
                <a:solidFill>
                  <a:prstClr val="black"/>
                </a:solidFill>
                <a:latin typeface="YS Text"/>
              </a:rPr>
              <a:t> </a:t>
            </a:r>
            <a:r>
              <a:rPr lang="ru-RU" sz="2400" b="1" dirty="0" smtClean="0">
                <a:solidFill>
                  <a:prstClr val="black"/>
                </a:solidFill>
                <a:latin typeface="YS Text"/>
              </a:rPr>
              <a:t>Осборн - автор книги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YS Text"/>
              </a:rPr>
              <a:t>«Управляемое </a:t>
            </a:r>
            <a:r>
              <a:rPr lang="ru-RU" dirty="0">
                <a:solidFill>
                  <a:prstClr val="black"/>
                </a:solidFill>
                <a:latin typeface="YS Text"/>
              </a:rPr>
              <a:t>воображение: </a:t>
            </a:r>
            <a:r>
              <a:rPr lang="ru-RU" dirty="0" smtClean="0">
                <a:solidFill>
                  <a:prstClr val="black"/>
                </a:solidFill>
                <a:latin typeface="YS Text"/>
              </a:rPr>
              <a:t>Принципы </a:t>
            </a:r>
            <a:r>
              <a:rPr lang="ru-RU" dirty="0">
                <a:solidFill>
                  <a:prstClr val="black"/>
                </a:solidFill>
                <a:latin typeface="YS Text"/>
              </a:rPr>
              <a:t>и Процедуры </a:t>
            </a:r>
            <a:r>
              <a:rPr lang="ru-RU" dirty="0" smtClean="0">
                <a:solidFill>
                  <a:prstClr val="black"/>
                </a:solidFill>
                <a:latin typeface="YS Text"/>
              </a:rPr>
              <a:t>Творческого Мышления» </a:t>
            </a:r>
            <a:r>
              <a:rPr lang="ru-RU" b="1" dirty="0" smtClean="0">
                <a:solidFill>
                  <a:prstClr val="black"/>
                </a:solidFill>
                <a:latin typeface="YS Text"/>
              </a:rPr>
              <a:t>(1953 </a:t>
            </a:r>
            <a:r>
              <a:rPr lang="ru-RU" b="1" dirty="0">
                <a:solidFill>
                  <a:prstClr val="black"/>
                </a:solidFill>
                <a:latin typeface="YS Text"/>
              </a:rPr>
              <a:t>г.) </a:t>
            </a:r>
            <a:endParaRPr lang="ru-RU" dirty="0">
              <a:solidFill>
                <a:prstClr val="black"/>
              </a:solidFill>
              <a:latin typeface="YS Tex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418714" y="6061006"/>
            <a:ext cx="71439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YS Text"/>
              </a:rPr>
              <a:t>Боб</a:t>
            </a:r>
            <a:r>
              <a:rPr lang="ru-RU" sz="2400" dirty="0">
                <a:solidFill>
                  <a:prstClr val="black"/>
                </a:solidFill>
                <a:latin typeface="YS Text"/>
              </a:rPr>
              <a:t> </a:t>
            </a:r>
            <a:r>
              <a:rPr lang="ru-RU" sz="2400" b="1" dirty="0" err="1" smtClean="0">
                <a:solidFill>
                  <a:prstClr val="black"/>
                </a:solidFill>
                <a:latin typeface="YS Text"/>
              </a:rPr>
              <a:t>Эберле</a:t>
            </a:r>
            <a:r>
              <a:rPr lang="ru-RU" sz="2400" b="1" dirty="0" smtClean="0">
                <a:solidFill>
                  <a:prstClr val="black"/>
                </a:solidFill>
                <a:latin typeface="YS Text"/>
              </a:rPr>
              <a:t> – автор книги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YS Text"/>
              </a:rPr>
              <a:t>«СКЭМПЕР</a:t>
            </a:r>
            <a:r>
              <a:rPr lang="ru-RU" dirty="0">
                <a:solidFill>
                  <a:prstClr val="black"/>
                </a:solidFill>
                <a:latin typeface="YS Text"/>
              </a:rPr>
              <a:t>: Игры для развития воображения</a:t>
            </a:r>
            <a:r>
              <a:rPr lang="ru-RU" dirty="0" smtClean="0">
                <a:solidFill>
                  <a:prstClr val="black"/>
                </a:solidFill>
                <a:latin typeface="YS Text"/>
              </a:rPr>
              <a:t>» </a:t>
            </a:r>
            <a:r>
              <a:rPr lang="ru-RU" b="1" dirty="0">
                <a:solidFill>
                  <a:prstClr val="black"/>
                </a:solidFill>
                <a:latin typeface="YS Text"/>
              </a:rPr>
              <a:t>(1997г.) 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YS Tex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33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узел 14"/>
          <p:cNvSpPr/>
          <p:nvPr/>
        </p:nvSpPr>
        <p:spPr>
          <a:xfrm>
            <a:off x="4876800" y="228600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S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22710" y="177225"/>
            <a:ext cx="2016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заменить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54" y="1576387"/>
            <a:ext cx="3985045" cy="4076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845" y="3614738"/>
            <a:ext cx="4729877" cy="33194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6" b="93583" l="960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308" y="1524000"/>
            <a:ext cx="382589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5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/>
          <p:cNvSpPr/>
          <p:nvPr/>
        </p:nvSpPr>
        <p:spPr>
          <a:xfrm>
            <a:off x="4800600" y="302721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C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0" y="228600"/>
            <a:ext cx="3063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комбинировать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31" y="2901210"/>
            <a:ext cx="2133600" cy="2533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2307595" cy="1676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955416"/>
            <a:ext cx="4109405" cy="3692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496" y="4168035"/>
            <a:ext cx="2800350" cy="22955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512" y="1295400"/>
            <a:ext cx="3686175" cy="2257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889" y="4790241"/>
            <a:ext cx="244792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/>
          <p:cNvSpPr/>
          <p:nvPr/>
        </p:nvSpPr>
        <p:spPr>
          <a:xfrm>
            <a:off x="4751749" y="341154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A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0" y="304800"/>
            <a:ext cx="2748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адаптировать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6842043" cy="2943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574" y="1320657"/>
            <a:ext cx="5185577" cy="22474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23" y="4467366"/>
            <a:ext cx="3394761" cy="18596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384" y="4467365"/>
            <a:ext cx="2933700" cy="18596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5412" y="3810000"/>
            <a:ext cx="45339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0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/>
          <p:cNvSpPr/>
          <p:nvPr/>
        </p:nvSpPr>
        <p:spPr>
          <a:xfrm>
            <a:off x="4419600" y="304800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M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22825" y="220007"/>
            <a:ext cx="3367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модифицировать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35" y="1788994"/>
            <a:ext cx="5501236" cy="36160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424" y="1483432"/>
            <a:ext cx="2400300" cy="2400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802" y="1301507"/>
            <a:ext cx="2828925" cy="2295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368677"/>
            <a:ext cx="3640403" cy="14836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972" y="4170432"/>
            <a:ext cx="4069028" cy="2687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3462" y="4455283"/>
            <a:ext cx="18002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узел 5"/>
          <p:cNvSpPr/>
          <p:nvPr/>
        </p:nvSpPr>
        <p:spPr>
          <a:xfrm>
            <a:off x="3810000" y="338074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P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3400" y="242636"/>
            <a:ext cx="655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предложить другое применение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86" y="4352925"/>
            <a:ext cx="3781425" cy="24485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00201"/>
            <a:ext cx="4419600" cy="381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761" r="97788">
                        <a14:backgroundMark x1="78761" y1="92830" x2="75000" y2="98302"/>
                        <a14:backgroundMark x1="14602" y1="2453" x2="32965" y2="0"/>
                        <a14:backgroundMark x1="80973" y1="87925" x2="83186" y2="94528"/>
                        <a14:backgroundMark x1="91150" y1="2453" x2="67699" y2="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6700" y="3048000"/>
            <a:ext cx="3099800" cy="36347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684" y="899907"/>
            <a:ext cx="3124200" cy="18788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25" y="1295400"/>
            <a:ext cx="391477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/>
          <p:cNvSpPr/>
          <p:nvPr/>
        </p:nvSpPr>
        <p:spPr>
          <a:xfrm>
            <a:off x="3429000" y="235620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E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62400" y="15373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устранить или свести к минимуму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200097"/>
            <a:ext cx="2667000" cy="2478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125477"/>
            <a:ext cx="7154694" cy="2859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4200097"/>
            <a:ext cx="2569062" cy="24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/>
          <p:cNvSpPr/>
          <p:nvPr/>
        </p:nvSpPr>
        <p:spPr>
          <a:xfrm>
            <a:off x="1981200" y="533400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R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4600" y="480888"/>
            <a:ext cx="967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реорганизовать, перестроить или изменить порядок 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95600"/>
            <a:ext cx="4938215" cy="1981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752600"/>
            <a:ext cx="5843656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Василий Сухомлинский: Детей покоряет влюбленность учителя в зн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50" y="578345"/>
            <a:ext cx="2799797" cy="2836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439" y="3917090"/>
            <a:ext cx="2967438" cy="279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7439" y="578345"/>
            <a:ext cx="2824662" cy="286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550" y="3917090"/>
            <a:ext cx="2913449" cy="2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276715" y="3439623"/>
            <a:ext cx="16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B9BD5">
                    <a:lumMod val="75000"/>
                  </a:srgbClr>
                </a:solidFill>
              </a:rPr>
              <a:t>Поколение «</a:t>
            </a:r>
            <a:r>
              <a:rPr lang="en-US" dirty="0" smtClean="0">
                <a:solidFill>
                  <a:srgbClr val="5B9BD5">
                    <a:lumMod val="75000"/>
                  </a:srgbClr>
                </a:solidFill>
              </a:rPr>
              <a:t>Z</a:t>
            </a:r>
            <a:r>
              <a:rPr lang="ru-RU" dirty="0" smtClean="0">
                <a:solidFill>
                  <a:srgbClr val="5B9BD5">
                    <a:lumMod val="75000"/>
                  </a:srgbClr>
                </a:solidFill>
              </a:rPr>
              <a:t>»</a:t>
            </a:r>
            <a:endParaRPr lang="ru-RU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79960" y="3443593"/>
            <a:ext cx="2172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B9BD5">
                    <a:lumMod val="75000"/>
                  </a:srgbClr>
                </a:solidFill>
              </a:rPr>
              <a:t>Поколение «Альфа»</a:t>
            </a:r>
            <a:endParaRPr lang="ru-RU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9632" y="114337"/>
            <a:ext cx="31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Поколение «Бэби-</a:t>
            </a:r>
            <a:r>
              <a:rPr lang="ru-RU" dirty="0" err="1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бумеров</a:t>
            </a:r>
            <a:r>
              <a:rPr lang="ru-RU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89548" y="154946"/>
            <a:ext cx="167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B9BD5">
                    <a:lumMod val="75000"/>
                  </a:srgbClr>
                </a:solidFill>
              </a:rPr>
              <a:t>Поколение «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</a:rPr>
              <a:t>X</a:t>
            </a:r>
            <a:r>
              <a:rPr lang="ru-RU" dirty="0" smtClean="0">
                <a:solidFill>
                  <a:srgbClr val="5B9BD5">
                    <a:lumMod val="75000"/>
                  </a:srgbClr>
                </a:solidFill>
              </a:rPr>
              <a:t>»</a:t>
            </a:r>
            <a:endParaRPr lang="ru-RU" dirty="0">
              <a:solidFill>
                <a:srgbClr val="5B9BD5">
                  <a:lumMod val="75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6607" y="1343051"/>
            <a:ext cx="5181600" cy="456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437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6265539" cy="4191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539" y="1583140"/>
            <a:ext cx="5926461" cy="4262083"/>
          </a:xfrm>
          <a:prstGeom prst="rect">
            <a:avLst/>
          </a:prstGeom>
        </p:spPr>
      </p:pic>
      <p:sp>
        <p:nvSpPr>
          <p:cNvPr id="10" name="Блок-схема: узел 9"/>
          <p:cNvSpPr/>
          <p:nvPr/>
        </p:nvSpPr>
        <p:spPr>
          <a:xfrm>
            <a:off x="3005634" y="274093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C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228531" y="754608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A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5591316" y="190500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M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7062999" y="723900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P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8962069" y="103496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E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0382250" y="734136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R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1854674" y="773942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S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1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/>
          <p:cNvSpPr/>
          <p:nvPr/>
        </p:nvSpPr>
        <p:spPr>
          <a:xfrm>
            <a:off x="3866243" y="239486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О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2895600" y="228600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К</a:t>
            </a:r>
          </a:p>
        </p:txBody>
      </p:sp>
      <p:sp>
        <p:nvSpPr>
          <p:cNvPr id="6" name="Блок-схема: узел 5"/>
          <p:cNvSpPr/>
          <p:nvPr/>
        </p:nvSpPr>
        <p:spPr>
          <a:xfrm>
            <a:off x="4820557" y="219528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М</a:t>
            </a:r>
          </a:p>
        </p:txBody>
      </p:sp>
      <p:sp>
        <p:nvSpPr>
          <p:cNvPr id="8" name="Блок-схема: узел 7"/>
          <p:cNvSpPr/>
          <p:nvPr/>
        </p:nvSpPr>
        <p:spPr>
          <a:xfrm>
            <a:off x="5765800" y="228600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А</a:t>
            </a:r>
          </a:p>
        </p:txBody>
      </p:sp>
      <p:sp>
        <p:nvSpPr>
          <p:cNvPr id="9" name="Блок-схема: узел 8"/>
          <p:cNvSpPr/>
          <p:nvPr/>
        </p:nvSpPr>
        <p:spPr>
          <a:xfrm>
            <a:off x="6680200" y="239486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Н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7549243" y="221344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Д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8494486" y="228600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701" l="3279" r="96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8825" y="2219325"/>
            <a:ext cx="81343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7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90600"/>
            <a:ext cx="1836952" cy="5410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86200" y="1981200"/>
            <a:ext cx="737978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оздать 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свой сюжет сказки </a:t>
            </a:r>
            <a:endParaRPr lang="ru-RU" sz="400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основе "Красной Шапочки" </a:t>
            </a:r>
            <a:endParaRPr lang="ru-RU" sz="400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может уже и не </a:t>
            </a:r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красной), </a:t>
            </a:r>
          </a:p>
          <a:p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используя SCAMPER,</a:t>
            </a:r>
          </a:p>
          <a:p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представить его </a:t>
            </a:r>
            <a:endParaRPr lang="ru-RU" sz="400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6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71600" y="940768"/>
            <a:ext cx="1776412" cy="56124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19600" y="1238605"/>
            <a:ext cx="6389189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Создать современный мобильный телефон глазами школьника, используя рабочий 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лист с этапами </a:t>
            </a:r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SCAMPER 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кодификаторами, а также игральный кубик</a:t>
            </a:r>
            <a:endParaRPr lang="ru-RU" sz="40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1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38200"/>
            <a:ext cx="1676400" cy="52207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43400" y="1518299"/>
            <a:ext cx="638918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Разработать 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план урока с использованием шагов SCAMPER по теме «</a:t>
            </a:r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Вода» и 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представить его </a:t>
            </a:r>
          </a:p>
          <a:p>
            <a:pPr algn="ctr"/>
            <a:endParaRPr lang="ru-RU" sz="400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67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1860331" cy="53949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43400" y="1518299"/>
            <a:ext cx="6389189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Создать уникальный 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рюкзак, чтобы он был </a:t>
            </a:r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современным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практичным, </a:t>
            </a:r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используя рабочий 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лист с этапами </a:t>
            </a:r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SCAMPER 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кодификаторами, а также игральный кубик</a:t>
            </a:r>
            <a:endParaRPr lang="ru-RU" sz="40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7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14400"/>
            <a:ext cx="1753129" cy="56943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33800" y="2667000"/>
            <a:ext cx="73797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оздать 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свой сюжет сказки </a:t>
            </a:r>
            <a:endParaRPr lang="ru-RU" sz="400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«Три поросенка», используя SCAMPER, и 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представить его </a:t>
            </a:r>
            <a:endParaRPr lang="ru-RU" sz="400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89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43000"/>
            <a:ext cx="1828800" cy="51776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43400" y="1518299"/>
            <a:ext cx="6389189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Заполнить 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рабочий лист (вторую </a:t>
            </a:r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колонку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с шагами SCAMPER по теме «</a:t>
            </a:r>
            <a:r>
              <a:rPr lang="ru-RU" sz="400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Имя </a:t>
            </a:r>
            <a:r>
              <a:rPr lang="ru-RU" sz="400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существительное</a:t>
            </a:r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на примере слова «Цирк»</a:t>
            </a:r>
          </a:p>
          <a:p>
            <a:pPr algn="ctr"/>
            <a:r>
              <a:rPr lang="ru-RU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представить его </a:t>
            </a:r>
          </a:p>
          <a:p>
            <a:pPr algn="ctr"/>
            <a:r>
              <a:rPr lang="ru-RU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249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cdn130.picsart.com/269647424003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58" y="-379342"/>
            <a:ext cx="4419601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abrakadabra.fun/uploads/posts/2022-01/1641327783_6-abrakadabra-fun-p-stikeri-dlya-prezentatsiya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4694">
            <a:off x="9546776" y="1080165"/>
            <a:ext cx="1728450" cy="113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ekakids.ru/image/cache/catalog/003/0052-1100x1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727" l="10000" r="95273">
                        <a14:backgroundMark x1="37455" y1="26000" x2="37455" y2="26000"/>
                        <a14:backgroundMark x1="50818" y1="25636" x2="50818" y2="25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019" y="3066108"/>
            <a:ext cx="3458232" cy="345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63" y="1341337"/>
            <a:ext cx="7949703" cy="5181427"/>
          </a:xfrm>
          <a:prstGeom prst="rect">
            <a:avLst/>
          </a:prstGeom>
        </p:spPr>
      </p:pic>
      <p:pic>
        <p:nvPicPr>
          <p:cNvPr id="5" name="Picture 2" descr="Cartoon Dice Vector Illustration On White Background Stock Illustration -  Download Image Now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904" y="1120066"/>
            <a:ext cx="1265109" cy="1265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3" name="Picture 4" descr="https://abrakadabra.fun/uploads/posts/2022-01/1641327783_6-abrakadabra-fun-p-stikeri-dlya-prezentatsiya-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4694">
            <a:off x="3107662" y="3834154"/>
            <a:ext cx="687394" cy="4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abrakadabra.fun/uploads/posts/2022-01/1641327783_6-abrakadabra-fun-p-stikeri-dlya-prezentatsiya-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4694">
            <a:off x="2117061" y="4824753"/>
            <a:ext cx="687394" cy="4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abrakadabra.fun/uploads/posts/2022-01/1641327783_6-abrakadabra-fun-p-stikeri-dlya-prezentatsiya-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4694">
            <a:off x="6388836" y="5678179"/>
            <a:ext cx="687394" cy="4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4416414" y="1828800"/>
            <a:ext cx="1325729" cy="16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533400" y="1827142"/>
            <a:ext cx="1325729" cy="16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35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0" y="-79160"/>
            <a:ext cx="12192000" cy="69371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D5E66846-8B07-CC43-83EA-F0788B27795B}"/>
              </a:ext>
            </a:extLst>
          </p:cNvPr>
          <p:cNvSpPr txBox="1">
            <a:spLocks/>
          </p:cNvSpPr>
          <p:nvPr/>
        </p:nvSpPr>
        <p:spPr>
          <a:xfrm>
            <a:off x="1006632" y="-151659"/>
            <a:ext cx="10536381" cy="1621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gradFill flip="none" rotWithShape="1">
                  <a:gsLst>
                    <a:gs pos="10000">
                      <a:schemeClr val="tx1"/>
                    </a:gs>
                    <a:gs pos="100000">
                      <a:srgbClr val="EB8329"/>
                    </a:gs>
                  </a:gsLst>
                  <a:lin ang="18900000" scaled="1"/>
                  <a:tileRect/>
                </a:gradFill>
                <a:latin typeface="Seravek" panose="020B0503040000020004" pitchFamily="34" charset="0"/>
              </a:rPr>
              <a:t>АВТОРСКИЙ РЕЦЕПТ</a:t>
            </a:r>
          </a:p>
        </p:txBody>
      </p:sp>
      <p:sp>
        <p:nvSpPr>
          <p:cNvPr id="6" name="Блок-схема: узел 5"/>
          <p:cNvSpPr/>
          <p:nvPr/>
        </p:nvSpPr>
        <p:spPr>
          <a:xfrm>
            <a:off x="6658930" y="1490175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C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8349583" y="2086105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A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9759691" y="2914709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M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9803495" y="4055326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P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8584456" y="5168334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E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7320676" y="5775327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R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4938562" y="1096510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S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42240" y="1557131"/>
            <a:ext cx="1576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заменить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97630" y="1872775"/>
            <a:ext cx="2495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комбинировать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4076" y="2468386"/>
            <a:ext cx="2216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адаптировать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318391" y="3336451"/>
            <a:ext cx="2760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модифицировать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847744" y="4445782"/>
            <a:ext cx="34603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предложить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другое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32182" y="5491171"/>
            <a:ext cx="2171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устранить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69121" y="6179735"/>
            <a:ext cx="2526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реорганизовать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6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18309"/>
            <a:ext cx="12192000" cy="8293845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5578029" y="1363607"/>
            <a:ext cx="6053106" cy="263869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2746" y="40806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79871" y="2332526"/>
            <a:ext cx="47173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вернуть чудеса детям</a:t>
            </a:r>
            <a:r>
              <a:rPr lang="ru-RU" sz="28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5578029" y="1363607"/>
            <a:ext cx="6053106" cy="263869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79871" y="1976060"/>
            <a:ext cx="521341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Чтобы вернуть чудеса детям, </a:t>
            </a:r>
          </a:p>
          <a:p>
            <a:pPr algn="ctr"/>
            <a:r>
              <a:rPr lang="ru-RU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ужно вернуть их взрослым!</a:t>
            </a:r>
            <a:endParaRPr lang="ru-RU" sz="28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45719" y="459859"/>
            <a:ext cx="9469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solidFill>
                  <a:prstClr val="black"/>
                </a:solidFill>
              </a:rPr>
              <a:t> </a:t>
            </a:r>
            <a:r>
              <a:rPr lang="ru-RU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«Чудеса там, где в них верят</a:t>
            </a:r>
            <a:r>
              <a:rPr lang="ru-RU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»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787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1"/>
            <a:ext cx="9144000" cy="2111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430"/>
            <a:ext cx="12192000" cy="6876057"/>
          </a:xfrm>
          <a:prstGeom prst="rect">
            <a:avLst/>
          </a:prstGeom>
        </p:spPr>
      </p:pic>
      <p:pic>
        <p:nvPicPr>
          <p:cNvPr id="1028" name="Picture 4" descr="https://mamasveta.com/wp-content/uploads/71fe54269526bd5ebe451a884f6a38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26"/>
            <a:ext cx="12344400" cy="692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узел 5"/>
          <p:cNvSpPr/>
          <p:nvPr/>
        </p:nvSpPr>
        <p:spPr>
          <a:xfrm>
            <a:off x="3243046" y="176361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C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3919753" y="162790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A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4596460" y="382369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M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5109957" y="707340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P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5558051" y="1240228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E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5923555" y="1844754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lgerian" panose="04020705040A02060702" pitchFamily="82" charset="0"/>
              </a:rPr>
              <a:t>R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2637993" y="464101"/>
            <a:ext cx="533400" cy="53340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S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4600" y="5410200"/>
            <a:ext cx="8036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 </a:t>
            </a:r>
            <a:r>
              <a:rPr lang="ru-RU" sz="54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 ВНИМАНИЕ! </a:t>
            </a:r>
            <a:endParaRPr lang="ru-RU" sz="5400" b="1" cap="none" spc="0" dirty="0">
              <a:ln w="66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4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1"/>
            <a:ext cx="9144000" cy="2111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4386048" y="2606396"/>
            <a:ext cx="3905250" cy="24006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9048749" y="2093856"/>
            <a:ext cx="3905250" cy="24006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-501675" y="2093857"/>
            <a:ext cx="3905250" cy="24006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510">
            <a:off x="914399" y="381000"/>
            <a:ext cx="1036320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0.0013 -0.381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925" y="3644995"/>
            <a:ext cx="3276600" cy="7239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Стив Джобс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1175" y="12608212"/>
            <a:ext cx="5687877" cy="4284375"/>
          </a:xfrm>
          <a:prstGeom prst="rect">
            <a:avLst/>
          </a:prstGeom>
        </p:spPr>
      </p:pic>
      <p:pic>
        <p:nvPicPr>
          <p:cNvPr id="3076" name="Picture 4" descr="https://img2.freepng.ru/20180706/kk/kisspng-steve-jobs-the-exclusive-biography-apple-ii-famous-people-5b40056d35cbe5.3174192415309223492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8" y="4289530"/>
            <a:ext cx="3131845" cy="264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7.pngwing.com/pngs/733/317/png-transparent-grayscale-of-albert-einstein-albert-einstein-quotes-physicist-general-relativity-theoretical-physics-einstein-miscellaneous-face-photography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0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935" y="1486957"/>
            <a:ext cx="4095142" cy="255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25967" y="1522744"/>
            <a:ext cx="3276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Альберт Эйнштейн</a:t>
            </a:r>
            <a:endParaRPr lang="en-US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80" name="Picture 8" descr="https://flomaster.top/uploads/posts/2022-06/1655875179_30-flomaster-club-p-portret-koroleva-sergeya-pavlovicha-krasiv-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124" r="72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029075"/>
            <a:ext cx="50292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915400" y="3592512"/>
            <a:ext cx="3276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Сергей Королёв</a:t>
            </a:r>
            <a:endParaRPr lang="en-US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82" name="Picture 10" descr="https://sun6-23.userapi.com/s/v1/if1/vlVDa5-_aGZQnUsdzMEA3FNpNaBKFaTVr9FYL4s60qziFS0yBSrxOqRTm137UMfClRKBd4xm.jpg?size=957x957&amp;quality=96&amp;crop=33,33,957,957&amp;ava=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83" y="1299417"/>
            <a:ext cx="2192533" cy="219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085649" y="400342"/>
            <a:ext cx="3276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Константин Циолковский</a:t>
            </a:r>
            <a:endParaRPr lang="en-US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84" name="Picture 12" descr="https://freepngimg.com/thumb/bill_gates/170359-gates-bill-pic-png-file-h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47" y="1864587"/>
            <a:ext cx="4256205" cy="506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886998" y="1299417"/>
            <a:ext cx="3276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Билл Гейтс</a:t>
            </a:r>
            <a:endParaRPr lang="en-US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D5E66846-8B07-CC43-83EA-F0788B27795B}"/>
              </a:ext>
            </a:extLst>
          </p:cNvPr>
          <p:cNvSpPr txBox="1">
            <a:spLocks/>
          </p:cNvSpPr>
          <p:nvPr/>
        </p:nvSpPr>
        <p:spPr>
          <a:xfrm>
            <a:off x="2528446" y="173809"/>
            <a:ext cx="6714806" cy="89837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gradFill flip="none" rotWithShape="1">
                  <a:gsLst>
                    <a:gs pos="10000">
                      <a:prstClr val="black"/>
                    </a:gs>
                    <a:gs pos="100000">
                      <a:srgbClr val="EB8329"/>
                    </a:gs>
                  </a:gsLst>
                  <a:lin ang="18900000" scaled="1"/>
                  <a:tileRect/>
                </a:gradFill>
                <a:latin typeface="Seravek" panose="020B0503040000020004" pitchFamily="34" charset="0"/>
              </a:rPr>
              <a:t>МАГИЧЕСКОЕ МЫШЛЕНИЕ</a:t>
            </a:r>
          </a:p>
        </p:txBody>
      </p:sp>
    </p:spTree>
    <p:extLst>
      <p:ext uri="{BB962C8B-B14F-4D97-AF65-F5344CB8AC3E}">
        <p14:creationId xmlns:p14="http://schemas.microsoft.com/office/powerpoint/2010/main" val="8532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162300"/>
            <a:ext cx="6705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Мышление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психический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процесс моделирования закономерностей окружающего мира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основе связей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между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его объектами и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явлениями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333500"/>
            <a:ext cx="637321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ucare.timepad.ru/9fc482b8-0b83-4037-8644-31d34d3e1b93/-/preview/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60" y="25021"/>
            <a:ext cx="10820400" cy="704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4000" y="3345458"/>
            <a:ext cx="3505200" cy="1447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https://million-wallpapers.com/wallpapers/4/71/17504091584635036980/smeyushhijsya-rebenok-s-kotom-v-ruka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45458"/>
            <a:ext cx="3619500" cy="33403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7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25.userapi.com/impg/vAROU00FJXr0LBUBuKLmQPD1TgLHUyUDT2KMvw/FSqW3cLWZNw.jpg?size=980x772&amp;quality=95&amp;sign=f1e48d159771b6860b12a752ff342221&amp;c_uniq_tag=ZMYdQN4Dw913PM_SMrPlGp1vgQuPpK1pkBVI_v_ekYI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228600"/>
            <a:ext cx="9829800" cy="77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72200" y="1001538"/>
            <a:ext cx="3886200" cy="5323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video53438046705297809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0" y="1041401"/>
            <a:ext cx="2971800" cy="528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12" y="1370882"/>
            <a:ext cx="7162800" cy="3657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Задача современного педагога - подготовка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личности, способной к решению нестандартных задач в различных областях деятельности,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есть обладающей нестандартным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мышлением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https://s1.1zoom.ru/b4535/668/Wood_planks_Boys_Helmet_543039_2560x1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451" y="1412175"/>
            <a:ext cx="4644292" cy="3645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5E66846-8B07-CC43-83EA-F0788B27795B}"/>
              </a:ext>
            </a:extLst>
          </p:cNvPr>
          <p:cNvSpPr txBox="1">
            <a:spLocks/>
          </p:cNvSpPr>
          <p:nvPr/>
        </p:nvSpPr>
        <p:spPr>
          <a:xfrm>
            <a:off x="3048000" y="130628"/>
            <a:ext cx="8783781" cy="2155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b="1" dirty="0" smtClean="0">
              <a:gradFill flip="none" rotWithShape="1">
                <a:gsLst>
                  <a:gs pos="10000">
                    <a:schemeClr val="tx1"/>
                  </a:gs>
                  <a:gs pos="100000">
                    <a:srgbClr val="EB8329"/>
                  </a:gs>
                </a:gsLst>
                <a:lin ang="18900000" scaled="1"/>
                <a:tileRect/>
              </a:gradFill>
              <a:latin typeface="Seravek" panose="020B0503040000020004" pitchFamily="34" charset="0"/>
            </a:endParaRPr>
          </a:p>
        </p:txBody>
      </p:sp>
      <p:pic>
        <p:nvPicPr>
          <p:cNvPr id="7178" name="Picture 10" descr="https://www.rtpphotoandvideo.com/wp-content/uploads/2015/08/Think-Outside-The-Bo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234699"/>
            <a:ext cx="2398664" cy="167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 rot="19219023">
            <a:off x="5021177" y="5776867"/>
            <a:ext cx="2750023" cy="2295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4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3965</TotalTime>
  <Words>384</Words>
  <Application>Microsoft Office PowerPoint</Application>
  <PresentationFormat>Широкоэкранный</PresentationFormat>
  <Paragraphs>140</Paragraphs>
  <Slides>30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30</vt:i4>
      </vt:variant>
    </vt:vector>
  </HeadingPairs>
  <TitlesOfParts>
    <vt:vector size="42" baseType="lpstr">
      <vt:lpstr>Algerian</vt:lpstr>
      <vt:lpstr>Arial</vt:lpstr>
      <vt:lpstr>Calibri</vt:lpstr>
      <vt:lpstr>Calibri Light</vt:lpstr>
      <vt:lpstr>Seravek</vt:lpstr>
      <vt:lpstr>Times New Roman</vt:lpstr>
      <vt:lpstr>YS Text</vt:lpstr>
      <vt:lpstr>Office Theme</vt:lpstr>
      <vt:lpstr>1_Тема Office</vt:lpstr>
      <vt:lpstr>2_Тема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Стив Джобс</vt:lpstr>
      <vt:lpstr>Мышление – психический процесс моделирования закономерностей окружающего мира  на основе связей  между его объектами и явлениями</vt:lpstr>
      <vt:lpstr>Презентация PowerPoint</vt:lpstr>
      <vt:lpstr>Презентация PowerPoint</vt:lpstr>
      <vt:lpstr>Задача современного педагога - подготовка личности, способной к решению нестандартных задач в различных областях деятельности,  то есть обладающей нестандартным мышлением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Fairmont Raffles Hotels International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pmarkasian</dc:creator>
  <cp:lastModifiedBy>admin</cp:lastModifiedBy>
  <cp:revision>149</cp:revision>
  <dcterms:created xsi:type="dcterms:W3CDTF">2014-08-29T18:35:37Z</dcterms:created>
  <dcterms:modified xsi:type="dcterms:W3CDTF">2024-08-28T10:55:52Z</dcterms:modified>
</cp:coreProperties>
</file>