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3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221"/>
    <a:srgbClr val="109EB4"/>
    <a:srgbClr val="2162AE"/>
    <a:srgbClr val="60BFCE"/>
    <a:srgbClr val="CC3399"/>
    <a:srgbClr val="FFCC00"/>
    <a:srgbClr val="009CAD"/>
    <a:srgbClr val="3E2861"/>
    <a:srgbClr val="828282"/>
    <a:srgbClr val="3D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091" autoAdjust="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8113-B5BB-4A20-A656-A8E84BBECAC4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5FBC-DCEE-433A-BD83-152810946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40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8" y="152400"/>
            <a:ext cx="11443213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B69A2F11-600D-44D7-A0E2-CE2D3B9D58E9}" type="slidenum">
              <a:rPr lang="ru-RU" sz="1800" smtClean="0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‹#›</a:t>
            </a:fld>
            <a:endParaRPr lang="ru-RU" sz="1800" dirty="0" smtClean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0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4" name="Прямая соединительная линия 53"/>
          <p:cNvCxnSpPr/>
          <p:nvPr userDrawn="1"/>
        </p:nvCxnSpPr>
        <p:spPr>
          <a:xfrm>
            <a:off x="0" y="1200150"/>
            <a:ext cx="12192000" cy="0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 65"/>
          <p:cNvSpPr>
            <a:spLocks noGrp="1"/>
          </p:cNvSpPr>
          <p:nvPr>
            <p:ph type="body" sz="quarter" idx="10"/>
          </p:nvPr>
        </p:nvSpPr>
        <p:spPr>
          <a:xfrm>
            <a:off x="550862" y="1481138"/>
            <a:ext cx="5225823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Proxima Nova Rg" panose="02000506030000020004" pitchFamily="2" charset="0"/>
              </a:defRPr>
            </a:lvl1pPr>
            <a:lvl2pPr marL="457200" indent="0">
              <a:buNone/>
              <a:defRPr baseline="0">
                <a:latin typeface="Proxima Nova Rg" panose="02000506030000020004" pitchFamily="2" charset="0"/>
              </a:defRPr>
            </a:lvl2pPr>
            <a:lvl3pPr marL="914400" indent="0">
              <a:buNone/>
              <a:defRPr baseline="0">
                <a:latin typeface="Proxima Nova Rg" panose="02000506030000020004" pitchFamily="2" charset="0"/>
              </a:defRPr>
            </a:lvl3pPr>
            <a:lvl4pPr marL="1371600" indent="0">
              <a:buNone/>
              <a:defRPr baseline="0">
                <a:latin typeface="Proxima Nova Rg" panose="02000506030000020004" pitchFamily="2" charset="0"/>
              </a:defRPr>
            </a:lvl4pPr>
            <a:lvl5pPr marL="1828800" indent="0">
              <a:buNone/>
              <a:defRPr baseline="0"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11"/>
          </p:nvPr>
        </p:nvSpPr>
        <p:spPr>
          <a:xfrm>
            <a:off x="5965825" y="1481138"/>
            <a:ext cx="5181600" cy="445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Proxima Nova Rg" panose="02000506030000020004" pitchFamily="2" charset="0"/>
              </a:defRPr>
            </a:lvl1pPr>
            <a:lvl2pPr marL="457200" indent="0">
              <a:buFontTx/>
              <a:buNone/>
              <a:defRPr>
                <a:latin typeface="Proxima Nova Rg" panose="02000506030000020004" pitchFamily="2" charset="0"/>
              </a:defRPr>
            </a:lvl2pPr>
            <a:lvl3pPr marL="914400" indent="0">
              <a:buFontTx/>
              <a:buNone/>
              <a:defRPr>
                <a:latin typeface="Proxima Nova Rg" panose="02000506030000020004" pitchFamily="2" charset="0"/>
              </a:defRPr>
            </a:lvl3pPr>
            <a:lvl4pPr marL="1371600" indent="0">
              <a:buFontTx/>
              <a:buNone/>
              <a:defRPr>
                <a:latin typeface="Proxima Nova Rg" panose="02000506030000020004" pitchFamily="2" charset="0"/>
              </a:defRPr>
            </a:lvl4pPr>
            <a:lvl5pPr marL="1828800" indent="0">
              <a:buFontTx/>
              <a:buNone/>
              <a:defRPr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 hasCustomPrompt="1"/>
          </p:nvPr>
        </p:nvSpPr>
        <p:spPr>
          <a:xfrm>
            <a:off x="2717430" y="348254"/>
            <a:ext cx="7461250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Proxima Nova Rg" panose="02000506030000020004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ЗАГОЛОВОК СЛАЙДА </a:t>
            </a:r>
            <a:br>
              <a:rPr lang="ru-RU" dirty="0" smtClean="0"/>
            </a:br>
            <a:r>
              <a:rPr lang="ru-RU" dirty="0" smtClean="0"/>
              <a:t>ИЛИ НАЗВАНИЕ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>FORUM.TOIPKRO.RU/AVGUSTPRO</a:t>
            </a:r>
            <a:r>
              <a:rPr lang="ru-RU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/>
            </a:r>
            <a:br>
              <a:rPr lang="ru-RU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</a:br>
            <a:r>
              <a:rPr lang="en-US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>VK.COM/AUGUSTPRO2024</a:t>
            </a:r>
            <a:endParaRPr lang="ru-RU" sz="1200" dirty="0">
              <a:solidFill>
                <a:srgbClr val="828282"/>
              </a:solidFill>
              <a:latin typeface="Proxima Nova Rg" panose="0200050603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36604" y="3368559"/>
            <a:ext cx="34818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22</a:t>
            </a:r>
            <a:r>
              <a:rPr lang="ru-RU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-</a:t>
            </a:r>
            <a:r>
              <a:rPr lang="en-US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24</a:t>
            </a:r>
            <a:r>
              <a:rPr lang="ru-RU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 АВГУСТА</a:t>
            </a:r>
          </a:p>
          <a:p>
            <a:pPr algn="ctr"/>
            <a:r>
              <a:rPr lang="en-US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2024 </a:t>
            </a:r>
            <a:r>
              <a:rPr lang="ru-RU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ГОДА </a:t>
            </a:r>
            <a:r>
              <a:rPr lang="ru-RU" sz="2500" dirty="0" smtClean="0">
                <a:solidFill>
                  <a:srgbClr val="F38221"/>
                </a:solidFill>
                <a:latin typeface="Proxima Nova Rg" panose="02000506030000020004" pitchFamily="2" charset="0"/>
              </a:rPr>
              <a:t>|</a:t>
            </a:r>
            <a:r>
              <a:rPr lang="ru-RU" sz="2500" dirty="0" smtClean="0">
                <a:solidFill>
                  <a:srgbClr val="FF0000"/>
                </a:solidFill>
                <a:latin typeface="Proxima Nova Rg" panose="02000506030000020004" pitchFamily="2" charset="0"/>
              </a:rPr>
              <a:t> </a:t>
            </a:r>
            <a:r>
              <a:rPr lang="ru-RU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ТОМСК</a:t>
            </a:r>
            <a:endParaRPr lang="ru-RU" sz="2500" b="1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329" y="2064419"/>
            <a:ext cx="496831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500" dirty="0" smtClean="0">
                <a:solidFill>
                  <a:srgbClr val="109EB4"/>
                </a:solidFill>
                <a:latin typeface="Proxima Nova Rg" panose="02000506030000020004" pitchFamily="2" charset="0"/>
              </a:rPr>
              <a:t>КАК СОЗДАТЬ</a:t>
            </a:r>
          </a:p>
          <a:p>
            <a:r>
              <a:rPr lang="ru-RU" sz="5500" dirty="0" smtClean="0">
                <a:solidFill>
                  <a:srgbClr val="109EB4"/>
                </a:solidFill>
                <a:latin typeface="Proxima Nova Rg" panose="02000506030000020004" pitchFamily="2" charset="0"/>
              </a:rPr>
              <a:t>ИГРУ ПОД КЛЮЧ</a:t>
            </a:r>
            <a:endParaRPr lang="ru-RU" sz="5500" dirty="0">
              <a:solidFill>
                <a:srgbClr val="109EB4"/>
              </a:solidFill>
              <a:latin typeface="Proxima Nova Rg" panose="02000506030000020004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4329" y="4214945"/>
            <a:ext cx="49683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latin typeface="Proxima Nova Rg" panose="02000506030000020004" pitchFamily="2" charset="0"/>
              </a:rPr>
              <a:t>ДУКМАС АНАСТАСИЯ		</a:t>
            </a:r>
            <a:endParaRPr lang="ru-RU" sz="2000" dirty="0"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722945"/>
            <a:ext cx="3131797" cy="1081395"/>
          </a:xfrm>
          <a:prstGeom prst="rect">
            <a:avLst/>
          </a:prstGeom>
        </p:spPr>
      </p:pic>
      <p:pic>
        <p:nvPicPr>
          <p:cNvPr id="5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000" y1="43208" x2="56000" y2="43208"/>
                        <a14:foregroundMark x1="59700" y1="43726" x2="59700" y2="43726"/>
                        <a14:foregroundMark x1="52700" y1="53040" x2="52700" y2="53040"/>
                        <a14:foregroundMark x1="58100" y1="31953" x2="58100" y2="31953"/>
                        <a14:foregroundMark x1="53600" y1="34411" x2="53600" y2="34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68" y="2997259"/>
            <a:ext cx="3548704" cy="27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23160" y="397764"/>
            <a:ext cx="7729728" cy="118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ПРЕДСТАВЛЯЕМ ИДЕИ</a:t>
            </a:r>
            <a:endParaRPr lang="ru-RU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21" y="1586484"/>
            <a:ext cx="4670425" cy="43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098512">
            <a:off x="5520459" y="2897813"/>
            <a:ext cx="810747" cy="284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39628" y="49265"/>
            <a:ext cx="1121168" cy="11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1" y="1623019"/>
            <a:ext cx="3115447" cy="3115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7091" y="4924003"/>
            <a:ext cx="3115447" cy="82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VK </a:t>
            </a:r>
            <a:r>
              <a:rPr lang="ru-RU" sz="2800" dirty="0" smtClean="0"/>
              <a:t>ассоциации</a:t>
            </a:r>
          </a:p>
          <a:p>
            <a:pPr algn="ctr"/>
            <a:r>
              <a:rPr lang="ru-RU" sz="1200" dirty="0" smtClean="0"/>
              <a:t>Смотрим, </a:t>
            </a:r>
            <a:r>
              <a:rPr lang="ru-RU" sz="1200" dirty="0" err="1" smtClean="0"/>
              <a:t>лайкаем</a:t>
            </a:r>
            <a:r>
              <a:rPr lang="ru-RU" sz="1200" dirty="0" smtClean="0"/>
              <a:t> – нам еще за грант отчитываться))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11" y="1623019"/>
            <a:ext cx="3124581" cy="312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69411" y="4924003"/>
            <a:ext cx="3124581" cy="82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VK </a:t>
            </a:r>
            <a:r>
              <a:rPr lang="ru-RU" sz="2400" dirty="0" smtClean="0"/>
              <a:t>вице-президента</a:t>
            </a:r>
          </a:p>
          <a:p>
            <a:pPr algn="ctr"/>
            <a:r>
              <a:rPr lang="ru-RU" sz="1100" dirty="0" smtClean="0"/>
              <a:t>Дукмас Анастасия Игоревна, будут предложения - пишите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58" y="1623019"/>
            <a:ext cx="5006253" cy="2814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28" y="4172712"/>
            <a:ext cx="2548128" cy="25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07592" y="2386744"/>
            <a:ext cx="9372600" cy="1645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Создать игру не так уж сложно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/>
          <a:stretch/>
        </p:blipFill>
        <p:spPr bwMode="auto">
          <a:xfrm>
            <a:off x="2638044" y="3647668"/>
            <a:ext cx="6711696" cy="26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8439" y="113459"/>
            <a:ext cx="974677" cy="9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49424" y="1696212"/>
            <a:ext cx="7729728" cy="2153412"/>
          </a:xfrm>
          <a:prstGeom prst="rect">
            <a:avLst/>
          </a:prstGeom>
          <a:solidFill>
            <a:schemeClr val="bg1"/>
          </a:solidFill>
          <a:ln>
            <a:solidFill>
              <a:srgbClr val="109EB4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Игра – добровольная попытка преодоления ненужных трудностей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5348" y="49265"/>
            <a:ext cx="1075448" cy="1075448"/>
          </a:xfrm>
          <a:prstGeom prst="rect">
            <a:avLst/>
          </a:prstGeom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136708"/>
            <a:ext cx="3557016" cy="355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сьмиугольник 4"/>
          <p:cNvSpPr/>
          <p:nvPr/>
        </p:nvSpPr>
        <p:spPr>
          <a:xfrm rot="1341342">
            <a:off x="3736680" y="1538757"/>
            <a:ext cx="4099254" cy="4099254"/>
          </a:xfrm>
          <a:prstGeom prst="octagon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4492" y="49265"/>
            <a:ext cx="1066304" cy="1066304"/>
          </a:xfrm>
          <a:prstGeom prst="rect">
            <a:avLst/>
          </a:prstGeom>
        </p:spPr>
      </p:pic>
      <p:sp>
        <p:nvSpPr>
          <p:cNvPr id="7" name="Восьмиугольник 6"/>
          <p:cNvSpPr/>
          <p:nvPr/>
        </p:nvSpPr>
        <p:spPr>
          <a:xfrm>
            <a:off x="4127699" y="1920240"/>
            <a:ext cx="3328416" cy="3328416"/>
          </a:xfrm>
          <a:prstGeom prst="oc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>
            <a:stCxn id="7" idx="6"/>
          </p:cNvCxnSpPr>
          <p:nvPr/>
        </p:nvCxnSpPr>
        <p:spPr>
          <a:xfrm flipV="1">
            <a:off x="5102559" y="1365950"/>
            <a:ext cx="683748" cy="5542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86307" y="5248656"/>
            <a:ext cx="683748" cy="5542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786307" y="1365950"/>
            <a:ext cx="683748" cy="5542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127937" y="5248656"/>
            <a:ext cx="683748" cy="5542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" idx="7"/>
          </p:cNvCxnSpPr>
          <p:nvPr/>
        </p:nvCxnSpPr>
        <p:spPr>
          <a:xfrm>
            <a:off x="6481255" y="1920240"/>
            <a:ext cx="875424" cy="915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52513" y="5157106"/>
            <a:ext cx="875424" cy="915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252513" y="1922688"/>
            <a:ext cx="875424" cy="915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470055" y="5157106"/>
            <a:ext cx="875424" cy="915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5"/>
          </p:cNvCxnSpPr>
          <p:nvPr/>
        </p:nvCxnSpPr>
        <p:spPr>
          <a:xfrm flipV="1">
            <a:off x="4127699" y="2019675"/>
            <a:ext cx="91549" cy="87542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353900" y="4281681"/>
            <a:ext cx="91549" cy="87542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7364566" y="2019674"/>
            <a:ext cx="91549" cy="87542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127698" y="4281680"/>
            <a:ext cx="91549" cy="87542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1"/>
          </p:cNvCxnSpPr>
          <p:nvPr/>
        </p:nvCxnSpPr>
        <p:spPr>
          <a:xfrm flipV="1">
            <a:off x="7456115" y="3578849"/>
            <a:ext cx="554289" cy="6949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573409" y="2883902"/>
            <a:ext cx="554289" cy="6949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573409" y="3578848"/>
            <a:ext cx="554289" cy="6949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456115" y="2883901"/>
            <a:ext cx="554289" cy="6949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369018" y="1764847"/>
            <a:ext cx="1612654" cy="310786"/>
          </a:xfrm>
          <a:prstGeom prst="rect">
            <a:avLst/>
          </a:prstGeom>
          <a:solidFill>
            <a:srgbClr val="F3822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развитие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68877" y="1794047"/>
            <a:ext cx="1588911" cy="310786"/>
          </a:xfrm>
          <a:prstGeom prst="rect">
            <a:avLst/>
          </a:prstGeom>
          <a:solidFill>
            <a:srgbClr val="F3822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творчество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46228" y="5154379"/>
            <a:ext cx="1628169" cy="310786"/>
          </a:xfrm>
          <a:prstGeom prst="rect">
            <a:avLst/>
          </a:prstGeom>
          <a:solidFill>
            <a:srgbClr val="F3822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ограничения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91552" y="5154615"/>
            <a:ext cx="1585910" cy="310786"/>
          </a:xfrm>
          <a:prstGeom prst="rect">
            <a:avLst/>
          </a:prstGeom>
          <a:solidFill>
            <a:srgbClr val="F3822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ad Script" panose="02000000000000000000" pitchFamily="2" charset="0"/>
              </a:rPr>
              <a:t>любопытство</a:t>
            </a:r>
            <a:endParaRPr lang="ru-RU" sz="1600" b="1" dirty="0">
              <a:latin typeface="Bad Script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18936" y="3434527"/>
            <a:ext cx="1619079" cy="310786"/>
          </a:xfrm>
          <a:prstGeom prst="rect">
            <a:avLst/>
          </a:prstGeom>
          <a:solidFill>
            <a:srgbClr val="F3822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обладание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30716" y="3434527"/>
            <a:ext cx="1614679" cy="310786"/>
          </a:xfrm>
          <a:prstGeom prst="rect">
            <a:avLst/>
          </a:prstGeom>
          <a:solidFill>
            <a:srgbClr val="F3822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Bad Script" panose="02000000000000000000" pitchFamily="2" charset="0"/>
              </a:rPr>
              <a:t>с</a:t>
            </a:r>
            <a:r>
              <a:rPr lang="ru-RU" b="1" dirty="0" err="1" smtClean="0">
                <a:latin typeface="Bad Script" panose="02000000000000000000" pitchFamily="2" charset="0"/>
              </a:rPr>
              <a:t>оц.влияние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7138688" y="1872459"/>
            <a:ext cx="384048" cy="42062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1" name="Ромб 30"/>
          <p:cNvSpPr/>
          <p:nvPr/>
        </p:nvSpPr>
        <p:spPr>
          <a:xfrm>
            <a:off x="4014937" y="1876056"/>
            <a:ext cx="384048" cy="42062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2" name="Ромб 31"/>
          <p:cNvSpPr/>
          <p:nvPr/>
        </p:nvSpPr>
        <p:spPr>
          <a:xfrm>
            <a:off x="3609709" y="3379608"/>
            <a:ext cx="384048" cy="42062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33" name="Ромб 32"/>
          <p:cNvSpPr/>
          <p:nvPr/>
        </p:nvSpPr>
        <p:spPr>
          <a:xfrm>
            <a:off x="7580519" y="3368536"/>
            <a:ext cx="384048" cy="42062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4" name="Ромб 33"/>
          <p:cNvSpPr/>
          <p:nvPr/>
        </p:nvSpPr>
        <p:spPr>
          <a:xfrm>
            <a:off x="4047234" y="4889148"/>
            <a:ext cx="384048" cy="42062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5" name="Ромб 34"/>
          <p:cNvSpPr/>
          <p:nvPr/>
        </p:nvSpPr>
        <p:spPr>
          <a:xfrm>
            <a:off x="7169852" y="4948624"/>
            <a:ext cx="384048" cy="42062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817953" y="2883900"/>
            <a:ext cx="40583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781024" y="4281680"/>
            <a:ext cx="40583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810195" y="328773"/>
            <a:ext cx="0" cy="635508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Ромб 38"/>
          <p:cNvSpPr/>
          <p:nvPr/>
        </p:nvSpPr>
        <p:spPr>
          <a:xfrm>
            <a:off x="5603427" y="921760"/>
            <a:ext cx="384048" cy="42062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24835" y="603090"/>
            <a:ext cx="1500081" cy="310786"/>
          </a:xfrm>
          <a:prstGeom prst="rect">
            <a:avLst/>
          </a:prstGeom>
          <a:solidFill>
            <a:srgbClr val="F3822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миссия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41" name="Ромб 40"/>
          <p:cNvSpPr/>
          <p:nvPr/>
        </p:nvSpPr>
        <p:spPr>
          <a:xfrm>
            <a:off x="5603427" y="5828320"/>
            <a:ext cx="384048" cy="42062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94348" y="6318308"/>
            <a:ext cx="1472689" cy="310786"/>
          </a:xfrm>
          <a:prstGeom prst="rect">
            <a:avLst/>
          </a:prstGeom>
          <a:solidFill>
            <a:srgbClr val="F3822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избегание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56048" y="4359806"/>
            <a:ext cx="1627632" cy="6767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ЧЁРНЫЕ СТИМУЛЫ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940078" y="3151859"/>
            <a:ext cx="1627632" cy="6767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СЕРЫЕ СТИМУЛЫ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56048" y="2093924"/>
            <a:ext cx="1627632" cy="676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БЕЛЫЕ СТИМУЛЫ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06040" y="315468"/>
            <a:ext cx="7729728" cy="8458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entury Gothic" panose="020B0502020202020204" pitchFamily="34" charset="0"/>
              </a:rPr>
              <a:t>Шаг 1. ЦЕЛЬ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86000" y="1431036"/>
            <a:ext cx="7729728" cy="3101983"/>
          </a:xfrm>
          <a:prstGeom prst="rect">
            <a:avLst/>
          </a:prstGeom>
          <a:ln>
            <a:solidFill>
              <a:srgbClr val="F3822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ЗАДАНИЕ</a:t>
            </a:r>
          </a:p>
          <a:p>
            <a:r>
              <a:rPr lang="ru-RU" b="1" smtClean="0"/>
              <a:t>Придумайте в команде цель создания игры</a:t>
            </a:r>
          </a:p>
          <a:p>
            <a:r>
              <a:rPr lang="ru-RU" smtClean="0"/>
              <a:t>Чему вы хотите научить детей? – какая-то сумма знаний </a:t>
            </a:r>
            <a:r>
              <a:rPr lang="en-US" smtClean="0"/>
              <a:t>#</a:t>
            </a:r>
            <a:r>
              <a:rPr lang="ru-RU" smtClean="0"/>
              <a:t> надо научить делению, или надо выучить неправильные глаголы английского языка</a:t>
            </a:r>
          </a:p>
          <a:p>
            <a:r>
              <a:rPr lang="ru-RU" smtClean="0"/>
              <a:t>БУДЬТЕ КОНКРЕТНЕЕ</a:t>
            </a:r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/>
          <a:stretch/>
        </p:blipFill>
        <p:spPr bwMode="auto">
          <a:xfrm>
            <a:off x="6233212" y="3768411"/>
            <a:ext cx="5676444" cy="245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1924" y="49265"/>
            <a:ext cx="1038872" cy="10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5456" y="426152"/>
            <a:ext cx="7729728" cy="118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entury Gothic" panose="020B0502020202020204" pitchFamily="34" charset="0"/>
              </a:rPr>
              <a:t>Шаг 2. НАСМОТРЕННОСТЬ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534798"/>
            <a:ext cx="1510475" cy="1494714"/>
          </a:xfrm>
          <a:prstGeom prst="rect">
            <a:avLst/>
          </a:prstGeom>
        </p:spPr>
      </p:pic>
      <p:pic>
        <p:nvPicPr>
          <p:cNvPr id="4" name="Picture 2" descr="https://sun9-2.userapi.com/s/v1/ig2/MCOa0_FeEmi_pQW4KU9Y2nfCU_60paxRmT-dlOuCBdO7OzSPA9ziLgjEZq19i8W0PoBp-IiJVGs7MovuytNSSYP1.jpg?quality=96&amp;as=32x32,48x48,72x72,108x108,160x160,240x240,360x360,480x480,540x540,640x640,720x720,1080x1080&amp;from=bu&amp;u=GMd4WVleT30TeBpnxphfZsUZqd7RQYiHamqNrxUBIuk&amp;cs=807x8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9" b="56944" l="1019" r="53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" t="19733" r="44890" b="41778"/>
          <a:stretch/>
        </p:blipFill>
        <p:spPr bwMode="auto">
          <a:xfrm>
            <a:off x="737791" y="1412748"/>
            <a:ext cx="5745305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625" y="1611585"/>
            <a:ext cx="3611299" cy="3471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4240" y="49265"/>
            <a:ext cx="1096556" cy="109655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47672" y="5282155"/>
            <a:ext cx="4014216" cy="685800"/>
          </a:xfrm>
          <a:prstGeom prst="roundRect">
            <a:avLst/>
          </a:prstGeom>
          <a:ln>
            <a:solidFill>
              <a:srgbClr val="F382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СТРОИМ КАРТОЧКАМИ ХРОНОЛОГИЮ СОБЫТИЙ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36167" y="5282155"/>
            <a:ext cx="4014216" cy="685800"/>
          </a:xfrm>
          <a:prstGeom prst="roundRect">
            <a:avLst/>
          </a:prstGeom>
          <a:ln>
            <a:solidFill>
              <a:srgbClr val="F382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ОТКРЫВАЕМ ПОЛЕ И ИЩЕМ ЛОКАЦИИ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5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69464" y="416052"/>
            <a:ext cx="7729728" cy="118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ЛОГИСТИКУМ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" r="99184">
                        <a14:foregroundMark x1="5984" y1="6424" x2="9248" y2="46303"/>
                        <a14:foregroundMark x1="52675" y1="85939" x2="91115" y2="85697"/>
                        <a14:foregroundMark x1="71532" y1="83030" x2="89937" y2="71879"/>
                        <a14:foregroundMark x1="91568" y1="73091" x2="76519" y2="21455"/>
                        <a14:foregroundMark x1="57117" y1="7515" x2="73255" y2="25697"/>
                        <a14:foregroundMark x1="86945" y1="29333" x2="93654" y2="67394"/>
                        <a14:foregroundMark x1="91206" y1="62061" x2="78694" y2="19879"/>
                        <a14:foregroundMark x1="86945" y1="39879" x2="86038" y2="36242"/>
                        <a14:foregroundMark x1="84950" y1="35152" x2="84950" y2="35152"/>
                        <a14:foregroundMark x1="95467" y1="58788" x2="95467" y2="58788"/>
                        <a14:foregroundMark x1="22212" y1="68364" x2="22212" y2="68364"/>
                        <a14:foregroundMark x1="7162" y1="40727" x2="7162" y2="40727"/>
                        <a14:foregroundMark x1="8160" y1="56242" x2="8160" y2="56242"/>
                        <a14:foregroundMark x1="17226" y1="22182" x2="17226" y2="22182"/>
                        <a14:foregroundMark x1="40254" y1="12364" x2="21850" y2="9333"/>
                        <a14:foregroundMark x1="20671" y1="9455" x2="9248" y2="39394"/>
                        <a14:foregroundMark x1="6528" y1="42667" x2="10698" y2="64727"/>
                        <a14:foregroundMark x1="58296" y1="92242" x2="58296" y2="92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661" y="1513332"/>
            <a:ext cx="5959339" cy="445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3636" y="49265"/>
            <a:ext cx="1057160" cy="1057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13331"/>
            <a:ext cx="5971568" cy="44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22949" y="406908"/>
            <a:ext cx="7729728" cy="672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entury Gothic" panose="020B0502020202020204" pitchFamily="34" charset="0"/>
              </a:rPr>
              <a:t>Шаг 2. НАСМОТРЕННОСТЬ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8" b="98473" l="7422" r="92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" y="1572768"/>
            <a:ext cx="5566428" cy="41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7" b="98957" l="1600" r="99300">
                        <a14:foregroundMark x1="22200" y1="18561" x2="28300" y2="13243"/>
                        <a14:foregroundMark x1="35600" y1="14181" x2="42800" y2="10845"/>
                        <a14:foregroundMark x1="35200" y1="8029" x2="35200" y2="8029"/>
                        <a14:foregroundMark x1="19700" y1="79875" x2="29100" y2="87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60" y="1572768"/>
            <a:ext cx="4212454" cy="40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1068" y="49265"/>
            <a:ext cx="1029728" cy="102972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316736" y="5162405"/>
            <a:ext cx="4088243" cy="685800"/>
          </a:xfrm>
          <a:prstGeom prst="roundRect">
            <a:avLst/>
          </a:prstGeom>
          <a:ln>
            <a:solidFill>
              <a:srgbClr val="F382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ОТЫГРЫВАЕМ РОЛЬ И АРГУМЕНТИРУЕМ СВОЮ ВАЖНОСТЬ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73871" y="5162405"/>
            <a:ext cx="4088243" cy="685800"/>
          </a:xfrm>
          <a:prstGeom prst="roundRect">
            <a:avLst/>
          </a:prstGeom>
          <a:ln>
            <a:solidFill>
              <a:srgbClr val="F382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ИЩЕМ ОБЩУЮ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68880" y="388620"/>
            <a:ext cx="7729728" cy="5949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entury Gothic" panose="020B0502020202020204" pitchFamily="34" charset="0"/>
              </a:rPr>
              <a:t>Шаг 3. ШТОРМИНГ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76856" y="1513332"/>
            <a:ext cx="7729728" cy="3735324"/>
          </a:xfrm>
          <a:prstGeom prst="rect">
            <a:avLst/>
          </a:prstGeom>
          <a:ln>
            <a:solidFill>
              <a:srgbClr val="F3822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ЗАДАНИЕ</a:t>
            </a:r>
          </a:p>
          <a:p>
            <a:r>
              <a:rPr lang="ru-RU" b="1" dirty="0" smtClean="0"/>
              <a:t>Придумать идею игры, которая реализовывала бы вашу цель</a:t>
            </a:r>
            <a:r>
              <a:rPr lang="ru-RU" dirty="0" smtClean="0"/>
              <a:t> (чему-то учила) </a:t>
            </a:r>
            <a:r>
              <a:rPr lang="en-US" dirty="0" smtClean="0"/>
              <a:t>#</a:t>
            </a:r>
            <a:r>
              <a:rPr lang="ru-RU" dirty="0" smtClean="0"/>
              <a:t> надо выучить устному счету (деление) – берем игру </a:t>
            </a:r>
            <a:r>
              <a:rPr lang="ru-RU" dirty="0" err="1" smtClean="0"/>
              <a:t>Доббль</a:t>
            </a:r>
            <a:r>
              <a:rPr lang="ru-RU" dirty="0" smtClean="0"/>
              <a:t> и вместо картинок ставим примеры, надо найти примеры, где одинаковый результат</a:t>
            </a:r>
          </a:p>
          <a:p>
            <a:r>
              <a:rPr lang="ru-RU" dirty="0" smtClean="0"/>
              <a:t>Используйте известные вам механики игр</a:t>
            </a:r>
          </a:p>
          <a:p>
            <a:r>
              <a:rPr lang="ru-RU" dirty="0" smtClean="0"/>
              <a:t>БУДЬТЕ КРЕАТИВНЕЕ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563" y1="86563" x2="21563" y2="86563"/>
                        <a14:foregroundMark x1="19219" y1="84922" x2="19219" y2="84922"/>
                        <a14:foregroundMark x1="15781" y1="80000" x2="15781" y2="80000"/>
                        <a14:foregroundMark x1="12188" y1="74844" x2="12188" y2="74844"/>
                        <a14:foregroundMark x1="8984" y1="67422" x2="8984" y2="67422"/>
                        <a14:foregroundMark x1="7031" y1="63125" x2="7031" y2="63125"/>
                        <a14:foregroundMark x1="4688" y1="57422" x2="4688" y2="57422"/>
                        <a14:foregroundMark x1="5156" y1="50156" x2="5156" y2="50156"/>
                        <a14:foregroundMark x1="4531" y1="43516" x2="4531" y2="43516"/>
                        <a14:foregroundMark x1="4922" y1="36953" x2="4922" y2="36953"/>
                        <a14:foregroundMark x1="6172" y1="27734" x2="6172" y2="27734"/>
                        <a14:foregroundMark x1="15156" y1="20938" x2="15156" y2="20938"/>
                        <a14:foregroundMark x1="17109" y1="18594" x2="17109" y2="18594"/>
                        <a14:foregroundMark x1="24766" y1="12812" x2="24766" y2="12812"/>
                        <a14:foregroundMark x1="30703" y1="9453" x2="30703" y2="9453"/>
                        <a14:foregroundMark x1="36016" y1="7266" x2="36016" y2="7266"/>
                        <a14:foregroundMark x1="37578" y1="6016" x2="37578" y2="6016"/>
                        <a14:foregroundMark x1="43125" y1="4922" x2="43125" y2="4922"/>
                        <a14:foregroundMark x1="51172" y1="3672" x2="51172" y2="3672"/>
                        <a14:foregroundMark x1="55469" y1="3438" x2="55469" y2="3438"/>
                        <a14:foregroundMark x1="61016" y1="5781" x2="61016" y2="5781"/>
                        <a14:foregroundMark x1="68906" y1="6250" x2="68906" y2="6250"/>
                        <a14:foregroundMark x1="71406" y1="9453" x2="71406" y2="9453"/>
                        <a14:foregroundMark x1="77188" y1="11797" x2="77188" y2="11797"/>
                        <a14:foregroundMark x1="79766" y1="17109" x2="79766" y2="17109"/>
                        <a14:foregroundMark x1="83359" y1="20313" x2="83359" y2="20313"/>
                        <a14:foregroundMark x1="88906" y1="18125" x2="88906" y2="18125"/>
                        <a14:foregroundMark x1="39453" y1="94688" x2="39453" y2="94688"/>
                        <a14:foregroundMark x1="47344" y1="95547" x2="47344" y2="95547"/>
                        <a14:foregroundMark x1="54375" y1="97031" x2="54375" y2="97031"/>
                        <a14:foregroundMark x1="57344" y1="96172" x2="57344" y2="96172"/>
                        <a14:foregroundMark x1="63984" y1="97031" x2="63984" y2="97031"/>
                        <a14:foregroundMark x1="71016" y1="91953" x2="71016" y2="91953"/>
                        <a14:foregroundMark x1="73594" y1="90859" x2="73594" y2="90859"/>
                        <a14:foregroundMark x1="85547" y1="84219" x2="85547" y2="84219"/>
                        <a14:foregroundMark x1="87031" y1="84219" x2="87031" y2="84219"/>
                        <a14:foregroundMark x1="87188" y1="74688" x2="87188" y2="74688"/>
                        <a14:foregroundMark x1="92734" y1="69531" x2="92734" y2="69531"/>
                        <a14:foregroundMark x1="92109" y1="64844" x2="92109" y2="64844"/>
                        <a14:foregroundMark x1="97266" y1="59531" x2="97266" y2="59531"/>
                        <a14:foregroundMark x1="97422" y1="52656" x2="97422" y2="52656"/>
                        <a14:foregroundMark x1="98906" y1="43516" x2="98906" y2="43516"/>
                        <a14:backgroundMark x1="3203" y1="56328" x2="3203" y2="56328"/>
                        <a14:backgroundMark x1="29453" y1="8594" x2="29453" y2="8594"/>
                        <a14:backgroundMark x1="34766" y1="7266" x2="34766" y2="7266"/>
                        <a14:backgroundMark x1="51406" y1="1563" x2="51406" y2="1563"/>
                        <a14:backgroundMark x1="59062" y1="96172" x2="59062" y2="96172"/>
                        <a14:backgroundMark x1="69922" y1="91094" x2="69922" y2="91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5348" y="49265"/>
            <a:ext cx="1075448" cy="1075448"/>
          </a:xfrm>
          <a:prstGeom prst="rect">
            <a:avLst/>
          </a:prstGeom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5"/>
          <a:stretch/>
        </p:blipFill>
        <p:spPr bwMode="auto">
          <a:xfrm>
            <a:off x="7150608" y="3525954"/>
            <a:ext cx="4759960" cy="31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57678</TotalTime>
  <Words>188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Bad Script</vt:lpstr>
      <vt:lpstr>Calibri</vt:lpstr>
      <vt:lpstr>Calibri Light</vt:lpstr>
      <vt:lpstr>Century Gothic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ПК</cp:lastModifiedBy>
  <cp:revision>720</cp:revision>
  <cp:lastPrinted>2021-07-16T05:59:00Z</cp:lastPrinted>
  <dcterms:created xsi:type="dcterms:W3CDTF">2019-08-15T10:09:47Z</dcterms:created>
  <dcterms:modified xsi:type="dcterms:W3CDTF">2024-08-22T03:31:56Z</dcterms:modified>
</cp:coreProperties>
</file>