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3" r:id="rId3"/>
    <p:sldId id="335" r:id="rId4"/>
    <p:sldId id="337" r:id="rId5"/>
    <p:sldId id="343" r:id="rId6"/>
    <p:sldId id="340" r:id="rId7"/>
    <p:sldId id="341" r:id="rId8"/>
    <p:sldId id="339" r:id="rId9"/>
    <p:sldId id="338" r:id="rId10"/>
    <p:sldId id="344" r:id="rId11"/>
    <p:sldId id="345" r:id="rId12"/>
    <p:sldId id="346" r:id="rId13"/>
    <p:sldId id="342" r:id="rId14"/>
    <p:sldId id="347" r:id="rId15"/>
    <p:sldId id="348" r:id="rId16"/>
  </p:sldIdLst>
  <p:sldSz cx="12192000" cy="6858000"/>
  <p:notesSz cx="6797675" cy="992632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A8"/>
    <a:srgbClr val="FFFFFF"/>
    <a:srgbClr val="4F0FBD"/>
    <a:srgbClr val="F38221"/>
    <a:srgbClr val="2162AE"/>
    <a:srgbClr val="60BFCE"/>
    <a:srgbClr val="109EB4"/>
    <a:srgbClr val="CC3399"/>
    <a:srgbClr val="FFCC00"/>
    <a:srgbClr val="009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 showGuides="1">
      <p:cViewPr varScale="1">
        <p:scale>
          <a:sx n="113" d="100"/>
          <a:sy n="113" d="100"/>
        </p:scale>
        <p:origin x="378" y="96"/>
      </p:cViewPr>
      <p:guideLst>
        <p:guide pos="5927"/>
        <p:guide orient="horz" pos="8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</a:fld>
            <a:endParaRPr lang="ru-RU" sz="1800" dirty="0" smtClean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8" name="Freeform 9"/>
              <p:cNvSpPr/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2" name="Freeform 13"/>
              <p:cNvSpPr/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5" name="Freeform 16"/>
              <p:cNvSpPr/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9" name="Freeform 20"/>
              <p:cNvSpPr/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0" name="Freeform 21"/>
              <p:cNvSpPr/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2" name="Freeform 23"/>
              <p:cNvSpPr/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4" name="Freeform 25"/>
              <p:cNvSpPr/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7" name="Freeform 28"/>
              <p:cNvSpPr/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8" name="Freeform 29"/>
              <p:cNvSpPr/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50" name="Freeform 31"/>
              <p:cNvSpPr/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51" name="Freeform 32"/>
              <p:cNvSpPr/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52" name="Freeform 33"/>
              <p:cNvSpPr/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2" name="Freeform 41"/>
              <p:cNvSpPr/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/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/>
            </a:p>
          </p:txBody>
        </p:sp>
        <p:sp>
          <p:nvSpPr>
            <p:cNvPr id="13" name="Freeform 44"/>
            <p:cNvSpPr/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7" name="Freeform 37"/>
              <p:cNvSpPr/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8" name="Freeform 38"/>
              <p:cNvSpPr/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9" name="Freeform 39"/>
              <p:cNvSpPr/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0" name="Freeform 45"/>
              <p:cNvSpPr/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 smtClean="0"/>
              <a:t>ЗАГОЛОВОК СЛАЙДА </a:t>
            </a:r>
            <a:br>
              <a:rPr lang="ru-RU" dirty="0" smtClean="0"/>
            </a:br>
            <a:r>
              <a:rPr lang="ru-RU" dirty="0" smtClean="0"/>
              <a:t>ИЛИ НАЗВАНИЕ ТЕМЫ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hyperlink" Target="https://ru.wikipedia.org/wiki/1928_%D0%B3%D0%BE%D0%B4" TargetMode="External"/><Relationship Id="rId1" Type="http://schemas.openxmlformats.org/officeDocument/2006/relationships/hyperlink" Target="https://ru.wikipedia.org/wiki/%D0%A9%D0%B5%D1%80%D0%B1%D0%B0,_%D0%9B%D0%B5%D0%B2_%D0%92%D0%BB%D0%B0%D0%B4%D0%B8%D0%BC%D0%B8%D1%80%D0%BE%D0%B2%D0%B8%D1%87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hyperlink" Target="https://sekundomer.net/" TargetMode="Externa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4" name="Freeform 9"/>
              <p:cNvSpPr/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5" name="Freeform 10"/>
              <p:cNvSpPr/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7" name="Freeform 12"/>
              <p:cNvSpPr/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8" name="Freeform 13"/>
              <p:cNvSpPr/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1" name="Freeform 16"/>
              <p:cNvSpPr/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3" name="Freeform 18"/>
              <p:cNvSpPr/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4" name="Freeform 19"/>
              <p:cNvSpPr/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5" name="Freeform 20"/>
              <p:cNvSpPr/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6" name="Freeform 21"/>
              <p:cNvSpPr/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7" name="Freeform 22"/>
              <p:cNvSpPr/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8" name="Freeform 23"/>
              <p:cNvSpPr/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39" name="Freeform 24"/>
              <p:cNvSpPr/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0" name="Freeform 25"/>
              <p:cNvSpPr/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1" name="Freeform 26"/>
              <p:cNvSpPr/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2" name="Freeform 27"/>
              <p:cNvSpPr/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3" name="Freeform 28"/>
              <p:cNvSpPr/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4" name="Freeform 29"/>
              <p:cNvSpPr/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5" name="Freeform 30"/>
              <p:cNvSpPr/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6" name="Freeform 31"/>
              <p:cNvSpPr/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7" name="Freeform 32"/>
              <p:cNvSpPr/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8" name="Freeform 33"/>
              <p:cNvSpPr/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8" name="Freeform 41"/>
              <p:cNvSpPr/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/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/>
            </a:p>
          </p:txBody>
        </p:sp>
        <p:sp>
          <p:nvSpPr>
            <p:cNvPr id="9" name="Freeform 44"/>
            <p:cNvSpPr/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3" name="Freeform 37"/>
              <p:cNvSpPr/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4" name="Freeform 38"/>
              <p:cNvSpPr/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5" name="Freeform 39"/>
              <p:cNvSpPr/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  <p:sp>
            <p:nvSpPr>
              <p:cNvPr id="16" name="Freeform 45"/>
              <p:cNvSpPr/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  <a:endParaRPr lang="ru-RU" sz="3000" b="1" dirty="0" smtClean="0">
              <a:solidFill>
                <a:srgbClr val="2162AE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en-US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 smtClean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4365" y="1865630"/>
            <a:ext cx="5678805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«Драгоценное время»  как один из ресурсов современного урока</a:t>
            </a:r>
            <a:endParaRPr lang="ru-RU" sz="4000" b="1" dirty="0" smtClean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80060" y="4327525"/>
            <a:ext cx="5953760" cy="5270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800" b="1" dirty="0" smtClean="0">
                <a:latin typeface="Proxima Nova Rg" panose="02000506030000020004" pitchFamily="2" charset="0"/>
              </a:rPr>
              <a:t>Алифоренко Алена Сергеевна</a:t>
            </a:r>
            <a:endParaRPr lang="ru-RU" sz="2800" b="1" dirty="0" smtClean="0">
              <a:latin typeface="Proxima Nova Rg" panose="02000506030000020004" pitchFamily="2" charset="0"/>
            </a:endParaRPr>
          </a:p>
          <a:p>
            <a:endParaRPr lang="ru-RU" altLang="ru-RU" sz="2800" b="1" dirty="0" smtClean="0">
              <a:latin typeface="Proxima Nova Rg" panose="02000506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722945"/>
            <a:ext cx="3131797" cy="10813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50545" y="485457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ru-RU" sz="2000" b="1" dirty="0" smtClean="0">
                <a:latin typeface="Proxima Nova Rg" panose="02000506030000020004" pitchFamily="2" charset="0"/>
                <a:sym typeface="+mn-ea"/>
              </a:rPr>
              <a:t>учитель английского языка</a:t>
            </a:r>
            <a:endParaRPr lang="ru-RU" altLang="ru-RU" sz="2000" b="1" dirty="0" smtClean="0">
              <a:latin typeface="Proxima Nova Rg" panose="02000506030000020004" pitchFamily="2" charset="0"/>
              <a:sym typeface="+mn-ea"/>
            </a:endParaRPr>
          </a:p>
          <a:p>
            <a:r>
              <a:rPr lang="ru-RU" altLang="ru-RU" sz="2000" b="1" dirty="0" smtClean="0">
                <a:latin typeface="Proxima Nova Rg" panose="02000506030000020004" pitchFamily="2" charset="0"/>
                <a:sym typeface="+mn-ea"/>
              </a:rPr>
              <a:t>МАОУ РКГ №2 г.Томска</a:t>
            </a:r>
            <a:endParaRPr lang="ru-RU" altLang="ru-RU" sz="2000" b="1" dirty="0" smtClean="0">
              <a:latin typeface="Proxima Nova Rg" panose="02000506030000020004" pitchFamily="2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xfrm>
            <a:off x="304800" y="1481455"/>
            <a:ext cx="4246245" cy="4451350"/>
          </a:xfrm>
        </p:spPr>
        <p:txBody>
          <a:bodyPr/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  <a:sym typeface="+mn-ea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  <a:sym typeface="+mn-ea"/>
              </a:rPr>
              <a:t>Это искусственная фраза на основе русского языка, в которой все корневые морфемы заменены на бессмысленные сочетания звуков.</a:t>
            </a:r>
            <a:endParaRPr lang="ru-RU" altLang="en-US" sz="2000" dirty="0">
              <a:solidFill>
                <a:schemeClr val="tx1"/>
              </a:solidFill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xfrm>
            <a:off x="7621905" y="1481455"/>
            <a:ext cx="4317365" cy="4451350"/>
          </a:xfrm>
        </p:spPr>
        <p:txBody>
          <a:bodyPr/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pPr algn="l"/>
            <a:endParaRPr lang="ru-RU" sz="2400" dirty="0">
              <a:solidFill>
                <a:schemeClr val="tx1"/>
              </a:solidFill>
              <a:latin typeface="Arial Black" panose="020B0A04020102020204" pitchFamily="34" charset="0"/>
              <a:sym typeface="+mn-ea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  <a:sym typeface="+mn-ea"/>
              </a:rPr>
              <a:t>Пример был предложен академиком 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  <a:sym typeface="+mn-ea"/>
                <a:hlinkClick r:id="rId1" tooltip="Щерба, Лев Владимирович"/>
              </a:rPr>
              <a:t>Л. В. Щербой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  <a:sym typeface="+mn-ea"/>
              </a:rPr>
              <a:t> в 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  <a:sym typeface="+mn-ea"/>
                <a:hlinkClick r:id="rId2" tooltip="1928 год"/>
              </a:rPr>
              <a:t>1928 </a:t>
            </a:r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  <a:sym typeface="+mn-ea"/>
                <a:hlinkClick r:id="rId2" tooltip="1928 год"/>
              </a:rPr>
              <a:t>году</a:t>
            </a:r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  <a:sym typeface="+mn-ea"/>
              </a:rPr>
              <a:t> и использовался на вводных лекциях к курсу «Основы языкознания». </a:t>
            </a:r>
            <a:endParaRPr lang="ru-RU" altLang="en-US" sz="2000" dirty="0">
              <a:solidFill>
                <a:schemeClr val="tx1"/>
              </a:solidFill>
              <a:latin typeface="Arial Black" panose="020B0A04020102020204" pitchFamily="34" charset="0"/>
              <a:sym typeface="+mn-ea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en-US" sz="4400" b="1"/>
              <a:t>Отдых</a:t>
            </a:r>
            <a:endParaRPr lang="ru-RU" altLang="en-US" sz="4400" b="1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65" y="1212850"/>
            <a:ext cx="10156825" cy="1947545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045" y="3560445"/>
            <a:ext cx="2847340" cy="221043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xfrm>
            <a:off x="550545" y="1481455"/>
            <a:ext cx="7882255" cy="4451350"/>
          </a:xfrm>
        </p:spPr>
        <p:txBody>
          <a:bodyPr/>
          <a:p>
            <a:pPr algn="ctr"/>
            <a:r>
              <a:rPr lang="ru-RU" altLang="en-US" b="1"/>
              <a:t>         Русская Ривьера</a:t>
            </a:r>
            <a:endParaRPr lang="ru-RU" altLang="en-US" b="1"/>
          </a:p>
          <a:p>
            <a:pPr algn="ctr"/>
            <a:r>
              <a:rPr lang="ru-RU" altLang="en-US"/>
              <a:t>Русская Ривьера (Сочи), самый популярный курорт Черноморского побережья, известный каждому жителю страны.</a:t>
            </a:r>
            <a:endParaRPr lang="ru-RU" altLang="en-US"/>
          </a:p>
          <a:p>
            <a:r>
              <a:rPr lang="ru-RU" altLang="en-US"/>
              <a:t>Сочи — один из самых протяженных городов на Земле. По своей длине он уступает только столице Мексики — городу Мехико, протяженность которого составляет 200 км. Сочи же протянулся вдоль береговой полосы на 148 км.</a:t>
            </a:r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xfrm>
            <a:off x="6501130" y="5856605"/>
            <a:ext cx="5181600" cy="76200"/>
          </a:xfrm>
        </p:spPr>
        <p:txBody>
          <a:bodyPr/>
          <a:p>
            <a:endParaRPr lang="ru-RU" altLang="en-US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en-US" sz="4400" b="1"/>
              <a:t>Текст</a:t>
            </a:r>
            <a:endParaRPr lang="ru-RU" altLang="en-US" sz="4400" b="1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2800" y="1791970"/>
            <a:ext cx="3155315" cy="38309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ru-RU" sz="4400" b="1" dirty="0"/>
              <a:t>Шпаргалка</a:t>
            </a:r>
            <a:endParaRPr lang="ru-RU" sz="4400" b="1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381125"/>
            <a:ext cx="5975350" cy="3507105"/>
          </a:xfrm>
          <a:prstGeom prst="rect">
            <a:avLst/>
          </a:prstGeom>
        </p:spPr>
      </p:pic>
      <p:pic>
        <p:nvPicPr>
          <p:cNvPr id="18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941570"/>
            <a:ext cx="3116580" cy="106172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570" y="1506855"/>
            <a:ext cx="3928745" cy="16751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365" y="2983230"/>
            <a:ext cx="4055110" cy="176085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150" y="4704080"/>
            <a:ext cx="3479165" cy="149669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500" y="4744085"/>
            <a:ext cx="2585085" cy="1395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xfrm>
            <a:off x="3155950" y="2611120"/>
            <a:ext cx="8845550" cy="3288030"/>
          </a:xfrm>
        </p:spPr>
        <p:txBody>
          <a:bodyPr/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работы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 — это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условие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успеха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размышлений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—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это источник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силы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игры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— это секрет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молодости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чтения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 — это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основа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знаний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дружбы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— это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условие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счастья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мечты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— это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en-US" sz="200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    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путь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к звездам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любви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— это истинная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  <a:sym typeface="+mn-ea"/>
              </a:rPr>
              <a:t>радость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жизни.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Находите время для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sym typeface="+mn-ea"/>
              </a:rPr>
              <a:t>веселья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— это </a:t>
            </a:r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музыка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души</a:t>
            </a:r>
            <a:r>
              <a:rPr lang="en-US" altLang="ru-RU" sz="2000" dirty="0">
                <a:solidFill>
                  <a:srgbClr val="002060"/>
                </a:solidFill>
                <a:latin typeface="Arial Black" panose="020B0A04020102020204" pitchFamily="34" charset="0"/>
                <a:sym typeface="+mn-ea"/>
              </a:rPr>
              <a:t>.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altLang="en-US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en-US" sz="4400" b="1"/>
              <a:t>Время - это драгоценность...</a:t>
            </a:r>
            <a:endParaRPr lang="ru-RU" altLang="en-US" sz="4400" b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4095" y="1341755"/>
            <a:ext cx="8327390" cy="118999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Объект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" y="2733040"/>
            <a:ext cx="2630805" cy="28740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xfrm>
            <a:off x="550545" y="1975485"/>
            <a:ext cx="5128895" cy="3957320"/>
          </a:xfrm>
        </p:spPr>
        <p:txBody>
          <a:bodyPr/>
          <a:p>
            <a:pPr algn="ctr"/>
            <a:endParaRPr lang="ru-RU" sz="5400" b="1" dirty="0" smtClean="0">
              <a:sym typeface="+mn-ea"/>
            </a:endParaRPr>
          </a:p>
          <a:p>
            <a:pPr algn="ctr"/>
            <a:r>
              <a:rPr lang="ru-RU" sz="5400" b="1" dirty="0" smtClean="0">
                <a:sym typeface="+mn-ea"/>
              </a:rPr>
              <a:t>Спасибо за внимание!</a:t>
            </a:r>
            <a:endParaRPr lang="ru-RU" altLang="en-US" sz="540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xfrm flipH="1">
            <a:off x="5772150" y="1481455"/>
            <a:ext cx="193675" cy="4451350"/>
          </a:xfrm>
        </p:spPr>
        <p:txBody>
          <a:bodyPr/>
          <a:p>
            <a:endParaRPr lang="ru-RU" altLang="en-US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8495" y="1481455"/>
            <a:ext cx="3982085" cy="4303395"/>
          </a:xfrm>
          <a:prstGeom prst="rect">
            <a:avLst/>
          </a:prstGeom>
          <a:ln w="28575">
            <a:solidFill>
              <a:srgbClr val="3CB4A8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Время</a:t>
            </a:r>
            <a:r>
              <a:rPr lang="ru-RU" b="1" dirty="0"/>
              <a:t> – дефицитный ресурс. </a:t>
            </a:r>
            <a:endParaRPr lang="ru-RU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Правильно применив имеющиеся ресурсы за определенный период можно достичь поставленных </a:t>
            </a:r>
            <a:r>
              <a:rPr lang="ru-RU" b="1" dirty="0">
                <a:solidFill>
                  <a:srgbClr val="00B050"/>
                </a:solidFill>
              </a:rPr>
              <a:t>целей</a:t>
            </a:r>
            <a:r>
              <a:rPr lang="ru-RU" b="1" dirty="0"/>
              <a:t> и получить наилучшие </a:t>
            </a:r>
            <a:r>
              <a:rPr lang="ru-RU" b="1" dirty="0">
                <a:solidFill>
                  <a:srgbClr val="00B050"/>
                </a:solidFill>
              </a:rPr>
              <a:t>результаты</a:t>
            </a:r>
            <a:r>
              <a:rPr lang="ru-RU" b="1" dirty="0"/>
              <a:t>.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165" y="198120"/>
            <a:ext cx="8430260" cy="1012825"/>
          </a:xfrm>
        </p:spPr>
        <p:txBody>
          <a:bodyPr/>
          <a:lstStyle/>
          <a:p>
            <a:pPr algn="ctr"/>
            <a:r>
              <a:rPr lang="ru-RU" sz="4200" b="1" dirty="0" smtClean="0">
                <a:sym typeface="+mn-ea"/>
              </a:rPr>
              <a:t>«Время – это самое</a:t>
            </a:r>
            <a:endParaRPr lang="ru-RU" sz="4200" b="1" dirty="0" smtClean="0">
              <a:sym typeface="+mn-ea"/>
            </a:endParaRPr>
          </a:p>
          <a:p>
            <a:pPr algn="ctr">
              <a:lnSpc>
                <a:spcPct val="60000"/>
              </a:lnSpc>
            </a:pPr>
            <a:r>
              <a:rPr lang="ru-RU" sz="4200" b="1" dirty="0" smtClean="0">
                <a:sym typeface="+mn-ea"/>
              </a:rPr>
              <a:t> драгоценное из всех средств» </a:t>
            </a:r>
            <a:endParaRPr lang="ru-RU" sz="4200" b="1" dirty="0" smtClean="0">
              <a:sym typeface="+mn-ea"/>
            </a:endParaRP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44" y="2126723"/>
            <a:ext cx="4908971" cy="31618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405255" y="1738630"/>
            <a:ext cx="4371340" cy="4451350"/>
          </a:xfrm>
        </p:spPr>
        <p:txBody>
          <a:bodyPr/>
          <a:lstStyle/>
          <a:p>
            <a:pPr>
              <a:lnSpc>
                <a:spcPct val="60000"/>
              </a:lnSpc>
            </a:pP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60000"/>
              </a:lnSpc>
            </a:pP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60000"/>
              </a:lnSpc>
            </a:pP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60000"/>
              </a:lnSpc>
            </a:pP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60000"/>
              </a:lnSpc>
            </a:pP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60000"/>
              </a:lnSpc>
            </a:pPr>
            <a:endParaRPr lang="ru-RU" b="1" dirty="0">
              <a:solidFill>
                <a:srgbClr val="0070C0"/>
              </a:solidFill>
            </a:endParaRPr>
          </a:p>
          <a:p>
            <a:pPr>
              <a:lnSpc>
                <a:spcPct val="60000"/>
              </a:lnSpc>
            </a:pP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97655" y="1388745"/>
            <a:ext cx="7049770" cy="4214495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ru-RU" sz="2400" b="1" dirty="0"/>
          </a:p>
          <a:p>
            <a:pPr>
              <a:lnSpc>
                <a:spcPct val="70000"/>
              </a:lnSpc>
            </a:pPr>
            <a:endParaRPr lang="ru-RU" sz="2400" b="1" dirty="0"/>
          </a:p>
          <a:p>
            <a:pPr>
              <a:lnSpc>
                <a:spcPct val="70000"/>
              </a:lnSpc>
            </a:pPr>
            <a:endParaRPr lang="ru-RU" sz="2400" b="1" dirty="0"/>
          </a:p>
          <a:p>
            <a:pPr>
              <a:lnSpc>
                <a:spcPct val="70000"/>
              </a:lnSpc>
            </a:pPr>
            <a:endParaRPr lang="ru-RU" sz="2400" b="1" dirty="0"/>
          </a:p>
          <a:p>
            <a:pPr>
              <a:lnSpc>
                <a:spcPct val="70000"/>
              </a:lnSpc>
            </a:pPr>
            <a:endParaRPr lang="ru-RU" sz="2400" b="1" dirty="0"/>
          </a:p>
          <a:p>
            <a:pPr>
              <a:lnSpc>
                <a:spcPct val="70000"/>
              </a:lnSpc>
            </a:pPr>
            <a:endParaRPr lang="ru-RU" sz="2400" b="1" dirty="0"/>
          </a:p>
          <a:p>
            <a:pPr>
              <a:lnSpc>
                <a:spcPct val="70000"/>
              </a:lnSpc>
            </a:pPr>
            <a:endParaRPr lang="ru-RU" sz="2000" b="1" dirty="0"/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2717430" y="348254"/>
            <a:ext cx="8429995" cy="66675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B082E"/>
                </a:solidFill>
                <a:sym typeface="+mn-ea"/>
              </a:rPr>
              <a:t>Time management</a:t>
            </a:r>
            <a:endParaRPr lang="ru-RU" sz="4400" b="1" dirty="0"/>
          </a:p>
        </p:txBody>
      </p:sp>
      <p:pic>
        <p:nvPicPr>
          <p:cNvPr id="6" name="Объект 4"/>
          <p:cNvPicPr>
            <a:picLocks noGrp="1" noChangeAspect="1"/>
          </p:cNvPicPr>
          <p:nvPr/>
        </p:nvPicPr>
        <p:blipFill>
          <a:blip r:embed="rId1"/>
          <a:srcRect t="7399" b="9547"/>
          <a:stretch>
            <a:fillRect/>
          </a:stretch>
        </p:blipFill>
        <p:spPr>
          <a:xfrm>
            <a:off x="2490470" y="1378585"/>
            <a:ext cx="7334885" cy="243078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982460" y="4173220"/>
            <a:ext cx="3366770" cy="1744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70000"/>
              </a:lnSpc>
            </a:pPr>
            <a:endParaRPr lang="ru-RU" altLang="en-US" sz="2000" b="1" dirty="0">
              <a:solidFill>
                <a:srgbClr val="7030A0"/>
              </a:solidFill>
              <a:sym typeface="+mn-e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3983355"/>
            <a:ext cx="7559040" cy="18669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" y="1676400"/>
            <a:ext cx="2192655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ln w="28575">
            <a:solidFill>
              <a:srgbClr val="00B050"/>
            </a:solidFill>
          </a:ln>
        </p:spPr>
        <p:txBody>
          <a:bodyPr/>
          <a:p>
            <a:pPr algn="ctr"/>
            <a:r>
              <a:rPr lang="ru-RU" altLang="en-US" sz="3200" b="1">
                <a:solidFill>
                  <a:schemeClr val="accent5">
                    <a:lumMod val="75000"/>
                  </a:schemeClr>
                </a:solidFill>
              </a:rPr>
              <a:t>ПУНКТУАЛЬНОСТЬ</a:t>
            </a:r>
            <a:endParaRPr lang="ru-RU" altLang="en-US" sz="32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ln w="28575">
            <a:solidFill>
              <a:srgbClr val="00B0F0"/>
            </a:solidFill>
          </a:ln>
        </p:spPr>
        <p:txBody>
          <a:bodyPr/>
          <a:p>
            <a:pPr algn="ctr"/>
            <a:r>
              <a:rPr lang="ru-RU" altLang="en-US" sz="3200" b="1">
                <a:solidFill>
                  <a:srgbClr val="00B050"/>
                </a:solidFill>
              </a:rPr>
              <a:t>ПЛАНИРОВАНИЕ</a:t>
            </a:r>
            <a:endParaRPr lang="ru-RU" altLang="en-US" sz="3200" b="1">
              <a:solidFill>
                <a:srgbClr val="00B050"/>
              </a:solidFill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en-US" sz="4400" b="1"/>
              <a:t>Инструменты</a:t>
            </a:r>
            <a:endParaRPr lang="ru-RU" altLang="en-US" sz="4400" b="1"/>
          </a:p>
        </p:txBody>
      </p:sp>
      <p:pic>
        <p:nvPicPr>
          <p:cNvPr id="10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4140" y="2407920"/>
            <a:ext cx="3455670" cy="31737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585" y="2408555"/>
            <a:ext cx="4465955" cy="30086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515" y="5290185"/>
            <a:ext cx="2708910" cy="642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ln w="28575">
            <a:solidFill>
              <a:srgbClr val="CC3399"/>
            </a:solidFill>
          </a:ln>
        </p:spPr>
        <p:txBody>
          <a:bodyPr/>
          <a:p>
            <a:pPr algn="ctr"/>
            <a:r>
              <a:rPr lang="ru-RU" altLang="ru-RU" b="1">
                <a:solidFill>
                  <a:srgbClr val="0070C0"/>
                </a:solidFill>
              </a:rPr>
              <a:t>МОТИВАЦИЯ</a:t>
            </a:r>
            <a:endParaRPr lang="ru-RU" altLang="ru-RU" b="1">
              <a:solidFill>
                <a:srgbClr val="0070C0"/>
              </a:solidFill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ln w="28575">
            <a:solidFill>
              <a:srgbClr val="00B050"/>
            </a:solidFill>
          </a:ln>
        </p:spPr>
        <p:txBody>
          <a:bodyPr/>
          <a:p>
            <a:pPr algn="ctr"/>
            <a:r>
              <a:rPr lang="ru-RU" altLang="en-US" b="1">
                <a:solidFill>
                  <a:srgbClr val="7030A0"/>
                </a:solidFill>
              </a:rPr>
              <a:t>СТРУКТУРА</a:t>
            </a:r>
            <a:endParaRPr lang="ru-RU" altLang="en-US" b="1">
              <a:solidFill>
                <a:srgbClr val="7030A0"/>
              </a:solidFill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en-US" sz="4400" b="1">
                <a:sym typeface="+mn-ea"/>
              </a:rPr>
              <a:t>Инструменты</a:t>
            </a:r>
            <a:endParaRPr lang="ru-RU" altLang="en-US" sz="4400" b="1"/>
          </a:p>
          <a:p>
            <a:pPr algn="ctr"/>
            <a:endParaRPr lang="ru-RU" altLang="en-US" sz="4400" b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4425" y="2021840"/>
            <a:ext cx="4098290" cy="28136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10" y="4634865"/>
            <a:ext cx="2204085" cy="12058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4921" r="2067"/>
          <a:stretch>
            <a:fillRect/>
          </a:stretch>
        </p:blipFill>
        <p:spPr>
          <a:xfrm>
            <a:off x="6499225" y="2115820"/>
            <a:ext cx="4124325" cy="236918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4634865"/>
            <a:ext cx="2374900" cy="54292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28790" y="4615180"/>
            <a:ext cx="787400" cy="122555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 l="23029" t="24860" r="21945" b="34795"/>
          <a:stretch>
            <a:fillRect/>
          </a:stretch>
        </p:blipFill>
        <p:spPr>
          <a:xfrm>
            <a:off x="7814310" y="5291455"/>
            <a:ext cx="2996565" cy="549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ln w="28575">
            <a:solidFill>
              <a:srgbClr val="00B0F0"/>
            </a:solidFill>
          </a:ln>
        </p:spPr>
        <p:txBody>
          <a:bodyPr/>
          <a:p>
            <a:pPr algn="ctr"/>
            <a:r>
              <a:rPr lang="ru-RU" altLang="en-US" b="1">
                <a:solidFill>
                  <a:srgbClr val="7030A0"/>
                </a:solidFill>
              </a:rPr>
              <a:t>ЦЕННОСТЬ  ВАШЕГО ВРЕМЕНИ</a:t>
            </a:r>
            <a:endParaRPr lang="ru-RU" altLang="en-US" b="1">
              <a:solidFill>
                <a:srgbClr val="7030A0"/>
              </a:solidFill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>
          <a:ln w="28575">
            <a:solidFill>
              <a:srgbClr val="7030A0"/>
            </a:solidFill>
          </a:ln>
        </p:spPr>
        <p:txBody>
          <a:bodyPr/>
          <a:p>
            <a:pPr algn="ctr"/>
            <a:r>
              <a:rPr lang="ru-RU" altLang="en-US" b="1">
                <a:solidFill>
                  <a:srgbClr val="00B050"/>
                </a:solidFill>
              </a:rPr>
              <a:t>ОТДЫХ</a:t>
            </a:r>
            <a:endParaRPr lang="ru-RU" altLang="en-US" b="1">
              <a:solidFill>
                <a:srgbClr val="00B050"/>
              </a:solidFill>
            </a:endParaRPr>
          </a:p>
          <a:p>
            <a:pPr algn="ctr"/>
            <a:endParaRPr lang="ru-RU" altLang="en-US" b="1">
              <a:solidFill>
                <a:srgbClr val="00B050"/>
              </a:solidFill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ru-RU" sz="4400" b="1"/>
              <a:t>Инструменты </a:t>
            </a:r>
            <a:endParaRPr lang="ru-RU" altLang="ru-RU" sz="4400" b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0" y="2458085"/>
            <a:ext cx="4625975" cy="30841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195" y="2508885"/>
            <a:ext cx="4445635" cy="303339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ln w="28575">
            <a:solidFill>
              <a:srgbClr val="00B050"/>
            </a:solidFill>
          </a:ln>
        </p:spPr>
        <p:txBody>
          <a:bodyPr/>
          <a:p>
            <a:pPr algn="ctr"/>
            <a:r>
              <a:rPr lang="ru-RU" altLang="en-US" b="1">
                <a:solidFill>
                  <a:srgbClr val="FF0000"/>
                </a:solidFill>
              </a:rPr>
              <a:t>СЕКУНДОМЕР</a:t>
            </a:r>
            <a:endParaRPr lang="ru-RU" altLang="en-US" b="1">
              <a:solidFill>
                <a:srgbClr val="FF0000"/>
              </a:solidFill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p>
            <a:pPr marL="457200" indent="-457200">
              <a:buFont typeface="Wingdings" panose="05000000000000000000" charset="0"/>
              <a:buChar char="Ø"/>
            </a:pPr>
            <a:r>
              <a:rPr lang="ru-RU" altLang="en-US"/>
              <a:t>правило 5 секунд</a:t>
            </a:r>
            <a:endParaRPr lang="ru-RU" altLang="en-US"/>
          </a:p>
          <a:p>
            <a:endParaRPr lang="ru-RU" altLang="en-US"/>
          </a:p>
          <a:p>
            <a:pPr marL="457200" indent="-457200">
              <a:buFont typeface="Wingdings" panose="05000000000000000000" charset="0"/>
              <a:buChar char="Ø"/>
            </a:pPr>
            <a:r>
              <a:rPr lang="ru-RU" altLang="en-US"/>
              <a:t>пересказ на время</a:t>
            </a:r>
            <a:endParaRPr lang="ru-RU" altLang="en-US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ru-RU" sz="4400" b="1"/>
              <a:t>Инструменты</a:t>
            </a:r>
            <a:endParaRPr lang="ru-RU" altLang="ru-RU" sz="4400" b="1"/>
          </a:p>
        </p:txBody>
      </p:sp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245" y="2033270"/>
            <a:ext cx="4074795" cy="334708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424940" y="5380355"/>
            <a:ext cx="377952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200" dirty="0">
                <a:latin typeface="Arial Black" panose="020B0A04020102020204" pitchFamily="34" charset="0"/>
                <a:sym typeface="+mn-ea"/>
                <a:hlinkClick r:id="rId2"/>
              </a:rPr>
              <a:t>https://sekundomer.net</a:t>
            </a:r>
            <a:r>
              <a:rPr lang="en-US" sz="2200" dirty="0" smtClean="0">
                <a:latin typeface="Arial Black" panose="020B0A04020102020204" pitchFamily="34" charset="0"/>
                <a:sym typeface="+mn-ea"/>
                <a:hlinkClick r:id="rId2"/>
              </a:rPr>
              <a:t>/</a:t>
            </a:r>
            <a:endParaRPr lang="en-US" altLang="en-US" sz="2200" dirty="0" smtClean="0">
              <a:latin typeface="Arial Black" panose="020B0A04020102020204" pitchFamily="34" charset="0"/>
              <a:sym typeface="+mn-ea"/>
              <a:hlinkClick r:id="rId2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7790" r="6000"/>
          <a:stretch>
            <a:fillRect/>
          </a:stretch>
        </p:blipFill>
        <p:spPr>
          <a:xfrm>
            <a:off x="9973945" y="1415415"/>
            <a:ext cx="1172845" cy="78803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165" y="2455545"/>
            <a:ext cx="1191260" cy="87185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380" y="3798570"/>
            <a:ext cx="1381760" cy="20116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 b="9297"/>
          <a:stretch>
            <a:fillRect/>
          </a:stretch>
        </p:blipFill>
        <p:spPr>
          <a:xfrm>
            <a:off x="7713345" y="3394075"/>
            <a:ext cx="4152265" cy="2416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>
          <a:ln w="28575">
            <a:solidFill>
              <a:srgbClr val="C00000"/>
            </a:solidFill>
          </a:ln>
        </p:spPr>
        <p:txBody>
          <a:bodyPr/>
          <a:p>
            <a:pPr algn="ctr"/>
            <a:r>
              <a:rPr lang="ru-RU" altLang="en-US" b="1">
                <a:solidFill>
                  <a:srgbClr val="0070C0"/>
                </a:solidFill>
              </a:rPr>
              <a:t>МИКРОФОН</a:t>
            </a:r>
            <a:endParaRPr lang="ru-RU" altLang="en-US" b="1">
              <a:solidFill>
                <a:srgbClr val="0070C0"/>
              </a:solidFill>
            </a:endParaRPr>
          </a:p>
          <a:p>
            <a:pPr algn="ctr"/>
            <a:endParaRPr lang="ru-RU" altLang="en-US" b="1">
              <a:solidFill>
                <a:srgbClr val="0070C0"/>
              </a:solidFill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p>
            <a:pPr marL="457200" indent="-457200">
              <a:buFont typeface="Wingdings" panose="05000000000000000000" charset="0"/>
              <a:buChar char="Ø"/>
            </a:pPr>
            <a:r>
              <a:rPr lang="ru-RU" altLang="en-US"/>
              <a:t>монологическое высказывание </a:t>
            </a:r>
            <a:endParaRPr lang="ru-RU" altLang="en-US"/>
          </a:p>
          <a:p>
            <a:pPr marL="457200" indent="-457200">
              <a:buFont typeface="Wingdings" panose="05000000000000000000" charset="0"/>
              <a:buChar char="Ø"/>
            </a:pPr>
            <a:r>
              <a:rPr lang="ru-RU" altLang="en-US"/>
              <a:t>чтение</a:t>
            </a:r>
            <a:endParaRPr lang="ru-RU" altLang="en-US"/>
          </a:p>
          <a:p>
            <a:pPr marL="457200" indent="-457200">
              <a:buFont typeface="Wingdings" panose="05000000000000000000" charset="0"/>
              <a:buChar char="Ø"/>
            </a:pPr>
            <a:endParaRPr lang="ru-RU" altLang="en-US"/>
          </a:p>
          <a:p>
            <a:pPr marL="457200" indent="-457200">
              <a:buFont typeface="Wingdings" panose="05000000000000000000" charset="0"/>
              <a:buChar char="Ø"/>
            </a:pPr>
            <a:r>
              <a:rPr lang="ru-RU" altLang="ru-RU"/>
              <a:t>экзамены ОГЭ, ЕГЭ</a:t>
            </a:r>
            <a:endParaRPr lang="ru-RU" altLang="ru-RU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p>
            <a:pPr algn="ctr"/>
            <a:r>
              <a:rPr lang="ru-RU" altLang="en-US" sz="4400" b="1"/>
              <a:t>Инструменты</a:t>
            </a:r>
            <a:endParaRPr lang="ru-RU" altLang="en-US" sz="4400" b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5359"/>
          <a:stretch>
            <a:fillRect/>
          </a:stretch>
        </p:blipFill>
        <p:spPr>
          <a:xfrm>
            <a:off x="688975" y="1844040"/>
            <a:ext cx="2444750" cy="21793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 l="4501" t="6853"/>
          <a:stretch>
            <a:fillRect/>
          </a:stretch>
        </p:blipFill>
        <p:spPr>
          <a:xfrm>
            <a:off x="2891790" y="3665220"/>
            <a:ext cx="2626995" cy="21577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455" y="4170680"/>
            <a:ext cx="3429000" cy="153162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105" y="1649730"/>
            <a:ext cx="1950720" cy="1684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p>
            <a:endParaRPr lang="ru-RU" altLang="en-US"/>
          </a:p>
          <a:p>
            <a:endParaRPr lang="ru-RU" altLang="en-US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quarter" idx="12"/>
          </p:nvPr>
        </p:nvSpPr>
        <p:spPr>
          <a:xfrm>
            <a:off x="2616200" y="336550"/>
            <a:ext cx="8746490" cy="513715"/>
          </a:xfrm>
        </p:spPr>
        <p:txBody>
          <a:bodyPr/>
          <a:p>
            <a:r>
              <a:rPr lang="ru-RU" altLang="en-US" sz="3200" b="1"/>
              <a:t>«Технический английский (в сфере IT)»  </a:t>
            </a:r>
            <a:endParaRPr lang="ru-RU" altLang="en-US" sz="3200" b="1"/>
          </a:p>
          <a:p>
            <a:pPr>
              <a:lnSpc>
                <a:spcPct val="70000"/>
              </a:lnSpc>
            </a:pPr>
            <a:r>
              <a:rPr lang="ru-RU" altLang="en-US" sz="3200" b="1" u="sng"/>
              <a:t>https://virtual-creative-lab.ru/ (авторский курс)</a:t>
            </a:r>
            <a:endParaRPr lang="ru-RU" altLang="en-US" sz="3200" b="1" u="sng"/>
          </a:p>
          <a:p>
            <a:endParaRPr lang="ru-RU" altLang="en-US" sz="3200" b="1" u="sng"/>
          </a:p>
        </p:txBody>
      </p:sp>
      <p:pic>
        <p:nvPicPr>
          <p:cNvPr id="18" name="Рисунок 1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9850" y="1543368"/>
            <a:ext cx="2538730" cy="169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" y="1315720"/>
            <a:ext cx="3116580" cy="106172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" y="2490470"/>
            <a:ext cx="5521325" cy="334010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640" y="1481455"/>
            <a:ext cx="4173855" cy="25533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75" y="3373120"/>
            <a:ext cx="4356100" cy="245745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1815</Words>
  <Application>WPS Presentation</Application>
  <PresentationFormat>Широкоэкранный</PresentationFormat>
  <Paragraphs>121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SimSun</vt:lpstr>
      <vt:lpstr>Wingdings</vt:lpstr>
      <vt:lpstr>Proxima Nova Rg</vt:lpstr>
      <vt:lpstr>Yu Gothic UI</vt:lpstr>
      <vt:lpstr>Wingdings</vt:lpstr>
      <vt:lpstr>Arial Black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User</cp:lastModifiedBy>
  <cp:revision>727</cp:revision>
  <cp:lastPrinted>2021-07-16T05:59:00Z</cp:lastPrinted>
  <dcterms:created xsi:type="dcterms:W3CDTF">2019-08-15T10:09:00Z</dcterms:created>
  <dcterms:modified xsi:type="dcterms:W3CDTF">2024-08-28T09:04:41Z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5449EFC2FEE64602A3C6D0EAE5C50333_13</vt:lpwstr>
  </property>
  <property fmtid="{D5CDD505-2E9C-101B-9397-08002B2CF9AE}" pid="3" name="KSOProductBuildVer">
    <vt:lpwstr>1049-12.2.0.17562</vt:lpwstr>
  </property>
</Properties>
</file>