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387" r:id="rId2"/>
    <p:sldId id="459" r:id="rId3"/>
    <p:sldId id="284" r:id="rId4"/>
    <p:sldId id="335" r:id="rId5"/>
    <p:sldId id="415" r:id="rId6"/>
    <p:sldId id="449" r:id="rId7"/>
    <p:sldId id="462" r:id="rId8"/>
    <p:sldId id="464" r:id="rId9"/>
    <p:sldId id="465" r:id="rId10"/>
    <p:sldId id="463" r:id="rId11"/>
    <p:sldId id="466" r:id="rId12"/>
    <p:sldId id="467" r:id="rId13"/>
    <p:sldId id="489" r:id="rId14"/>
    <p:sldId id="468" r:id="rId15"/>
    <p:sldId id="448" r:id="rId16"/>
    <p:sldId id="442" r:id="rId17"/>
    <p:sldId id="447" r:id="rId18"/>
    <p:sldId id="446" r:id="rId19"/>
    <p:sldId id="445" r:id="rId20"/>
    <p:sldId id="461" r:id="rId21"/>
    <p:sldId id="469" r:id="rId22"/>
    <p:sldId id="470" r:id="rId23"/>
    <p:sldId id="471" r:id="rId24"/>
    <p:sldId id="474" r:id="rId25"/>
    <p:sldId id="478" r:id="rId26"/>
    <p:sldId id="479" r:id="rId27"/>
    <p:sldId id="480" r:id="rId28"/>
    <p:sldId id="481" r:id="rId29"/>
    <p:sldId id="482" r:id="rId30"/>
    <p:sldId id="473" r:id="rId31"/>
    <p:sldId id="477" r:id="rId32"/>
    <p:sldId id="475" r:id="rId33"/>
    <p:sldId id="476" r:id="rId34"/>
    <p:sldId id="484" r:id="rId35"/>
    <p:sldId id="485" r:id="rId36"/>
    <p:sldId id="486" r:id="rId37"/>
    <p:sldId id="487" r:id="rId38"/>
    <p:sldId id="488" r:id="rId39"/>
    <p:sldId id="472" r:id="rId40"/>
    <p:sldId id="491" r:id="rId41"/>
    <p:sldId id="490" r:id="rId42"/>
    <p:sldId id="289" r:id="rId43"/>
  </p:sldIdLst>
  <p:sldSz cx="9144000" cy="6858000" type="screen4x3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0FB448A-0601-470F-8C33-84897F998076}">
          <p14:sldIdLst>
            <p14:sldId id="387"/>
            <p14:sldId id="459"/>
            <p14:sldId id="284"/>
            <p14:sldId id="335"/>
            <p14:sldId id="415"/>
            <p14:sldId id="449"/>
            <p14:sldId id="462"/>
            <p14:sldId id="464"/>
            <p14:sldId id="465"/>
            <p14:sldId id="463"/>
            <p14:sldId id="466"/>
            <p14:sldId id="467"/>
            <p14:sldId id="489"/>
            <p14:sldId id="468"/>
            <p14:sldId id="448"/>
            <p14:sldId id="442"/>
            <p14:sldId id="447"/>
            <p14:sldId id="446"/>
            <p14:sldId id="445"/>
            <p14:sldId id="461"/>
            <p14:sldId id="469"/>
            <p14:sldId id="470"/>
            <p14:sldId id="471"/>
            <p14:sldId id="474"/>
            <p14:sldId id="478"/>
            <p14:sldId id="479"/>
            <p14:sldId id="480"/>
            <p14:sldId id="481"/>
            <p14:sldId id="482"/>
            <p14:sldId id="473"/>
            <p14:sldId id="477"/>
            <p14:sldId id="475"/>
            <p14:sldId id="476"/>
            <p14:sldId id="484"/>
            <p14:sldId id="485"/>
            <p14:sldId id="486"/>
            <p14:sldId id="487"/>
            <p14:sldId id="488"/>
            <p14:sldId id="472"/>
            <p14:sldId id="491"/>
            <p14:sldId id="490"/>
          </p14:sldIdLst>
        </p14:section>
        <p14:section name="Раздел без заголовка" id="{5BE54A8D-D3E5-427A-8ED8-671C4FBF0B6A}">
          <p14:sldIdLst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A0B5"/>
    <a:srgbClr val="109EB4"/>
    <a:srgbClr val="259CA9"/>
    <a:srgbClr val="81A1A9"/>
    <a:srgbClr val="DAE7F6"/>
    <a:srgbClr val="DA8014"/>
    <a:srgbClr val="6B85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8" autoAdjust="0"/>
    <p:restoredTop sz="94083" autoAdjust="0"/>
  </p:normalViewPr>
  <p:slideViewPr>
    <p:cSldViewPr>
      <p:cViewPr varScale="1">
        <p:scale>
          <a:sx n="107" d="100"/>
          <a:sy n="107" d="100"/>
        </p:scale>
        <p:origin x="151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4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Направление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4A1-4E49-B8FE-F0DC1CA4B38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4A1-4E49-B8FE-F0DC1CA4B3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воспитание и социализация</c:v>
                </c:pt>
                <c:pt idx="1">
                  <c:v>качество образования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95-4DC3-A92F-61E41688092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Направление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6BE-4D62-9530-B30DF9C0F8F2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6BE-4D62-9530-B30DF9C0F8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воспитание и социализация</c:v>
                </c:pt>
                <c:pt idx="1">
                  <c:v>качество образования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95-4DC3-A92F-61E41688092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AD4-002F-4857-B128-82125AAE0C2F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33220-5CCB-40CD-BC75-43B21792D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900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D9574-C409-4E25-BAC8-C4452B7BF775}" type="datetimeFigureOut">
              <a:rPr lang="ru-RU" smtClean="0"/>
              <a:pPr/>
              <a:t>27.12.2024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6662"/>
            <a:ext cx="543814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0E1C7-1ED4-4D41-8773-C527150BB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99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337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409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27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306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30E1C7-1ED4-4D41-8773-C527150BB94D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3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8A71-888F-4098-B8DB-4F0926576AD1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9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FAF0F-6D33-4259-B650-5888ADBCE3ED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8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FCA5E-E9D1-4896-B736-923C9AE4F3DD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39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485C2-57DA-45DB-94CA-EE71E5425662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39397-B3EF-4FC0-8B6C-411CDF5F70FE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98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D0CB-26BF-4C85-9DEC-BE9CBA1139C8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5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1029E-1AC1-440D-AABE-0A17D73E2682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11CC-09E3-451B-8942-329794FEDDDE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079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A908A-4DBE-43EB-AE27-84AF36FDF416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22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57D38-253A-41B7-B3FF-1D8184EFBAA1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34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55AC3-DDA7-4C16-9728-264BA456410B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076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9C51-E247-4B20-BA87-7C4739B8CD06}" type="datetime1">
              <a:rPr lang="ru-RU" smtClean="0"/>
              <a:pPr/>
              <a:t>27.12.2024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B9D09-C74D-4F7A-A3BD-940A6A18E4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947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5" Type="http://schemas.openxmlformats.org/officeDocument/2006/relationships/chart" Target="../charts/char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5" Type="http://schemas.openxmlformats.org/officeDocument/2006/relationships/hyperlink" Target="https://biznesdep.tomsk.gov.ru/konkursy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toipkro.ru/departments/centr-organizacionno-metodicheskoj-raboty-35/news/premii-tomskoj-oblasti-v-sfere-obrazovaniya-2024/" TargetMode="External"/><Relationship Id="rId3" Type="http://schemas.openxmlformats.org/officeDocument/2006/relationships/notesSlide" Target="../notesSlides/notesSlide4.xml"/><Relationship Id="rId7" Type="http://schemas.openxmlformats.org/officeDocument/2006/relationships/hyperlink" Target="https://biznesdep.tomsk.gov.ru/konkursy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Relationship Id="rId6" Type="http://schemas.openxmlformats.org/officeDocument/2006/relationships/image" Target="../media/image12.png"/><Relationship Id="rId5" Type="http://schemas.openxmlformats.org/officeDocument/2006/relationships/hyperlink" Target="https://biznesdep.tomsk.gov.ru/konkursy" TargetMode="Externa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chart" Target="../charts/char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1196752"/>
            <a:ext cx="9144000" cy="489654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Информационно-аналитический семинар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«Результаты организации и проведения конкурса на соискание премий Томской области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сфере образования, науки,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здравоохранения и культуры и на звание «Лауреат премии Томской области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сфере образования, науки,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здравоохранения и культуры»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32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339752" y="5409266"/>
            <a:ext cx="6400800" cy="1008112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Илькина Полина Евгеньевна, </a:t>
            </a:r>
          </a:p>
          <a:p>
            <a:pPr algn="r">
              <a:spcBef>
                <a:spcPts val="0"/>
              </a:spcBef>
            </a:pPr>
            <a:r>
              <a:rPr lang="ru-RU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специалист по УМР </a:t>
            </a:r>
            <a:r>
              <a:rPr lang="ru-RU" sz="2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ЦОУПиСК</a:t>
            </a:r>
            <a:r>
              <a:rPr lang="ru-RU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ТОИПКРО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968" y="103392"/>
            <a:ext cx="1093360" cy="10933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345A36-87D1-4DBA-BFDA-45FE7C1A73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666" y="57888"/>
            <a:ext cx="1008112" cy="1141278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ADE4548B-722C-4808-9BB4-19E51D817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6417378"/>
            <a:ext cx="9144001" cy="309664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0" name="TextBox 154">
            <a:extLst>
              <a:ext uri="{FF2B5EF4-FFF2-40B4-BE49-F238E27FC236}">
                <a16:creationId xmlns:a16="http://schemas.microsoft.com/office/drawing/2014/main" id="{4A6E76B8-969D-4A76-A4BE-75B179A52764}"/>
              </a:ext>
            </a:extLst>
          </p:cNvPr>
          <p:cNvSpPr txBox="1"/>
          <p:nvPr/>
        </p:nvSpPr>
        <p:spPr>
          <a:xfrm>
            <a:off x="0" y="6464488"/>
            <a:ext cx="914400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1187527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835696" y="451646"/>
            <a:ext cx="59046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Информация об участниках конкурса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F99F00-6218-4EE5-811E-D81C4DDB669F}"/>
              </a:ext>
            </a:extLst>
          </p:cNvPr>
          <p:cNvSpPr/>
          <p:nvPr/>
        </p:nvSpPr>
        <p:spPr>
          <a:xfrm>
            <a:off x="419572" y="1229397"/>
            <a:ext cx="81692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Номинация «Премии педагогическим работникам дошкольных образовательных организаций» (7 премий)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4B2913-F18B-4340-89C9-EFFAD73611B3}"/>
              </a:ext>
            </a:extLst>
          </p:cNvPr>
          <p:cNvSpPr/>
          <p:nvPr/>
        </p:nvSpPr>
        <p:spPr>
          <a:xfrm>
            <a:off x="419572" y="2249494"/>
            <a:ext cx="848325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номинации приняло участие 16 педагогических работников </a:t>
            </a:r>
          </a:p>
          <a:p>
            <a:r>
              <a:rPr lang="ru-RU" sz="20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 6 муниципальных образований Томской области:</a:t>
            </a:r>
          </a:p>
          <a:p>
            <a:r>
              <a:rPr lang="ru-RU" sz="105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20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Асиновский</a:t>
            </a:r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1,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20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Кожевниковский</a:t>
            </a:r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1,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20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Колпашевский</a:t>
            </a:r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2,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20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г.о</a:t>
            </a:r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Стрежевой – 2,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г. Томск – 9,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ЗАТО Северск – 1. </a:t>
            </a:r>
          </a:p>
          <a:p>
            <a:pPr marL="342900" indent="-342900">
              <a:buFontTx/>
              <a:buChar char="-"/>
            </a:pPr>
            <a:endParaRPr lang="ru-RU" sz="1600" dirty="0">
              <a:solidFill>
                <a:srgbClr val="4BACC6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2" descr="Регион">
            <a:extLst>
              <a:ext uri="{FF2B5EF4-FFF2-40B4-BE49-F238E27FC236}">
                <a16:creationId xmlns:a16="http://schemas.microsoft.com/office/drawing/2014/main" id="{04E30859-65C7-4A23-A1F4-70FA01584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9" t="3047" r="3174" b="2256"/>
          <a:stretch/>
        </p:blipFill>
        <p:spPr bwMode="auto">
          <a:xfrm>
            <a:off x="4572000" y="3091224"/>
            <a:ext cx="381642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154">
            <a:extLst>
              <a:ext uri="{FF2B5EF4-FFF2-40B4-BE49-F238E27FC236}">
                <a16:creationId xmlns:a16="http://schemas.microsoft.com/office/drawing/2014/main" id="{2012FB69-C488-462E-ADCA-A52FC5B2CD08}"/>
              </a:ext>
            </a:extLst>
          </p:cNvPr>
          <p:cNvSpPr txBox="1"/>
          <p:nvPr/>
        </p:nvSpPr>
        <p:spPr>
          <a:xfrm>
            <a:off x="89197" y="6454852"/>
            <a:ext cx="914400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2898329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835696" y="451646"/>
            <a:ext cx="59046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Информация об участниках конкурса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F99F00-6218-4EE5-811E-D81C4DDB669F}"/>
              </a:ext>
            </a:extLst>
          </p:cNvPr>
          <p:cNvSpPr/>
          <p:nvPr/>
        </p:nvSpPr>
        <p:spPr>
          <a:xfrm>
            <a:off x="390848" y="1279103"/>
            <a:ext cx="86169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Номинация «Премия коллективу работников общеобразовательной</a:t>
            </a:r>
          </a:p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организации» ( 1 премия)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4B2913-F18B-4340-89C9-EFFAD73611B3}"/>
              </a:ext>
            </a:extLst>
          </p:cNvPr>
          <p:cNvSpPr/>
          <p:nvPr/>
        </p:nvSpPr>
        <p:spPr>
          <a:xfrm>
            <a:off x="457684" y="2048544"/>
            <a:ext cx="848325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данной номинации приняли участие 6 коллективов из 4 муниципальных образований Томской области: </a:t>
            </a:r>
          </a:p>
          <a:p>
            <a:r>
              <a:rPr lang="ru-RU" sz="20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Бакчарский</a:t>
            </a:r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- 1, </a:t>
            </a:r>
          </a:p>
          <a:p>
            <a:r>
              <a:rPr lang="ru-RU" sz="20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г.о</a:t>
            </a:r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Стрежевой – 1,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 Томск – 3,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ЗАТО Северск – 1. </a:t>
            </a:r>
          </a:p>
          <a:p>
            <a:endParaRPr lang="ru-RU" sz="1100" dirty="0">
              <a:solidFill>
                <a:srgbClr val="4BACC6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Номинация «Премия коллективу работников дошкольной</a:t>
            </a:r>
          </a:p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образовательной организации…» ( 1 премия)</a:t>
            </a:r>
          </a:p>
          <a:p>
            <a:pPr algn="ctr"/>
            <a:endParaRPr lang="ru-RU" sz="1100" b="1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данной номинации приняли участие 4 коллективов из 3 муниципальных образований Томской области: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 Томск – 2, </a:t>
            </a:r>
          </a:p>
          <a:p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ЗАТО Северск – 1, </a:t>
            </a:r>
          </a:p>
          <a:p>
            <a:r>
              <a:rPr lang="ru-RU" sz="20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Колпашевский</a:t>
            </a:r>
            <a:r>
              <a:rPr lang="ru-RU" sz="20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- 1.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600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835696" y="451646"/>
            <a:ext cx="59046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Информация об участниках конкурса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F99F00-6218-4EE5-811E-D81C4DDB669F}"/>
              </a:ext>
            </a:extLst>
          </p:cNvPr>
          <p:cNvSpPr/>
          <p:nvPr/>
        </p:nvSpPr>
        <p:spPr>
          <a:xfrm>
            <a:off x="419572" y="1240768"/>
            <a:ext cx="86169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Номинация «Премия коллективу работников общеобразовательной</a:t>
            </a:r>
          </a:p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организации» ( 1 премия)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4B2913-F18B-4340-89C9-EFFAD73611B3}"/>
              </a:ext>
            </a:extLst>
          </p:cNvPr>
          <p:cNvSpPr/>
          <p:nvPr/>
        </p:nvSpPr>
        <p:spPr>
          <a:xfrm>
            <a:off x="419572" y="1998838"/>
            <a:ext cx="84832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коллективов общеобразовательных организаций выбрали направления:</a:t>
            </a:r>
          </a:p>
          <a:p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качество образования - 4 коллектива</a:t>
            </a:r>
          </a:p>
          <a:p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воспитание и социализация - 2 коллектива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99E3FFCD-C939-4924-A6A2-B3AE94AB44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2112897"/>
              </p:ext>
            </p:extLst>
          </p:nvPr>
        </p:nvGraphicFramePr>
        <p:xfrm>
          <a:off x="1524000" y="2996953"/>
          <a:ext cx="6096000" cy="352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18783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59530" y="1279104"/>
            <a:ext cx="8424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/>
              <a:t>1) титульный лист;</a:t>
            </a:r>
          </a:p>
          <a:p>
            <a:r>
              <a:rPr lang="ru-RU" sz="1600" u="sng" dirty="0"/>
              <a:t>2) заявление соискателя премии на участие в Конкурсе; </a:t>
            </a:r>
          </a:p>
          <a:p>
            <a:r>
              <a:rPr lang="ru-RU" sz="1600" u="sng" dirty="0"/>
              <a:t>3) согласие на обработку персональных данных; </a:t>
            </a:r>
          </a:p>
          <a:p>
            <a:r>
              <a:rPr lang="ru-RU" sz="1600" dirty="0"/>
              <a:t>4) </a:t>
            </a:r>
            <a:r>
              <a:rPr lang="ru-RU" sz="1600" u="sng" dirty="0"/>
              <a:t>заявление о перечислении денежной части премии на счет, открытый в банке (кредитной организации); </a:t>
            </a:r>
          </a:p>
          <a:p>
            <a:r>
              <a:rPr lang="ru-RU" sz="1600" dirty="0"/>
              <a:t>5</a:t>
            </a:r>
            <a:r>
              <a:rPr lang="ru-RU" sz="1600" u="sng" dirty="0"/>
              <a:t>) сведения о соискателе премии</a:t>
            </a:r>
            <a:r>
              <a:rPr lang="ru-RU" sz="1600" dirty="0"/>
              <a:t>: фамилия, имя, отчество (при наличии); число, месяц и год рождения; место основной работы (учебы), в том числе адрес организации, занимаемая должность (при наличии); ученая степень, ученое звание и даты их присуждения (при наличии); адрес постоянной (временной) регистрации по месту жительства (месту пребывания) на территории Томской области; контактная информация: телефон, электронная почта (при наличии); </a:t>
            </a:r>
          </a:p>
          <a:p>
            <a:r>
              <a:rPr lang="ru-RU" sz="1600" dirty="0"/>
              <a:t>6) документы, подтверждающие достижения соискателя премии; </a:t>
            </a:r>
          </a:p>
          <a:p>
            <a:r>
              <a:rPr lang="ru-RU" sz="1600" dirty="0"/>
              <a:t>7) выписка из протокола заседания Совета о выдвижении на соискание премии;</a:t>
            </a:r>
          </a:p>
          <a:p>
            <a:r>
              <a:rPr lang="ru-RU" sz="1600" dirty="0"/>
              <a:t>8) мотивированное представление, подготовленное соискателем премии и характеризующее его достижения;</a:t>
            </a:r>
          </a:p>
          <a:p>
            <a:r>
              <a:rPr lang="ru-RU" sz="1600" dirty="0"/>
              <a:t>9) документы, подтверждающие достижения соискателя премии: </a:t>
            </a:r>
          </a:p>
          <a:p>
            <a:r>
              <a:rPr lang="ru-RU" sz="1600" dirty="0"/>
              <a:t>- в разработке и внедрении в педагогическую практику </a:t>
            </a:r>
            <a:r>
              <a:rPr lang="ru-RU" sz="1600" b="1" dirty="0"/>
              <a:t>инновационных</a:t>
            </a:r>
            <a:r>
              <a:rPr lang="ru-RU" sz="1600" dirty="0"/>
              <a:t> </a:t>
            </a:r>
            <a:r>
              <a:rPr lang="ru-RU" sz="1600" b="1" dirty="0"/>
              <a:t>процессов, технологий и продуктов </a:t>
            </a:r>
            <a:r>
              <a:rPr lang="ru-RU" sz="1600" dirty="0"/>
              <a:t>(для педагогов и коллективов); </a:t>
            </a:r>
          </a:p>
          <a:p>
            <a:r>
              <a:rPr lang="ru-RU" sz="1600" dirty="0"/>
              <a:t>- в значительных результатах обучающихся, достигнутых в рамках научно-инновационной деятельности (для педагогов).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FCD3F6-35FA-4B40-A155-154E125EFDE1}"/>
              </a:ext>
            </a:extLst>
          </p:cNvPr>
          <p:cNvSpPr txBox="1"/>
          <p:nvPr/>
        </p:nvSpPr>
        <p:spPr>
          <a:xfrm>
            <a:off x="215514" y="6240439"/>
            <a:ext cx="87129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Материалы </a:t>
            </a:r>
            <a:r>
              <a:rPr lang="ru-RU" sz="1200" b="1" dirty="0">
                <a:solidFill>
                  <a:srgbClr val="FF0000"/>
                </a:solidFill>
              </a:rPr>
              <a:t>(КРОМЕ ЗАЯВЛЕНИЙ И СОГЛАСИЯ НА ОБРАБОТКУ ПЕРСОНАЛЬНЫХ ДАННЫХ)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заверяются руководителем организации по основному месту работы соискателя (</a:t>
            </a:r>
            <a:r>
              <a:rPr lang="ru-RU" sz="1200" b="1" u="sng" dirty="0">
                <a:solidFill>
                  <a:srgbClr val="FF0000"/>
                </a:solidFill>
              </a:rPr>
              <a:t>печать и подпись на каждой странице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) и направляются в ТОИПКРО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4EE6946-A1B7-43DB-8DA3-E10134999C86}"/>
              </a:ext>
            </a:extLst>
          </p:cNvPr>
          <p:cNvSpPr/>
          <p:nvPr/>
        </p:nvSpPr>
        <p:spPr>
          <a:xfrm>
            <a:off x="827584" y="436258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0A9B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Материалы на Конкурс</a:t>
            </a:r>
            <a:endParaRPr lang="ru-RU" sz="3000" b="1" u="sng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46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BAC0300E-BB2B-4E4A-BBC3-AF017D83969D}"/>
              </a:ext>
            </a:extLst>
          </p:cNvPr>
          <p:cNvSpPr/>
          <p:nvPr/>
        </p:nvSpPr>
        <p:spPr>
          <a:xfrm rot="10800000">
            <a:off x="7143575" y="3140968"/>
            <a:ext cx="817728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3FBB3D-6451-4199-A776-8AF4F5A33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6178" y="63828"/>
            <a:ext cx="1166034" cy="1166034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2D7347C-C065-412B-B2C0-987ABCB25C76}"/>
              </a:ext>
            </a:extLst>
          </p:cNvPr>
          <p:cNvSpPr/>
          <p:nvPr/>
        </p:nvSpPr>
        <p:spPr>
          <a:xfrm>
            <a:off x="765692" y="1249326"/>
            <a:ext cx="79465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При проведении технической экспертизы конкурсных материалов выявлены следующие распространенные ошибки:</a:t>
            </a:r>
          </a:p>
          <a:p>
            <a:endParaRPr lang="ru-RU" dirty="0"/>
          </a:p>
          <a:p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Материалы соискателя</a:t>
            </a:r>
          </a:p>
          <a:p>
            <a:pPr algn="ctr"/>
            <a:r>
              <a:rPr lang="ru-RU" u="sng" dirty="0"/>
              <a:t>фамилия, имя, отчество соискателя</a:t>
            </a:r>
          </a:p>
          <a:p>
            <a:pPr algn="ctr"/>
            <a:r>
              <a:rPr lang="ru-RU" u="sng" dirty="0"/>
              <a:t>должность, место работы соискателя</a:t>
            </a:r>
          </a:p>
          <a:p>
            <a:endParaRPr lang="ru-RU" dirty="0"/>
          </a:p>
          <a:p>
            <a:r>
              <a:rPr lang="ru-RU" dirty="0"/>
              <a:t>Номинация: _______________________</a:t>
            </a:r>
          </a:p>
          <a:p>
            <a:r>
              <a:rPr lang="ru-RU" dirty="0"/>
              <a:t>Направление: качество образования/воспитание и социализация</a:t>
            </a:r>
          </a:p>
          <a:p>
            <a:r>
              <a:rPr lang="ru-RU" b="1" u="sng" dirty="0">
                <a:solidFill>
                  <a:srgbClr val="FF0000"/>
                </a:solidFill>
              </a:rPr>
              <a:t>(для общеобразовательных организаций на выбор!)</a:t>
            </a:r>
          </a:p>
          <a:p>
            <a:r>
              <a:rPr lang="ru-RU" dirty="0"/>
              <a:t>Тема опыта по разработке и внедрению в педагогическую практику инновационного процесса, технологии и/или продукта (на выбор): __________________________________________________________</a:t>
            </a:r>
          </a:p>
          <a:p>
            <a:r>
              <a:rPr lang="ru-RU" b="1" u="sng" dirty="0"/>
              <a:t>(Тема обязательна!)</a:t>
            </a:r>
            <a:endParaRPr lang="ru-RU" dirty="0"/>
          </a:p>
          <a:p>
            <a:endParaRPr lang="ru-RU" dirty="0"/>
          </a:p>
          <a:p>
            <a:pPr algn="ctr"/>
            <a:r>
              <a:rPr lang="ru-RU" dirty="0"/>
              <a:t>Город/год</a:t>
            </a:r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4955C471-A6BD-4DC1-9B5A-FC4A633468A5}"/>
              </a:ext>
            </a:extLst>
          </p:cNvPr>
          <p:cNvSpPr/>
          <p:nvPr/>
        </p:nvSpPr>
        <p:spPr>
          <a:xfrm rot="10800000">
            <a:off x="7392741" y="4392587"/>
            <a:ext cx="817728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A0217431-9C39-482F-8A01-5ED485CFB3B9}"/>
              </a:ext>
            </a:extLst>
          </p:cNvPr>
          <p:cNvSpPr/>
          <p:nvPr/>
        </p:nvSpPr>
        <p:spPr>
          <a:xfrm rot="10800000" flipV="1">
            <a:off x="7383986" y="5509505"/>
            <a:ext cx="817728" cy="144017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0D87771-D780-4F2E-B61C-84242AB15D28}"/>
              </a:ext>
            </a:extLst>
          </p:cNvPr>
          <p:cNvSpPr/>
          <p:nvPr/>
        </p:nvSpPr>
        <p:spPr>
          <a:xfrm>
            <a:off x="2411760" y="3452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Техническая экспертиза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конкурсных материалов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E6944B0-8660-4B11-B3C2-EAB502C3ECEB}"/>
              </a:ext>
            </a:extLst>
          </p:cNvPr>
          <p:cNvSpPr/>
          <p:nvPr/>
        </p:nvSpPr>
        <p:spPr>
          <a:xfrm>
            <a:off x="827584" y="1928082"/>
            <a:ext cx="770485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1. На титульном листе у некоторых соискателей премии не было указано направление работы, либо указывалось два.</a:t>
            </a:r>
          </a:p>
        </p:txBody>
      </p:sp>
    </p:spTree>
    <p:extLst>
      <p:ext uri="{BB962C8B-B14F-4D97-AF65-F5344CB8AC3E}">
        <p14:creationId xmlns:p14="http://schemas.microsoft.com/office/powerpoint/2010/main" val="3828240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F0672B-27A5-4447-AB5F-0462786E49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51" b="23220"/>
          <a:stretch/>
        </p:blipFill>
        <p:spPr>
          <a:xfrm>
            <a:off x="2021641" y="767404"/>
            <a:ext cx="5934733" cy="546948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1DC498-9EF7-4CF3-B36B-AC1129948C81}"/>
              </a:ext>
            </a:extLst>
          </p:cNvPr>
          <p:cNvSpPr/>
          <p:nvPr/>
        </p:nvSpPr>
        <p:spPr>
          <a:xfrm>
            <a:off x="323528" y="1700808"/>
            <a:ext cx="4392488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2. Заявления соискателя заверять руководителем ОО не нужно.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1BB1D2-D17E-47DE-8F8D-FE48678D3B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0352" y="38092"/>
            <a:ext cx="1166034" cy="116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04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1D5636-8820-4D62-BEFA-ECE3B7AE0561}"/>
              </a:ext>
            </a:extLst>
          </p:cNvPr>
          <p:cNvSpPr txBox="1"/>
          <p:nvPr/>
        </p:nvSpPr>
        <p:spPr>
          <a:xfrm>
            <a:off x="297036" y="2112027"/>
            <a:ext cx="8856984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/>
              <a:t>Выписка должна содержать следующую информацию: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№ протокола, от какого числа;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председатель, секретарь;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общее количество участников, сколько из них присутствовало (кворум!!!!);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повестка дня;</a:t>
            </a:r>
          </a:p>
          <a:p>
            <a:pPr marL="342900" indent="-342900">
              <a:buFontTx/>
              <a:buChar char="-"/>
            </a:pPr>
            <a:r>
              <a:rPr lang="ru-RU" sz="1700" dirty="0"/>
              <a:t>кого слушали по вопросу выдвижения кандидатуры (ФИО, должность) для участия в конкурсе на соискание премий Томской области в сфере образования, науки, здравоохранения и культуры и на звание «Лауреат премии Томской области</a:t>
            </a:r>
          </a:p>
          <a:p>
            <a:pPr marL="342900" indent="-342900">
              <a:buFontTx/>
              <a:buChar char="-"/>
            </a:pPr>
            <a:r>
              <a:rPr lang="ru-RU" sz="1700" dirty="0"/>
              <a:t>в сфере образования, науки, здравоохранения и культуры» в номинации «_________»;</a:t>
            </a:r>
          </a:p>
          <a:p>
            <a:pPr marL="342900" indent="-342900">
              <a:buFontTx/>
              <a:buChar char="-"/>
            </a:pPr>
            <a:r>
              <a:rPr lang="ru-RU" sz="1700" dirty="0"/>
              <a:t>принятое решение  о выдвижении (ФИО, должность) для участия в конкурсе на соискание премий Томской области в сфере образования, науки, здравоохранения и культуры и на звание «Лауреат премии Томской области в сфере образования, науки, здравоохранения и культуры» в номинации «_________»;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результаты голосования;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председатель Совета, подпись, расшифровка подписи;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секретарь Совета, подпись, расшифровка подписи;</a:t>
            </a:r>
          </a:p>
          <a:p>
            <a:pPr marL="285750" indent="-285750">
              <a:buFontTx/>
              <a:buChar char="-"/>
            </a:pPr>
            <a:r>
              <a:rPr lang="ru-RU" sz="1700" dirty="0"/>
              <a:t>дата составления выписки. ПЕЧАТЬ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7AF6034-6A3F-4130-B0DB-ACA9042D9B1A}"/>
              </a:ext>
            </a:extLst>
          </p:cNvPr>
          <p:cNvSpPr/>
          <p:nvPr/>
        </p:nvSpPr>
        <p:spPr>
          <a:xfrm>
            <a:off x="611560" y="1199135"/>
            <a:ext cx="7742959" cy="923330"/>
          </a:xfrm>
          <a:prstGeom prst="rect">
            <a:avLst/>
          </a:prstGeom>
          <a:ln>
            <a:solidFill>
              <a:srgbClr val="109E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schemeClr val="dk1"/>
                </a:solidFill>
              </a:rPr>
              <a:t>3. Некорректно составлена выписка из протокола совета о выдвижении на соискание премии. Выдвигает любой совет, в чьи полномочия входит это выдвижение.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4E848-9FDC-48CE-83F5-E54C881E0B8C}"/>
              </a:ext>
            </a:extLst>
          </p:cNvPr>
          <p:cNvSpPr txBox="1"/>
          <p:nvPr/>
        </p:nvSpPr>
        <p:spPr>
          <a:xfrm>
            <a:off x="6804248" y="692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BBB7196-A01F-4366-8A83-0E5A3C750D35}"/>
              </a:ext>
            </a:extLst>
          </p:cNvPr>
          <p:cNvSpPr/>
          <p:nvPr/>
        </p:nvSpPr>
        <p:spPr>
          <a:xfrm>
            <a:off x="2324612" y="138698"/>
            <a:ext cx="47676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Выписка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протокола заседания Совета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выдвижении на соискание премии</a:t>
            </a:r>
          </a:p>
        </p:txBody>
      </p:sp>
    </p:spTree>
    <p:extLst>
      <p:ext uri="{BB962C8B-B14F-4D97-AF65-F5344CB8AC3E}">
        <p14:creationId xmlns:p14="http://schemas.microsoft.com/office/powerpoint/2010/main" val="3603051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971600" y="1638085"/>
            <a:ext cx="7488832" cy="1107996"/>
          </a:xfrm>
          <a:prstGeom prst="rect">
            <a:avLst/>
          </a:prstGeom>
          <a:ln>
            <a:solidFill>
              <a:srgbClr val="109E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200" dirty="0"/>
              <a:t>4. Каждая страница мотивированного представления не была заверена руководителем образовательной организации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3B1A72-6EC8-48E4-AF6B-25A3716792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351" t="2383" r="71936" b="75073"/>
          <a:stretch/>
        </p:blipFill>
        <p:spPr>
          <a:xfrm>
            <a:off x="1043607" y="4293096"/>
            <a:ext cx="1944216" cy="17583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4F3848-3713-4E7E-8BD4-FF8CDBC26C70}"/>
              </a:ext>
            </a:extLst>
          </p:cNvPr>
          <p:cNvSpPr txBox="1"/>
          <p:nvPr/>
        </p:nvSpPr>
        <p:spPr>
          <a:xfrm>
            <a:off x="309583" y="2984697"/>
            <a:ext cx="34914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>
                <a:solidFill>
                  <a:srgbClr val="C00000"/>
                </a:solidFill>
              </a:rPr>
              <a:t>НЕПРАВИЛЬНО</a:t>
            </a:r>
          </a:p>
          <a:p>
            <a:pPr algn="ctr"/>
            <a:r>
              <a:rPr lang="ru-RU" sz="2200" b="1" u="sng" dirty="0">
                <a:solidFill>
                  <a:srgbClr val="C00000"/>
                </a:solidFill>
              </a:rPr>
              <a:t>Заверено неустановленным лицом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A1CA68-4DFC-4A04-A5BC-E7ABFFC05DF5}"/>
              </a:ext>
            </a:extLst>
          </p:cNvPr>
          <p:cNvSpPr txBox="1"/>
          <p:nvPr/>
        </p:nvSpPr>
        <p:spPr>
          <a:xfrm>
            <a:off x="4978410" y="3143438"/>
            <a:ext cx="34100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>
                <a:solidFill>
                  <a:srgbClr val="C00000"/>
                </a:solidFill>
              </a:rPr>
              <a:t>ПРАВИЛЬНО</a:t>
            </a:r>
          </a:p>
          <a:p>
            <a:pPr algn="ctr"/>
            <a:r>
              <a:rPr lang="ru-RU" sz="2200" b="1" u="sng" dirty="0">
                <a:solidFill>
                  <a:srgbClr val="C00000"/>
                </a:solidFill>
              </a:rPr>
              <a:t>С расшифровкой подписи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5CDD94EE-2F36-48D2-9D03-17A4CA86EF9D}"/>
              </a:ext>
            </a:extLst>
          </p:cNvPr>
          <p:cNvSpPr/>
          <p:nvPr/>
        </p:nvSpPr>
        <p:spPr>
          <a:xfrm rot="10800000">
            <a:off x="7740352" y="5922246"/>
            <a:ext cx="190385" cy="48359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18FB99A1-AD7A-45AC-AB87-CCE4257B71C1}"/>
              </a:ext>
            </a:extLst>
          </p:cNvPr>
          <p:cNvSpPr/>
          <p:nvPr/>
        </p:nvSpPr>
        <p:spPr>
          <a:xfrm rot="10800000">
            <a:off x="4630202" y="5922246"/>
            <a:ext cx="190385" cy="483595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E67392C-A189-40BC-95D3-30F75645B0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4841" y="4049681"/>
            <a:ext cx="4615591" cy="18846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232CAB6-308A-4E01-9AF6-6FC13671EFF6}"/>
              </a:ext>
            </a:extLst>
          </p:cNvPr>
          <p:cNvSpPr txBox="1"/>
          <p:nvPr/>
        </p:nvSpPr>
        <p:spPr>
          <a:xfrm>
            <a:off x="7092280" y="4337541"/>
            <a:ext cx="1584175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/А.Г. Иванов/</a:t>
            </a:r>
          </a:p>
        </p:txBody>
      </p:sp>
      <p:sp>
        <p:nvSpPr>
          <p:cNvPr id="15" name="Полилиния 11">
            <a:extLst>
              <a:ext uri="{FF2B5EF4-FFF2-40B4-BE49-F238E27FC236}">
                <a16:creationId xmlns:a16="http://schemas.microsoft.com/office/drawing/2014/main" id="{4C1E755B-8EC1-4B2E-8D6C-496F24072834}"/>
              </a:ext>
            </a:extLst>
          </p:cNvPr>
          <p:cNvSpPr/>
          <p:nvPr/>
        </p:nvSpPr>
        <p:spPr>
          <a:xfrm>
            <a:off x="2123726" y="164310"/>
            <a:ext cx="4824536" cy="1008112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chemeClr val="tx1"/>
                </a:solidFill>
              </a:rPr>
              <a:t>Документы, подтверждающие достижения соискателя </a:t>
            </a:r>
          </a:p>
        </p:txBody>
      </p:sp>
    </p:spTree>
    <p:extLst>
      <p:ext uri="{BB962C8B-B14F-4D97-AF65-F5344CB8AC3E}">
        <p14:creationId xmlns:p14="http://schemas.microsoft.com/office/powerpoint/2010/main" val="1064845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/>
          <p:nvPr/>
        </p:nvSpPr>
        <p:spPr>
          <a:xfrm>
            <a:off x="2123726" y="164310"/>
            <a:ext cx="4824536" cy="1008112"/>
          </a:xfrm>
          <a:custGeom>
            <a:avLst/>
            <a:gdLst>
              <a:gd name="connsiteX0" fmla="*/ 0 w 2722802"/>
              <a:gd name="connsiteY0" fmla="*/ 0 h 1633681"/>
              <a:gd name="connsiteX1" fmla="*/ 2722802 w 2722802"/>
              <a:gd name="connsiteY1" fmla="*/ 0 h 1633681"/>
              <a:gd name="connsiteX2" fmla="*/ 2722802 w 2722802"/>
              <a:gd name="connsiteY2" fmla="*/ 1633681 h 1633681"/>
              <a:gd name="connsiteX3" fmla="*/ 0 w 2722802"/>
              <a:gd name="connsiteY3" fmla="*/ 1633681 h 1633681"/>
              <a:gd name="connsiteX4" fmla="*/ 0 w 2722802"/>
              <a:gd name="connsiteY4" fmla="*/ 0 h 1633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2802" h="1633681">
                <a:moveTo>
                  <a:pt x="0" y="0"/>
                </a:moveTo>
                <a:lnTo>
                  <a:pt x="2722802" y="0"/>
                </a:lnTo>
                <a:lnTo>
                  <a:pt x="2722802" y="1633681"/>
                </a:lnTo>
                <a:lnTo>
                  <a:pt x="0" y="163368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0010" tIns="80010" rIns="80010" bIns="80010" numCol="1" spcCol="1270" anchor="ctr" anchorCtr="0">
            <a:no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300" b="1" kern="1200" dirty="0">
                <a:solidFill>
                  <a:schemeClr val="tx1"/>
                </a:solidFill>
              </a:rPr>
              <a:t>Документы, подтверждающие достижения соискателя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7A0AC9-6D4E-4756-B278-890FE19E0E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35406" r="-4557" b="35405"/>
          <a:stretch/>
        </p:blipFill>
        <p:spPr>
          <a:xfrm>
            <a:off x="1259632" y="4077072"/>
            <a:ext cx="1932038" cy="7200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4EA52E-50C3-49C0-9200-99F3F4D7CA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8772" y="3615925"/>
            <a:ext cx="4023548" cy="16423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96F6F0-64F5-4E2C-9B84-CB4131E8624E}"/>
              </a:ext>
            </a:extLst>
          </p:cNvPr>
          <p:cNvSpPr txBox="1"/>
          <p:nvPr/>
        </p:nvSpPr>
        <p:spPr>
          <a:xfrm>
            <a:off x="6156176" y="3789040"/>
            <a:ext cx="1512168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/А.Г. Иванов/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72D470-EBDE-407E-94BF-33F14D9A1528}"/>
              </a:ext>
            </a:extLst>
          </p:cNvPr>
          <p:cNvSpPr txBox="1"/>
          <p:nvPr/>
        </p:nvSpPr>
        <p:spPr>
          <a:xfrm>
            <a:off x="971600" y="1638085"/>
            <a:ext cx="7560840" cy="1323439"/>
          </a:xfrm>
          <a:prstGeom prst="rect">
            <a:avLst/>
          </a:prstGeom>
          <a:ln>
            <a:solidFill>
              <a:srgbClr val="13A0B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5. На каждой странице приложения не было: </a:t>
            </a:r>
          </a:p>
          <a:p>
            <a:pPr algn="just"/>
            <a:r>
              <a:rPr lang="ru-RU" sz="2000" b="1" dirty="0">
                <a:solidFill>
                  <a:schemeClr val="tx1"/>
                </a:solidFill>
              </a:rPr>
              <a:t>КОПИЯ ВЕРНА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b="1" dirty="0">
                <a:solidFill>
                  <a:schemeClr val="tx1"/>
                </a:solidFill>
              </a:rPr>
              <a:t>подпись руководителя </a:t>
            </a:r>
            <a:r>
              <a:rPr lang="ru-RU" sz="2000" dirty="0">
                <a:solidFill>
                  <a:schemeClr val="tx1"/>
                </a:solidFill>
              </a:rPr>
              <a:t>образовательной организации с </a:t>
            </a:r>
            <a:r>
              <a:rPr lang="ru-RU" sz="2000" b="1" dirty="0">
                <a:solidFill>
                  <a:schemeClr val="tx1"/>
                </a:solidFill>
              </a:rPr>
              <a:t>расшифровкой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b="1" dirty="0">
                <a:solidFill>
                  <a:schemeClr val="tx1"/>
                </a:solidFill>
              </a:rPr>
              <a:t>печать </a:t>
            </a:r>
            <a:r>
              <a:rPr lang="ru-RU" sz="2000" dirty="0">
                <a:solidFill>
                  <a:schemeClr val="tx1"/>
                </a:solidFill>
              </a:rPr>
              <a:t>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3441538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754957"/>
            <a:ext cx="8651304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9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1. Актуальность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algn="just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2. Новизна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algn="just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3. Описание содержания опыта по разработке и внедрению в педагогическую практику инновационного процесса, технологии и/или продукта;</a:t>
            </a:r>
          </a:p>
          <a:p>
            <a:pPr algn="just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продукта;</a:t>
            </a: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5. - Практическая значимость и востребованность результатов внедрения в педагогическую практику инновационного процесса, технологии и/или продукта педагогическим сообществом </a:t>
            </a:r>
            <a:r>
              <a:rPr lang="ru-RU" sz="1400" b="1" dirty="0">
                <a:solidFill>
                  <a:srgbClr val="FF0000"/>
                </a:solidFill>
                <a:cs typeface="Times New Roman" pitchFamily="18" charset="0"/>
              </a:rPr>
              <a:t>(для коллективов);</a:t>
            </a: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- Практическая значимость и востребованность опыта по разработке и внедрению в педагогическую практику инновационного процесса, технологии и/или продукта педагогическим сообществом </a:t>
            </a:r>
            <a:r>
              <a:rPr lang="ru-RU" sz="1400" b="1" dirty="0">
                <a:solidFill>
                  <a:srgbClr val="FF0000"/>
                </a:solidFill>
                <a:cs typeface="Times New Roman" pitchFamily="18" charset="0"/>
              </a:rPr>
              <a:t>(для педагогических работников); </a:t>
            </a: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6. - Представление общественности результатов внедрения в педагогическую практику инновационного процесса, технологии и/или продукта </a:t>
            </a:r>
            <a:r>
              <a:rPr lang="ru-RU" sz="1400" b="1" dirty="0">
                <a:solidFill>
                  <a:srgbClr val="FF0000"/>
                </a:solidFill>
                <a:cs typeface="Times New Roman" pitchFamily="18" charset="0"/>
              </a:rPr>
              <a:t>(для коллективов);</a:t>
            </a: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- Представление общественности опыта по разработке и внедрению в педагогическую практику инновационного процесса, технологии и/или продукта </a:t>
            </a:r>
            <a:r>
              <a:rPr lang="ru-RU" sz="1400" b="1" dirty="0">
                <a:solidFill>
                  <a:srgbClr val="FF0000"/>
                </a:solidFill>
                <a:cs typeface="Times New Roman" pitchFamily="18" charset="0"/>
              </a:rPr>
              <a:t>(для педагогических работников);</a:t>
            </a:r>
          </a:p>
          <a:p>
            <a:endParaRPr lang="ru-RU" sz="1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Экспертные карты размещены на сайте Департамента - 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https://biznesdep.tomsk.gov.ru/konkursy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  <a:p>
            <a:endParaRPr lang="ru-RU" sz="1400" b="1" dirty="0">
              <a:solidFill>
                <a:schemeClr val="accent5">
                  <a:lumMod val="50000"/>
                </a:schemeClr>
              </a:solidFill>
              <a:highlight>
                <a:srgbClr val="FFFF00"/>
              </a:highlight>
              <a:cs typeface="Times New Roman" pitchFamily="18" charset="0"/>
            </a:endParaRPr>
          </a:p>
          <a:p>
            <a:endParaRPr lang="ru-RU" sz="16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2200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04BB29C-5741-4BE3-BB42-D71FDF396896}"/>
              </a:ext>
            </a:extLst>
          </p:cNvPr>
          <p:cNvSpPr/>
          <p:nvPr/>
        </p:nvSpPr>
        <p:spPr>
          <a:xfrm>
            <a:off x="395536" y="1238900"/>
            <a:ext cx="843528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Мотивированное представление по структуре и содержанию не соответствовало критериям конкурса: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A7414F-CB64-44E6-86DD-F614941087DA}"/>
              </a:ext>
            </a:extLst>
          </p:cNvPr>
          <p:cNvSpPr/>
          <p:nvPr/>
        </p:nvSpPr>
        <p:spPr>
          <a:xfrm>
            <a:off x="2411760" y="11469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Мотивированное представление, подготовленное соискателем премии и характеризующее его достижения</a:t>
            </a:r>
          </a:p>
        </p:txBody>
      </p:sp>
    </p:spTree>
    <p:extLst>
      <p:ext uri="{BB962C8B-B14F-4D97-AF65-F5344CB8AC3E}">
        <p14:creationId xmlns:p14="http://schemas.microsoft.com/office/powerpoint/2010/main" val="3679047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68289" y="1905506"/>
            <a:ext cx="86074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Учредитель конкурса: 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Администрация Томской области.</a:t>
            </a:r>
          </a:p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Организатор конкурса: 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Департамент по научно-технологическому развитию и инновационной деятельности Томской области.</a:t>
            </a:r>
          </a:p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Оператор конкурса в сфере общего и дошкольного образования: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Томский областной институт повышения квалификации и переподготовки работников образования (ТОИПКРО).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339" y="78706"/>
            <a:ext cx="1162472" cy="1162472"/>
          </a:xfrm>
          <a:prstGeom prst="rect">
            <a:avLst/>
          </a:prstGeom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952348CA-F8E6-4101-83E3-82F05790F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6417378"/>
            <a:ext cx="9144001" cy="309664"/>
          </a:xfrm>
          <a:prstGeom prst="rect">
            <a:avLst/>
          </a:prstGeom>
          <a:solidFill>
            <a:srgbClr val="109EB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" name="TextBox 154">
            <a:extLst>
              <a:ext uri="{FF2B5EF4-FFF2-40B4-BE49-F238E27FC236}">
                <a16:creationId xmlns:a16="http://schemas.microsoft.com/office/drawing/2014/main" id="{007307B9-4840-49F7-8B0D-34F6B1D97389}"/>
              </a:ext>
            </a:extLst>
          </p:cNvPr>
          <p:cNvSpPr txBox="1"/>
          <p:nvPr/>
        </p:nvSpPr>
        <p:spPr>
          <a:xfrm>
            <a:off x="0" y="6464488"/>
            <a:ext cx="914400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453172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179512" y="1484784"/>
            <a:ext cx="878497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chemeClr val="accent5">
                  <a:lumMod val="50000"/>
                </a:schemeClr>
              </a:solidFill>
              <a:highlight>
                <a:srgbClr val="FFFF00"/>
              </a:highlight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Сведения сопровождаются документами, подтверждающими достижения соискателя премии в разработке и внедрении в педагогическую практику инновационных процессов, технологий и продуктов (для педагогов и коллективов), в значительных результатах обучающихся, достигнутых в рамках научно-инновационной деятельности (для педагогов).</a:t>
            </a:r>
          </a:p>
          <a:p>
            <a:pPr algn="ctr"/>
            <a:endParaRPr lang="ru-RU" sz="2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Учитываются достижения, полученные 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за </a:t>
            </a:r>
            <a:r>
              <a:rPr lang="ru-RU" sz="2400" b="1" dirty="0">
                <a:solidFill>
                  <a:srgbClr val="FF0000"/>
                </a:solidFill>
                <a:cs typeface="Times New Roman" pitchFamily="18" charset="0"/>
              </a:rPr>
              <a:t>последние 3 календарных года.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За 2021, 2022, 2023 гг.</a:t>
            </a:r>
          </a:p>
          <a:p>
            <a:endParaRPr lang="ru-RU" sz="16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22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A2D48F-6D39-4915-BDBF-5B85AE4CED30}"/>
              </a:ext>
            </a:extLst>
          </p:cNvPr>
          <p:cNvSpPr/>
          <p:nvPr/>
        </p:nvSpPr>
        <p:spPr>
          <a:xfrm>
            <a:off x="2411760" y="20670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Мотивированное представление, подготовленное соискателем премии и характеризующее его достижения</a:t>
            </a:r>
          </a:p>
        </p:txBody>
      </p:sp>
    </p:spTree>
    <p:extLst>
      <p:ext uri="{BB962C8B-B14F-4D97-AF65-F5344CB8AC3E}">
        <p14:creationId xmlns:p14="http://schemas.microsoft.com/office/powerpoint/2010/main" val="2573844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431540" y="1628800"/>
            <a:ext cx="8280920" cy="32624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Содержательная экспертиза конкурсных материалов проводилась 3-4 экспертами на основании критериев оценки достижений педагогических работников/коллектива работников общеобразовательных/дошкольных образовательных организаций. 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7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На каждого соискателя заполнялась экспертная карта в соответствии с критериями и показателями оценки достижений.</a:t>
            </a:r>
            <a:endParaRPr lang="ru-RU" sz="16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6" name="Picture 12" descr="Information - Free business and finance icons">
            <a:extLst>
              <a:ext uri="{FF2B5EF4-FFF2-40B4-BE49-F238E27FC236}">
                <a16:creationId xmlns:a16="http://schemas.microsoft.com/office/drawing/2014/main" id="{1A5E69D3-1A75-4BC5-AE2B-28DBFD8CB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95" y="5455676"/>
            <a:ext cx="927014" cy="92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761BDA-8618-477F-BA1D-4331A31CC73E}"/>
              </a:ext>
            </a:extLst>
          </p:cNvPr>
          <p:cNvSpPr/>
          <p:nvPr/>
        </p:nvSpPr>
        <p:spPr>
          <a:xfrm>
            <a:off x="2411760" y="3452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Содержательная экспертиза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конкурсных материалов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59FE863-A182-4E96-BE4E-1063B94330FB}"/>
              </a:ext>
            </a:extLst>
          </p:cNvPr>
          <p:cNvSpPr/>
          <p:nvPr/>
        </p:nvSpPr>
        <p:spPr>
          <a:xfrm>
            <a:off x="1403648" y="5380574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Экспертные карты размещены на сайте Департамента и ТОИПКРО:</a:t>
            </a:r>
          </a:p>
          <a:p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https://biznesdep.tomsk.gov.ru/konkursy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  <a:p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https://toipkro.ru/departments/centr-organizacionno-metodicheskoj-raboty-35/news/premii-tomskoj-oblasti-v-sfere-obrazovaniya-2024/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8837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412776"/>
            <a:ext cx="865130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При проведении содержательной экспертизы выявлены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следующие замечания:</a:t>
            </a:r>
          </a:p>
          <a:p>
            <a:endParaRPr lang="ru-RU" sz="2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200" dirty="0"/>
              <a:t>1. Материалы соискателя не соответствуют критериям Конкурса или соответствуют частично (не представлены показатели по ряду параметров либо представлены не в полном объеме).</a:t>
            </a:r>
          </a:p>
          <a:p>
            <a:r>
              <a:rPr lang="ru-RU" sz="2200" dirty="0"/>
              <a:t>2. Представленные материалы отражают результаты работы</a:t>
            </a:r>
          </a:p>
          <a:p>
            <a:r>
              <a:rPr lang="ru-RU" sz="2200" dirty="0"/>
              <a:t>более чем за 3 года.</a:t>
            </a:r>
          </a:p>
          <a:p>
            <a:r>
              <a:rPr lang="ru-RU" sz="2200" dirty="0"/>
              <a:t>3. Результаты работы не имеют отношения к заявленной теме.</a:t>
            </a:r>
          </a:p>
          <a:p>
            <a:r>
              <a:rPr lang="ru-RU" sz="2200" dirty="0"/>
              <a:t>4. Не все результаты работы подтверждаются документами, что является основанием их не засчитывать.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D0487-2AF9-4DF8-9BBF-B07A375B78A7}"/>
              </a:ext>
            </a:extLst>
          </p:cNvPr>
          <p:cNvSpPr/>
          <p:nvPr/>
        </p:nvSpPr>
        <p:spPr>
          <a:xfrm>
            <a:off x="2411760" y="3452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Содержательная экспертиза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конкурсных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3050742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412776"/>
            <a:ext cx="865130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При проведении содержательной экспертизы выявлены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следующие замечания:</a:t>
            </a:r>
          </a:p>
          <a:p>
            <a:endParaRPr lang="ru-RU" sz="2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200" dirty="0"/>
              <a:t>5. В Конкурсе на соискание премий Томской области в сфере образования не учитываются дипломы различных коммерческих конкурсов. А их соискатели премии прикладывают в большом количестве.</a:t>
            </a:r>
          </a:p>
          <a:p>
            <a:r>
              <a:rPr lang="ru-RU" sz="2200" dirty="0"/>
              <a:t>6. Допускаются ошибки при сканировании (невозможно прочитать содержание диплома, сканированы не все страницы документа).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Содержательная экспертиза </a:t>
            </a:r>
          </a:p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конкурсных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852989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00029"/>
            <a:ext cx="865130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педагогическим работникам общеобразовательных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организаций 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(качество образования)</a:t>
            </a:r>
          </a:p>
          <a:p>
            <a:endParaRPr lang="ru-RU" sz="12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3. Описание содержания опыта по разработке и внедрению в педагогическую практику инновационного процесса, технологии и/или продукта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Логическая связь между целью, задачами, содержанием и ожидаемыми результатами представленного опыта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Наличие диагностического инструментария по оцениванию успешности педагогического опыта, качественных показателей диагностики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Результаты ГИА/ВПР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Наличие победителей/ призёров среди обучающихся в конкурсах, организованных федеральными органами законодательной и исполнительной власти и подведомственными им организациями/входящих в перечень </a:t>
            </a:r>
            <a:r>
              <a:rPr lang="ru-RU" sz="2000" dirty="0" err="1"/>
              <a:t>Минпросвещения</a:t>
            </a:r>
            <a:r>
              <a:rPr lang="ru-RU" sz="2000" dirty="0"/>
              <a:t> России </a:t>
            </a:r>
          </a:p>
          <a:p>
            <a:endParaRPr lang="ru-RU" sz="2000" dirty="0"/>
          </a:p>
          <a:p>
            <a:endParaRPr lang="ru-RU" sz="2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3220901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49602"/>
            <a:ext cx="865130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педагогическим работникам общеобразовательных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организаций 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(качество образования)</a:t>
            </a: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</a:t>
            </a:r>
          </a:p>
          <a:p>
            <a:pPr marL="342900" indent="-342900">
              <a:buFontTx/>
              <a:buChar char="-"/>
            </a:pPr>
            <a:r>
              <a:rPr lang="ru-RU" dirty="0"/>
              <a:t>Наличие продуктового результата (проект, методическая разработка, методического пособие, программа и т.д.)</a:t>
            </a:r>
            <a:endParaRPr lang="ru-RU" sz="2000" dirty="0"/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5. Практическая значимость и востребованность опыта по разработке и внедрению в педагогическую практику инновационного процесса, технологии и/или продукта педагогическим сообществом</a:t>
            </a:r>
          </a:p>
          <a:p>
            <a:pPr marL="342900" indent="-342900">
              <a:buFontTx/>
              <a:buChar char="-"/>
            </a:pPr>
            <a:r>
              <a:rPr lang="ru-RU" dirty="0"/>
              <a:t>Обладание конкурсных материалов потенциалом масштабируемости и </a:t>
            </a:r>
            <a:r>
              <a:rPr lang="ru-RU" dirty="0" err="1"/>
              <a:t>тиражируемости</a:t>
            </a:r>
            <a:endParaRPr lang="ru-RU" dirty="0"/>
          </a:p>
          <a:p>
            <a:pPr marL="342900" indent="-342900">
              <a:buFontTx/>
              <a:buChar char="-"/>
            </a:pPr>
            <a:r>
              <a:rPr lang="ru-RU" dirty="0"/>
              <a:t>Использование педагогического опыта/его элементов другими педагогическими работниками/ образовательными организациями</a:t>
            </a:r>
          </a:p>
          <a:p>
            <a:pPr marL="342900" indent="-342900">
              <a:buFontTx/>
              <a:buChar char="-"/>
            </a:pPr>
            <a:r>
              <a:rPr lang="ru-RU" dirty="0"/>
              <a:t>Наличие внешней положительной рецензии (кандидаты и доктора наук)/положительного экспертного заключения (экспертные советы, экспертно-методические центры)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3492644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49602"/>
            <a:ext cx="86513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педагогическим работникам общеобразовательных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организаций 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(качество образования)</a:t>
            </a: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6. Представление общественности опыта по разработке и внедрению в педагогическую практику инновационного процесса, технологии и/или продукта</a:t>
            </a:r>
          </a:p>
          <a:p>
            <a:endParaRPr lang="ru-RU" sz="11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dirty="0"/>
              <a:t>Освещение результатов в средствах массовой информации/официальных электронных и печатных СМИ</a:t>
            </a:r>
          </a:p>
          <a:p>
            <a:pPr marL="342900" indent="-342900">
              <a:buFontTx/>
              <a:buChar char="-"/>
            </a:pPr>
            <a:r>
              <a:rPr lang="ru-RU" dirty="0"/>
              <a:t>Наличие призовых мест в конкурсах проф. мастерства по тематике конкурсных материалов, организованных федеральными органами законодательной и исполнительной власти и подведомственными им организациями</a:t>
            </a:r>
          </a:p>
          <a:p>
            <a:pPr marL="342900" indent="-342900">
              <a:buFontTx/>
              <a:buChar char="-"/>
            </a:pPr>
            <a:r>
              <a:rPr lang="ru-RU" dirty="0"/>
              <a:t>Наличие призовых мест в конкурсах проф. мастерства по тематике конкурсных материалов, организованных региональными органами законодательной и исполнительной власти и подведомственными им организациями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1042375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49602"/>
            <a:ext cx="865130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педагогическим работникам общеобразовательных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организаций 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(воспитание и социализация)</a:t>
            </a:r>
          </a:p>
          <a:p>
            <a:endParaRPr lang="ru-RU" sz="20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3. Описание содержания опыта по разработке и внедрению в педагогическую практику инновационного процесса, технологии и/или продукта</a:t>
            </a:r>
          </a:p>
          <a:p>
            <a:r>
              <a:rPr lang="ru-RU" dirty="0"/>
              <a:t>- Обеспечение мониторинга достигнутых результатов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Направленность на профилактику правонарушений несовершеннолетних обучающихся</a:t>
            </a:r>
          </a:p>
          <a:p>
            <a:pPr marL="285750" indent="-285750">
              <a:buFontTx/>
              <a:buChar char="-"/>
            </a:pPr>
            <a:r>
              <a:rPr lang="ru-RU" dirty="0"/>
              <a:t>Перспектива развития, обоснованность и учет возможных рисков дальнейшего использования конкурсных материалов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Наличие победителей/ призёров среди обучающихся в конкурсах по тематике конкурсных материалов, входящих в перечни </a:t>
            </a:r>
            <a:r>
              <a:rPr lang="ru-RU" dirty="0" err="1"/>
              <a:t>Минпросвещения</a:t>
            </a:r>
            <a:r>
              <a:rPr lang="ru-RU" dirty="0"/>
              <a:t> России и Минобрнауки России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2748660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49602"/>
            <a:ext cx="865130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педагогическим работникам общеобразовательных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организаций 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(воспитание и социализация)</a:t>
            </a: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5. Практическая значимость и востребованность опыта по разработке и внедрению в педагогическую практику инновационного процесса, технологии и/или продукта педагогическим сообществом</a:t>
            </a:r>
          </a:p>
          <a:p>
            <a:endParaRPr lang="ru-RU" sz="1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dirty="0"/>
              <a:t>- Наличие рекомендаций по внедрению и распространению результатов, достигнутых в ходе применения конкурсных материалов</a:t>
            </a:r>
          </a:p>
          <a:p>
            <a:r>
              <a:rPr lang="ru-RU" dirty="0"/>
              <a:t>- Наличие внешней положительной рецензии (кандидаты и доктора наук) / экспертного заключения (экспертные советы, экспертно-методические центры и др.)</a:t>
            </a:r>
          </a:p>
          <a:p>
            <a:r>
              <a:rPr lang="ru-RU" dirty="0"/>
              <a:t>- Сведения о положительных результатах, достигнутых другими педагогами / образовательными организациями при использовании в работе конкурсных материалов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994346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49602"/>
            <a:ext cx="86513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педагогическим работникам общеобразовательных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организаций 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(воспитание и социализация)</a:t>
            </a: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6. Представление общественности опыта по разработке и внедрению в педагогическую практику инновационного процесса, технологии и/или продукта</a:t>
            </a:r>
          </a:p>
          <a:p>
            <a:endParaRPr lang="ru-RU" sz="10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dirty="0"/>
              <a:t>- Разработка, реализация/участие в реализации образовательных программ ДПО, в том числе, программ стажировок по теме представленного опыта на региональном уровне</a:t>
            </a:r>
          </a:p>
          <a:p>
            <a:r>
              <a:rPr lang="ru-RU" dirty="0"/>
              <a:t>- Наличие призовых мест в конкурсах профессионального мастерства по тематике конкурсных материалов, организованных федеральными органами законодательной и исполнительной власти и подведомственными им организациями</a:t>
            </a:r>
          </a:p>
          <a:p>
            <a:r>
              <a:rPr lang="ru-RU" dirty="0"/>
              <a:t>- Наличие призовых мест в конкурсах профессионального мастерства по тематике конкурсных материалов, организованных региональными органами законодательной и исполнительной власти и подведомственными им организациями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146616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9297" y="1513821"/>
            <a:ext cx="8507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259CA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22.10.2024 Администрация Томской области объявила о проведении конкурса на соискание премий Томской области в сфере образования, науки, здравоохранения и культуры и на звание «Лауреат премии Томской области в сфере образования, науки, здравоохранения и культуры»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9297" y="3717032"/>
            <a:ext cx="8496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Цель: развитие и эффективное использование интеллектуального потенциала Томской области</a:t>
            </a:r>
            <a:r>
              <a:rPr lang="en-US" sz="2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2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249045DB-6785-4EF5-893E-B88BD97A8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6417378"/>
            <a:ext cx="9144001" cy="309664"/>
          </a:xfrm>
          <a:prstGeom prst="rect">
            <a:avLst/>
          </a:prstGeom>
          <a:solidFill>
            <a:srgbClr val="13A0B5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TextBox 154">
            <a:extLst>
              <a:ext uri="{FF2B5EF4-FFF2-40B4-BE49-F238E27FC236}">
                <a16:creationId xmlns:a16="http://schemas.microsoft.com/office/drawing/2014/main" id="{D8A56D82-6C59-48B8-808B-38DA7FC460F6}"/>
              </a:ext>
            </a:extLst>
          </p:cNvPr>
          <p:cNvSpPr txBox="1"/>
          <p:nvPr/>
        </p:nvSpPr>
        <p:spPr>
          <a:xfrm>
            <a:off x="0" y="6464488"/>
            <a:ext cx="914400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2405349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412776"/>
            <a:ext cx="865130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Премия коллективу работников общеобразовательной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организации</a:t>
            </a:r>
            <a:r>
              <a:rPr lang="en-US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FF0000"/>
                </a:solidFill>
                <a:cs typeface="Times New Roman" pitchFamily="18" charset="0"/>
              </a:rPr>
              <a:t>(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качество образования</a:t>
            </a:r>
            <a:r>
              <a:rPr lang="en-US" sz="2300" b="1" dirty="0">
                <a:solidFill>
                  <a:srgbClr val="FF0000"/>
                </a:solidFill>
                <a:cs typeface="Times New Roman" pitchFamily="18" charset="0"/>
              </a:rPr>
              <a:t>)</a:t>
            </a:r>
            <a:endParaRPr lang="ru-RU" sz="2300" b="1" dirty="0">
              <a:solidFill>
                <a:srgbClr val="FF0000"/>
              </a:solidFill>
              <a:cs typeface="Times New Roman" pitchFamily="18" charset="0"/>
            </a:endParaRPr>
          </a:p>
          <a:p>
            <a:endParaRPr lang="ru-RU" sz="2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продукта: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Результаты ГИА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Наличие победителей/ призёров среди обучающихся в заключительном этапе Всероссийской олимпиады школьников</a:t>
            </a:r>
          </a:p>
          <a:p>
            <a:pPr marL="342900" indent="-342900">
              <a:buFontTx/>
              <a:buChar char="-"/>
            </a:pPr>
            <a:r>
              <a:rPr lang="ru-RU" sz="2000" dirty="0"/>
              <a:t>Попадание в рейтинг лучших школ (РАЕКС)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5. Практическая значимость и востребованность результатов внедрения в педагогическую практику инновационного процесса, технологии и/или продукта педагогическим сообществом</a:t>
            </a:r>
          </a:p>
          <a:p>
            <a:pPr marL="285750" indent="-285750">
              <a:buFontTx/>
              <a:buChar char="-"/>
            </a:pPr>
            <a:r>
              <a:rPr lang="ru-RU" sz="2000" dirty="0"/>
              <a:t>Наличие внешней положительной рецензии (кандидаты и доктора наук)/положительного экспертного заключения (экспертные советы, экспертно-методические центры)</a:t>
            </a:r>
          </a:p>
          <a:p>
            <a:pPr marL="342900" indent="-342900">
              <a:buFontTx/>
              <a:buChar char="-"/>
            </a:pPr>
            <a:endParaRPr lang="ru-RU" sz="2000" dirty="0"/>
          </a:p>
          <a:p>
            <a:pPr marL="342900" indent="-342900">
              <a:buFontTx/>
              <a:buChar char="-"/>
            </a:pPr>
            <a:endParaRPr lang="ru-RU" sz="28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68905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484784"/>
            <a:ext cx="865130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Премия коллективу работников общеобразовательной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организации</a:t>
            </a:r>
            <a:r>
              <a:rPr lang="en-US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FF0000"/>
                </a:solidFill>
                <a:cs typeface="Times New Roman" pitchFamily="18" charset="0"/>
              </a:rPr>
              <a:t>(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качество образования</a:t>
            </a:r>
            <a:r>
              <a:rPr lang="en-US" sz="2300" b="1" dirty="0">
                <a:solidFill>
                  <a:srgbClr val="FF0000"/>
                </a:solidFill>
                <a:cs typeface="Times New Roman" pitchFamily="18" charset="0"/>
              </a:rPr>
              <a:t>)</a:t>
            </a:r>
            <a:endParaRPr lang="ru-RU" sz="23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6. Представление общественности результатов внедрения в педагогическую практику инновационного процесса, технологии и/или продукта</a:t>
            </a:r>
          </a:p>
          <a:p>
            <a:endParaRPr lang="ru-RU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dirty="0"/>
              <a:t>- Наличие победителей/призеров конкурсов профессионального мастерства, организованных федеральными органами законодательной и исполнительной власти и подведомственными им организациями</a:t>
            </a:r>
            <a:endParaRPr lang="ru-RU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282485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484784"/>
            <a:ext cx="86513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Премия коллективу работников общеобразовательной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организации</a:t>
            </a:r>
            <a:r>
              <a:rPr lang="en-US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FF0000"/>
                </a:solidFill>
                <a:cs typeface="Times New Roman" pitchFamily="18" charset="0"/>
              </a:rPr>
              <a:t>(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воспитание и социализация</a:t>
            </a:r>
            <a:r>
              <a:rPr lang="en-US" sz="2300" b="1" dirty="0">
                <a:solidFill>
                  <a:srgbClr val="FF0000"/>
                </a:solidFill>
                <a:cs typeface="Times New Roman" pitchFamily="18" charset="0"/>
              </a:rPr>
              <a:t>)</a:t>
            </a:r>
            <a:endParaRPr lang="ru-RU" sz="23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3. Описание содержания опыта по разработке и внедрению в педагогическую практику инновационного процесса, технологии и/или продукта</a:t>
            </a:r>
          </a:p>
          <a:p>
            <a:pPr marL="285750" indent="-285750">
              <a:buFontTx/>
              <a:buChar char="-"/>
            </a:pPr>
            <a:r>
              <a:rPr lang="ru-RU" dirty="0"/>
              <a:t>Описание методов деятельности, используемых в ходе реализации мероприятий по внедрению в практику инновационного процесса, технологии и/или продукта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</a:t>
            </a:r>
          </a:p>
          <a:p>
            <a:r>
              <a:rPr lang="ru-RU" dirty="0"/>
              <a:t>- Наличие победителей/ призёров среди обучающихся в конкурсах по заявленной тематике, входящих в перечни </a:t>
            </a:r>
            <a:r>
              <a:rPr lang="ru-RU" dirty="0" err="1"/>
              <a:t>Минпросвещения</a:t>
            </a:r>
            <a:r>
              <a:rPr lang="ru-RU" dirty="0"/>
              <a:t> России</a:t>
            </a:r>
          </a:p>
          <a:p>
            <a:r>
              <a:rPr lang="ru-RU" dirty="0"/>
              <a:t>- Наличие победителей/ призёров среди обучающихся в конкурсах по заявленной тематике, организованных региональными органами законодательной и исполнительной власти и подведомственными им организациями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213252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484784"/>
            <a:ext cx="865130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Премия коллективу работников общеобразовательной</a:t>
            </a:r>
          </a:p>
          <a:p>
            <a:pPr algn="ctr"/>
            <a:r>
              <a:rPr lang="ru-RU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организации</a:t>
            </a:r>
            <a:r>
              <a:rPr lang="en-US" sz="23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300" b="1" dirty="0">
                <a:solidFill>
                  <a:srgbClr val="FF0000"/>
                </a:solidFill>
                <a:cs typeface="Times New Roman" pitchFamily="18" charset="0"/>
              </a:rPr>
              <a:t>(</a:t>
            </a:r>
            <a:r>
              <a:rPr lang="ru-RU" sz="2300" b="1" dirty="0">
                <a:solidFill>
                  <a:srgbClr val="FF0000"/>
                </a:solidFill>
                <a:cs typeface="Times New Roman" pitchFamily="18" charset="0"/>
              </a:rPr>
              <a:t>воспитание и социализация</a:t>
            </a:r>
            <a:r>
              <a:rPr lang="en-US" sz="2300" b="1" dirty="0">
                <a:solidFill>
                  <a:srgbClr val="FF0000"/>
                </a:solidFill>
                <a:cs typeface="Times New Roman" pitchFamily="18" charset="0"/>
              </a:rPr>
              <a:t>)</a:t>
            </a:r>
            <a:endParaRPr lang="ru-RU" sz="2300" b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6. Представление общественности результатов внедрения в педагогическую практику инновационного процесса, технологии и/или продукта</a:t>
            </a:r>
          </a:p>
          <a:p>
            <a:endParaRPr lang="ru-RU" sz="20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dirty="0"/>
              <a:t>- Наличие победителей/призеров конкурсов профессионального мастерства по тематике конкурсных материалов, организованных федеральными органами законодательной и исполнительной власти и подведомственными им организациями</a:t>
            </a:r>
            <a:endParaRPr lang="ru-RU" sz="2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24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950618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49602"/>
            <a:ext cx="86513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педагогическим работникам дошкольных </a:t>
            </a:r>
          </a:p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образовательных организаций</a:t>
            </a:r>
          </a:p>
          <a:p>
            <a:pPr algn="ctr"/>
            <a:endParaRPr lang="ru-RU" sz="16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1. Актуальность опыта по разработке и внедрению в педагогическую практику инновационного процесса, технологии и/или продукта</a:t>
            </a:r>
          </a:p>
          <a:p>
            <a:r>
              <a:rPr lang="ru-RU" dirty="0"/>
              <a:t>- Выявление проблемы (противоречия) и обоснование необходимости ее решения</a:t>
            </a:r>
          </a:p>
          <a:p>
            <a:endParaRPr lang="ru-RU" sz="1400" dirty="0"/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3. Описание содержания опыта по разработке и внедрению в педагогическую практику инновационного процесса, технологии и/или продукта</a:t>
            </a:r>
          </a:p>
          <a:p>
            <a:r>
              <a:rPr lang="ru-RU" sz="2000" dirty="0"/>
              <a:t>- </a:t>
            </a:r>
            <a:r>
              <a:rPr lang="ru-RU" dirty="0"/>
              <a:t>Логическая связь между целью, задачами, содержанием и ожидаемыми результатами представленного опыта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Наличие диагностического инструментария по оцениванию успешности педагогического опыта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Наличие качественных показателей диагностики успешности педагогического опыта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3793749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49602"/>
            <a:ext cx="86513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педагогическим работникам дошкольных </a:t>
            </a:r>
          </a:p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образовательных организаций</a:t>
            </a:r>
          </a:p>
          <a:p>
            <a:pPr algn="ctr"/>
            <a:endParaRPr lang="ru-RU" sz="12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Наличие разработанных и успешно реализуемых индивидуальных образовательных программ/планов/маршрутов/траекторий по работе с детьми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Наличие победителей/ призёров среди обучающихся в конкурсах, организованных федеральными органами законодательной и исполнительной власти и подведомственными им организациями/входящих в перечень </a:t>
            </a:r>
            <a:r>
              <a:rPr lang="ru-RU" dirty="0" err="1"/>
              <a:t>Минпросвещения</a:t>
            </a:r>
            <a:r>
              <a:rPr lang="ru-RU" dirty="0"/>
              <a:t> России</a:t>
            </a:r>
          </a:p>
          <a:p>
            <a:pPr marL="285750" indent="-285750">
              <a:buFontTx/>
              <a:buChar char="-"/>
            </a:pPr>
            <a:r>
              <a:rPr lang="ru-RU" dirty="0"/>
              <a:t>Удовлетворенность родителей/лиц их заменяющих качеством оказания образовательных услуг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5. Практическая значимость и востребованность опыта по разработке и внедрению в педагогическую практику инновационного процесса, технологии и/или продукта педагогическим сообществом</a:t>
            </a:r>
          </a:p>
          <a:p>
            <a:pPr marL="285750" indent="-285750">
              <a:buFontTx/>
              <a:buChar char="-"/>
            </a:pPr>
            <a:r>
              <a:rPr lang="ru-RU" dirty="0"/>
              <a:t>Использование педагогического опыта/его элементов другими педагогическими работниками/ образовательными организациями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2080789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49602"/>
            <a:ext cx="865130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педагогическим работникам дошкольных </a:t>
            </a:r>
          </a:p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образовательных организаций</a:t>
            </a:r>
          </a:p>
          <a:p>
            <a:pPr algn="ctr"/>
            <a:endParaRPr lang="ru-RU" sz="1400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5. Практическая значимость и востребованность опыта по разработке и внедрению в педагогическую практику инновационного процесса, технологии и/или продукта педагогическим сообществом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Наличие внешней положительной рецензии (кандидаты и доктора наук)/положительного экспертного заключения (экспертные советы, экспертно-методические центры)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6. Представление общественности опыта по разработке и внедрению в педагогическую практику инновационного процесса, технологии и/или продукта</a:t>
            </a:r>
          </a:p>
          <a:p>
            <a:r>
              <a:rPr lang="ru-RU" dirty="0"/>
              <a:t>- Наличие призовых мест в конкурсах проф. мастерства по тематике конкурсных материалов, организованных федеральными органами законодательной и исполнительной власти и подведомственными им организациями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4080955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49602"/>
            <a:ext cx="865130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Премия коллективу работников дошкольной образовательной организации</a:t>
            </a:r>
          </a:p>
          <a:p>
            <a:pPr algn="just"/>
            <a:endParaRPr lang="ru-RU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2. Новизна опыта по разработке и внедрению в педагогическую практику инновационного процесса, технологии и/или продукта</a:t>
            </a:r>
          </a:p>
          <a:p>
            <a:pPr marL="285750" indent="-285750">
              <a:buFontTx/>
              <a:buChar char="-"/>
            </a:pPr>
            <a:r>
              <a:rPr lang="ru-RU" dirty="0"/>
              <a:t>Конкурентные преимущества представленного опыта 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4. Результативность опыта по разработке и внедрению в педагогическую практику инновационного процесса, технологии и/или продукта</a:t>
            </a:r>
          </a:p>
          <a:p>
            <a:pPr marL="285750" indent="-285750">
              <a:buFontTx/>
              <a:buChar char="-"/>
            </a:pPr>
            <a:r>
              <a:rPr lang="ru-RU" dirty="0"/>
              <a:t>Удовлетворенность родителей/лиц их замещающих результатами мероприятий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Наличие победителей/ призёров среди обучающихся в конкурсах по заявленной тематике, организованных федеральными органами законодательной и исполнительной власти и подведомственными им организациями/ входящих в перечень </a:t>
            </a:r>
            <a:r>
              <a:rPr lang="ru-RU" dirty="0" err="1"/>
              <a:t>Минпросвещения</a:t>
            </a:r>
            <a:r>
              <a:rPr lang="ru-RU" dirty="0"/>
              <a:t> России</a:t>
            </a:r>
          </a:p>
          <a:p>
            <a:pPr marL="285750" indent="-285750">
              <a:buFontTx/>
              <a:buChar char="-"/>
            </a:pPr>
            <a:r>
              <a:rPr lang="ru-RU" dirty="0"/>
              <a:t>Включение в рейтинг независимой оценки качества условий осуществления образовательной деятельности детскими садами Томской области (по заявленной теме)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3105569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46348" y="1200114"/>
            <a:ext cx="865130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Премия коллективу работников дошкольной образовательной организации</a:t>
            </a:r>
          </a:p>
          <a:p>
            <a:pPr algn="just"/>
            <a:endParaRPr lang="ru-RU" sz="12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5. Практическая значимость и востребованность результатов внедрения в педагогическую практику инновационного процесса, технологии и/или продукта педагогическим сообществом</a:t>
            </a:r>
          </a:p>
          <a:p>
            <a:pPr marL="285750" indent="-285750">
              <a:buFontTx/>
              <a:buChar char="-"/>
            </a:pPr>
            <a:r>
              <a:rPr lang="ru-RU" dirty="0"/>
              <a:t>Обладание конкурсных материалов потенциалом масштабируемости и </a:t>
            </a:r>
            <a:r>
              <a:rPr lang="ru-RU" dirty="0" err="1"/>
              <a:t>тиражируемости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Наличие внешней положительной рецензии (кандидаты и доктора наук)/положительного экспертного заключения (экспертные советы, экспертно-методические центры)</a:t>
            </a:r>
          </a:p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6. Представление общественности результатов внедрения в педагогическую практику инновационного процесса, технологии и/или продукта</a:t>
            </a:r>
          </a:p>
          <a:p>
            <a:r>
              <a:rPr lang="ru-RU" dirty="0"/>
              <a:t>- Освещение результатов в средствах массовой информации/официальных электронных и печатных СМИ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D9ADDB-022C-4DB1-87CA-3CBB166D5237}"/>
              </a:ext>
            </a:extLst>
          </p:cNvPr>
          <p:cNvSpPr/>
          <p:nvPr/>
        </p:nvSpPr>
        <p:spPr>
          <a:xfrm>
            <a:off x="2411760" y="345200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33450">
              <a:spcBef>
                <a:spcPct val="0"/>
              </a:spcBef>
            </a:pPr>
            <a:r>
              <a:rPr lang="ru-RU" sz="2000" b="1" dirty="0"/>
              <a:t>Критерии, по которым конкурсанты потеряли наибольшее количество баллов</a:t>
            </a:r>
          </a:p>
        </p:txBody>
      </p:sp>
    </p:spTree>
    <p:extLst>
      <p:ext uri="{BB962C8B-B14F-4D97-AF65-F5344CB8AC3E}">
        <p14:creationId xmlns:p14="http://schemas.microsoft.com/office/powerpoint/2010/main" val="2708201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94D325-CCC1-44BE-8838-0223D8CF3D57}"/>
              </a:ext>
            </a:extLst>
          </p:cNvPr>
          <p:cNvSpPr txBox="1"/>
          <p:nvPr/>
        </p:nvSpPr>
        <p:spPr>
          <a:xfrm>
            <a:off x="2822212" y="2211439"/>
            <a:ext cx="5915001" cy="1631216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1. Определиться с тематикой своего </a:t>
            </a:r>
            <a:r>
              <a:rPr lang="ru-RU" sz="2000" u="sng" dirty="0">
                <a:solidFill>
                  <a:schemeClr val="tx1"/>
                </a:solidFill>
                <a:cs typeface="Times New Roman" pitchFamily="18" charset="0"/>
              </a:rPr>
              <a:t>инновационного</a:t>
            </a:r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 педагогического опыта.</a:t>
            </a:r>
          </a:p>
          <a:p>
            <a:r>
              <a:rPr lang="ru-RU" sz="2000" dirty="0">
                <a:solidFill>
                  <a:schemeClr val="tx1"/>
                </a:solidFill>
                <a:cs typeface="Times New Roman" pitchFamily="18" charset="0"/>
              </a:rPr>
              <a:t>2. Оформить мотивированное представление строго в соответствии с критериями конкурсного отбора лауреатов.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Picture 2" descr="Правила педагогических работников - СШ №4 г.Жодино">
            <a:extLst>
              <a:ext uri="{FF2B5EF4-FFF2-40B4-BE49-F238E27FC236}">
                <a16:creationId xmlns:a16="http://schemas.microsoft.com/office/drawing/2014/main" id="{5B5C91D8-5F2E-4874-820A-0D31B5432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7" y="2924944"/>
            <a:ext cx="2232248" cy="183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0E78C8A-020F-408A-A58E-C4EB48BB61C0}"/>
              </a:ext>
            </a:extLst>
          </p:cNvPr>
          <p:cNvSpPr/>
          <p:nvPr/>
        </p:nvSpPr>
        <p:spPr>
          <a:xfrm>
            <a:off x="2699792" y="355128"/>
            <a:ext cx="4608512" cy="70788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1"/>
                </a:solidFill>
                <a:cs typeface="Times New Roman" pitchFamily="18" charset="0"/>
              </a:rPr>
              <a:t>Общие рекомендации для успешного выполнения требований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3777591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0F0EBAED-7EF1-4B98-AB16-57EAAD0C4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6417378"/>
            <a:ext cx="9144001" cy="309664"/>
          </a:xfrm>
          <a:prstGeom prst="rect">
            <a:avLst/>
          </a:prstGeom>
          <a:solidFill>
            <a:srgbClr val="109EB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332656"/>
            <a:ext cx="5256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A9B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Основание для организации и проведения Конкурса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6194" y="1370684"/>
            <a:ext cx="860742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Закон Томской области от 08.04.2024 № 27-ОЗ </a:t>
            </a:r>
          </a:p>
          <a:p>
            <a:pPr algn="just"/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«О премиях Томской области в сфере образования, науки, здравоохранения и культуры».</a:t>
            </a:r>
          </a:p>
          <a:p>
            <a:pPr algn="just"/>
            <a:endParaRPr lang="ru-RU" sz="26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algn="just"/>
            <a:endParaRPr lang="ru-RU" sz="26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  <a:p>
            <a:pPr algn="just"/>
            <a:endParaRPr lang="ru-RU" sz="26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8289" y="2844428"/>
            <a:ext cx="86074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Постановление Администрации Томской области от 21.10.2024 №457а «О премиях Томской области в сфере образования, науки, здравоохранения и культуры» (вместе с «Положением о конкурсе на соискание премий Томской области в сфере образования, науки, здравоохранения и культуры и на звание «Лауреат премии Томской области в сфере образования, науки, здравоохранения и культуры»)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339" y="78706"/>
            <a:ext cx="1162472" cy="1162472"/>
          </a:xfrm>
          <a:prstGeom prst="rect">
            <a:avLst/>
          </a:prstGeom>
        </p:spPr>
      </p:pic>
      <p:sp>
        <p:nvSpPr>
          <p:cNvPr id="7" name="TextBox 154">
            <a:extLst>
              <a:ext uri="{FF2B5EF4-FFF2-40B4-BE49-F238E27FC236}">
                <a16:creationId xmlns:a16="http://schemas.microsoft.com/office/drawing/2014/main" id="{B9315602-F048-4F62-8B1C-50F5F432D623}"/>
              </a:ext>
            </a:extLst>
          </p:cNvPr>
          <p:cNvSpPr txBox="1"/>
          <p:nvPr/>
        </p:nvSpPr>
        <p:spPr>
          <a:xfrm>
            <a:off x="0" y="6464488"/>
            <a:ext cx="914400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3736767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0E78C8A-020F-408A-A58E-C4EB48BB61C0}"/>
              </a:ext>
            </a:extLst>
          </p:cNvPr>
          <p:cNvSpPr/>
          <p:nvPr/>
        </p:nvSpPr>
        <p:spPr>
          <a:xfrm>
            <a:off x="2627784" y="427991"/>
            <a:ext cx="5040560" cy="43088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tx1"/>
                </a:solidFill>
                <a:cs typeface="Times New Roman" pitchFamily="18" charset="0"/>
              </a:rPr>
              <a:t>Ответы на наиболее частые вопросы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D6A694-FE6A-484F-8B45-02999F64292E}"/>
              </a:ext>
            </a:extLst>
          </p:cNvPr>
          <p:cNvSpPr txBox="1"/>
          <p:nvPr/>
        </p:nvSpPr>
        <p:spPr>
          <a:xfrm>
            <a:off x="179512" y="1177926"/>
            <a:ext cx="896448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6) документы, подтверждающие достижения соискателя премии; </a:t>
            </a:r>
            <a:r>
              <a:rPr lang="ru-RU" b="1" dirty="0">
                <a:solidFill>
                  <a:srgbClr val="13A0B5"/>
                </a:solidFill>
              </a:rPr>
              <a:t>- Личные достижения соискателя (дипломы, грамоты и проч.).</a:t>
            </a:r>
          </a:p>
          <a:p>
            <a:r>
              <a:rPr lang="ru-RU" dirty="0"/>
              <a:t>9) документы, подтверждающие достижения соискателя премии: </a:t>
            </a:r>
          </a:p>
          <a:p>
            <a:r>
              <a:rPr lang="ru-RU" dirty="0"/>
              <a:t>- в разработке и внедрении в педагогическую практику </a:t>
            </a:r>
            <a:r>
              <a:rPr lang="ru-RU" b="1" dirty="0"/>
              <a:t>инновационных</a:t>
            </a:r>
            <a:r>
              <a:rPr lang="ru-RU" dirty="0"/>
              <a:t> процессов, технологий и продуктов (для педагогов и коллективов); </a:t>
            </a:r>
          </a:p>
          <a:p>
            <a:r>
              <a:rPr lang="ru-RU" dirty="0"/>
              <a:t>- в значительных результатах обучающихся, достигнутых в рамках научно-инновационной деятельности (для педагогов). </a:t>
            </a:r>
            <a:r>
              <a:rPr lang="ru-RU" b="1" dirty="0">
                <a:solidFill>
                  <a:srgbClr val="13A0B5"/>
                </a:solidFill>
              </a:rPr>
              <a:t>- Профессиональные достижения по теме работы.</a:t>
            </a:r>
          </a:p>
          <a:p>
            <a:r>
              <a:rPr lang="ru-RU" b="1" dirty="0"/>
              <a:t>Критерии/показатели оценки в Экспертных картах, которые были сложны для понимания: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dirty="0"/>
              <a:t>- Обладание конкурсных материалов потенциалом масштабируемости и </a:t>
            </a:r>
            <a:r>
              <a:rPr lang="ru-RU" dirty="0" err="1"/>
              <a:t>тиражируемости</a:t>
            </a:r>
            <a:r>
              <a:rPr lang="ru-RU" dirty="0"/>
              <a:t>. </a:t>
            </a:r>
            <a:r>
              <a:rPr lang="ru-RU" b="1" dirty="0">
                <a:solidFill>
                  <a:srgbClr val="13A0B5"/>
                </a:solidFill>
              </a:rPr>
              <a:t>Педагогический опыт, по мнению эксперта, актуален, значим. Опыт соответствует современным тенденциям общественного развития, передовым идеям педагогической науки. Возможен для реализации и применения другими педагогическими работниками. Оценка эксперта: данный опыт понятен, возможность заимствования и реализации в своей педагогической практике.</a:t>
            </a:r>
          </a:p>
          <a:p>
            <a:r>
              <a:rPr lang="ru-RU" dirty="0"/>
              <a:t>- Использование педагогического опыта/его элементов другими педагогическими работниками/ образовательными организациями. </a:t>
            </a:r>
            <a:r>
              <a:rPr lang="ru-RU" b="1" dirty="0">
                <a:solidFill>
                  <a:srgbClr val="13A0B5"/>
                </a:solidFill>
              </a:rPr>
              <a:t>(При наличии) сопроводить отзывами и иными подтверждающими документами от коллег. </a:t>
            </a:r>
          </a:p>
        </p:txBody>
      </p:sp>
    </p:spTree>
    <p:extLst>
      <p:ext uri="{BB962C8B-B14F-4D97-AF65-F5344CB8AC3E}">
        <p14:creationId xmlns:p14="http://schemas.microsoft.com/office/powerpoint/2010/main" val="3720090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87130"/>
            <a:ext cx="1162472" cy="1162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D6A694-FE6A-484F-8B45-02999F64292E}"/>
              </a:ext>
            </a:extLst>
          </p:cNvPr>
          <p:cNvSpPr txBox="1"/>
          <p:nvPr/>
        </p:nvSpPr>
        <p:spPr>
          <a:xfrm>
            <a:off x="405007" y="2924944"/>
            <a:ext cx="83941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Списки лауреатов премии Томской области в сфере образования, науки, здравоохранения и культуры опубликованы в распоряжении Администрации Томской области от 25.12.2024 № 902-ра «О результатах конкурса на соискание премий Томской области в сфере образования, науки, здравоохранения и культуры».</a:t>
            </a:r>
            <a:endParaRPr lang="ru-RU" b="1" dirty="0">
              <a:solidFill>
                <a:srgbClr val="13A0B5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04B3FC-528A-4D4A-A526-E28CB2D2D282}"/>
              </a:ext>
            </a:extLst>
          </p:cNvPr>
          <p:cNvSpPr/>
          <p:nvPr/>
        </p:nvSpPr>
        <p:spPr>
          <a:xfrm>
            <a:off x="394046" y="1487108"/>
            <a:ext cx="8639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3A0B5"/>
                </a:solidFill>
                <a:latin typeface="Open Sans"/>
              </a:rPr>
              <a:t>Объявлены имена лауреатов конкурса на соискание премий Томской области в сфере образования, науки, здравоохранения и культуры и на звание «Лауреат премии Томской области в сфере образования, науки, здравоохранения и культуры»</a:t>
            </a:r>
            <a:endParaRPr lang="ru-RU" b="1" i="0" dirty="0">
              <a:solidFill>
                <a:srgbClr val="13A0B5"/>
              </a:solidFill>
              <a:effectLst/>
              <a:latin typeface="Open San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76BF88-E4C5-4721-AE71-93ECB3CD6B3B}"/>
              </a:ext>
            </a:extLst>
          </p:cNvPr>
          <p:cNvSpPr/>
          <p:nvPr/>
        </p:nvSpPr>
        <p:spPr>
          <a:xfrm>
            <a:off x="1547664" y="5445224"/>
            <a:ext cx="7251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Распоряжение Администрации Томской области об итогах </a:t>
            </a:r>
            <a:r>
              <a:rPr lang="ru-RU" sz="1600" b="1" u="sng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размещен на сайте Департамента:</a:t>
            </a:r>
          </a:p>
          <a:p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https://biznesdep.tomsk.gov.ru/konkursy</a:t>
            </a: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7" name="Picture 12" descr="Information - Free business and finance icons">
            <a:extLst>
              <a:ext uri="{FF2B5EF4-FFF2-40B4-BE49-F238E27FC236}">
                <a16:creationId xmlns:a16="http://schemas.microsoft.com/office/drawing/2014/main" id="{D409B891-3862-4BD7-825C-36E8865AD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87" y="5349207"/>
            <a:ext cx="927014" cy="92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534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3285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259C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4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b="1" dirty="0">
                <a:cs typeface="Times New Roman" panose="02020603050405020304" pitchFamily="18" charset="0"/>
              </a:rPr>
              <a:t>Илькина Полина Евгеньевна</a:t>
            </a:r>
          </a:p>
          <a:p>
            <a:pPr marL="0" indent="0" algn="r">
              <a:buNone/>
            </a:pPr>
            <a:r>
              <a:rPr lang="en-US" sz="2000" b="1" dirty="0">
                <a:cs typeface="Times New Roman" panose="02020603050405020304" pitchFamily="18" charset="0"/>
              </a:rPr>
              <a:t>ilkinapolina@toipkro.ru</a:t>
            </a:r>
            <a:endParaRPr lang="ru-RU" sz="2000" b="1" dirty="0">
              <a:cs typeface="Times New Roman" panose="02020603050405020304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b="1" dirty="0">
                <a:cs typeface="Times New Roman" panose="02020603050405020304" pitchFamily="18" charset="0"/>
              </a:rPr>
              <a:t>8 (3822) </a:t>
            </a:r>
            <a:r>
              <a:rPr lang="en-US" sz="2000" b="1" dirty="0">
                <a:cs typeface="Times New Roman" panose="02020603050405020304" pitchFamily="18" charset="0"/>
              </a:rPr>
              <a:t>90 20 60</a:t>
            </a:r>
            <a:endParaRPr lang="ru-RU" sz="2800" b="1" dirty="0"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11AC73-625C-4DC7-B6D5-BBD5F9C67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2360" y="104323"/>
            <a:ext cx="1158340" cy="1164437"/>
          </a:xfrm>
          <a:prstGeom prst="rect">
            <a:avLst/>
          </a:prstGeom>
        </p:spPr>
      </p:pic>
      <p:pic>
        <p:nvPicPr>
          <p:cNvPr id="2050" name="Picture 2" descr="Запутанный человек с большой концепцией вопроса Плоская иллюстрация |  Премиум векторы">
            <a:extLst>
              <a:ext uri="{FF2B5EF4-FFF2-40B4-BE49-F238E27FC236}">
                <a16:creationId xmlns:a16="http://schemas.microsoft.com/office/drawing/2014/main" id="{9DAF903F-4ECA-4F64-9879-3B51018AB7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5" t="4830" r="6635" b="4595"/>
          <a:stretch/>
        </p:blipFill>
        <p:spPr bwMode="auto">
          <a:xfrm>
            <a:off x="1043608" y="2780928"/>
            <a:ext cx="2736304" cy="301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006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23728" y="302028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400" b="1" dirty="0">
              <a:solidFill>
                <a:srgbClr val="0A9B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988840"/>
            <a:ext cx="86074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Статья 2</a:t>
            </a:r>
          </a:p>
          <a:p>
            <a:pPr algn="just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Премии Томской области в сфере образования, науки, здравоохранения и культуры присуждаются за следующие достижения:</a:t>
            </a:r>
          </a:p>
          <a:p>
            <a:pPr algn="just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2) разработку и внедрение в педагогическую практику </a:t>
            </a:r>
            <a:r>
              <a:rPr lang="ru-RU" sz="2200" b="1" u="sng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инновационных* </a:t>
            </a:r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процессов, технологий и продуктов;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339" y="78706"/>
            <a:ext cx="1162472" cy="116247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856631-F682-41F9-AC9D-706B12D70A96}"/>
              </a:ext>
            </a:extLst>
          </p:cNvPr>
          <p:cNvSpPr/>
          <p:nvPr/>
        </p:nvSpPr>
        <p:spPr>
          <a:xfrm>
            <a:off x="1475656" y="238213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Закон Томской области от 08.04.2024 № 27-ОЗ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«О премиях Томской области в сфере образования, науки, здравоохранения и культуры»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F5FA8F-0C26-4E58-95DD-19D77ED9DF59}"/>
              </a:ext>
            </a:extLst>
          </p:cNvPr>
          <p:cNvSpPr txBox="1"/>
          <p:nvPr/>
        </p:nvSpPr>
        <p:spPr>
          <a:xfrm>
            <a:off x="240355" y="5085184"/>
            <a:ext cx="8676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ФЗ от 29.12.2012 № 273-ФЗ (ред. от 08.08.2024) «Об образовании в Российской Федерации» Статья 20. Экспериментальная и инновационная деятельность в сфере образования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ФЗ от 23.08.1996 N 127-ФЗ (ред. от 08.08.2024) «О науке и государственной научно-технической политике» Статья 2.</a:t>
            </a:r>
          </a:p>
        </p:txBody>
      </p:sp>
    </p:spTree>
    <p:extLst>
      <p:ext uri="{BB962C8B-B14F-4D97-AF65-F5344CB8AC3E}">
        <p14:creationId xmlns:p14="http://schemas.microsoft.com/office/powerpoint/2010/main" val="592435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23728" y="302028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400" b="1" dirty="0">
              <a:solidFill>
                <a:srgbClr val="0A9B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339" y="78706"/>
            <a:ext cx="1162472" cy="116247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856631-F682-41F9-AC9D-706B12D70A96}"/>
              </a:ext>
            </a:extLst>
          </p:cNvPr>
          <p:cNvSpPr/>
          <p:nvPr/>
        </p:nvSpPr>
        <p:spPr>
          <a:xfrm>
            <a:off x="1475656" y="238213"/>
            <a:ext cx="61206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Закон Томской области от 28.03.2024 № 1206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«О премиях Томской области в сфере образования, науки, здравоохранения и культуры»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D9E2A7-D59A-4FB3-AF2A-94521F5FB207}"/>
              </a:ext>
            </a:extLst>
          </p:cNvPr>
          <p:cNvSpPr txBox="1"/>
          <p:nvPr/>
        </p:nvSpPr>
        <p:spPr>
          <a:xfrm>
            <a:off x="232285" y="1556792"/>
            <a:ext cx="860742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Статья 4</a:t>
            </a:r>
          </a:p>
          <a:p>
            <a:pPr algn="just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2. Ежегодно присуждается 184 премии, из них:</a:t>
            </a:r>
          </a:p>
          <a:p>
            <a:pPr indent="450000" algn="just"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7 премий в размере 50 тысяч рублей каждая – педагогическим работникам общеобразовательных организаций;</a:t>
            </a:r>
          </a:p>
          <a:p>
            <a:pPr indent="450000" algn="just"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7 премий в размере 50 тысяч рублей каждая – педагогическим работникам дошкольных образовательных организаций, структурных подразделений общеобразовательных организаций, реализующих образовательные программы дошкольного образования;</a:t>
            </a:r>
          </a:p>
          <a:p>
            <a:pPr indent="450000" algn="just"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1 премия в размере 150 тысяч рублей – коллективу работников общеобразовательной организации;</a:t>
            </a:r>
          </a:p>
          <a:p>
            <a:pPr indent="450000" algn="just">
              <a:buFontTx/>
              <a:buChar char="-"/>
            </a:pP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1 премия в размере 150 тысяч рублей – коллективу работников дошкольной образовательной организации, структурного подразделения общеобразовательной организации, реализующего образовательные программы дошкольного образования.</a:t>
            </a:r>
          </a:p>
          <a:p>
            <a:pPr indent="-342900" algn="just">
              <a:buFontTx/>
              <a:buChar char="-"/>
            </a:pPr>
            <a:endParaRPr lang="ru-RU" sz="20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B51820A-E189-41BE-915F-24DDF69C7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6417378"/>
            <a:ext cx="9144001" cy="309664"/>
          </a:xfrm>
          <a:prstGeom prst="rect">
            <a:avLst/>
          </a:prstGeom>
          <a:solidFill>
            <a:srgbClr val="259CA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0" name="TextBox 154">
            <a:extLst>
              <a:ext uri="{FF2B5EF4-FFF2-40B4-BE49-F238E27FC236}">
                <a16:creationId xmlns:a16="http://schemas.microsoft.com/office/drawing/2014/main" id="{8C2E3EC7-4CDD-4FD7-996B-9619B7E33E06}"/>
              </a:ext>
            </a:extLst>
          </p:cNvPr>
          <p:cNvSpPr txBox="1"/>
          <p:nvPr/>
        </p:nvSpPr>
        <p:spPr>
          <a:xfrm>
            <a:off x="0" y="6464488"/>
            <a:ext cx="914400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3907439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835696" y="451646"/>
            <a:ext cx="59046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Информация об участниках конкурса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F99F00-6218-4EE5-811E-D81C4DDB669F}"/>
              </a:ext>
            </a:extLst>
          </p:cNvPr>
          <p:cNvSpPr/>
          <p:nvPr/>
        </p:nvSpPr>
        <p:spPr>
          <a:xfrm>
            <a:off x="395536" y="1131840"/>
            <a:ext cx="81692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Номинация «Премии педагогическим работникам общеобразовательных организаций» (7 премий)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4B2913-F18B-4340-89C9-EFFAD73611B3}"/>
              </a:ext>
            </a:extLst>
          </p:cNvPr>
          <p:cNvSpPr/>
          <p:nvPr/>
        </p:nvSpPr>
        <p:spPr>
          <a:xfrm>
            <a:off x="546398" y="1875150"/>
            <a:ext cx="848325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номинации приняло участие 39 педагогических работников из 14 муниципальных образований Томской области и 1-ой областной ОО, в отношении которой Департамент образования Томской области выполняет функции и полномочия учредителя:</a:t>
            </a:r>
          </a:p>
          <a:p>
            <a:pPr marL="342900" indent="-342900">
              <a:buFontTx/>
              <a:buChar char="-"/>
            </a:pP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Александровский – 1, </a:t>
            </a:r>
          </a:p>
          <a:p>
            <a:pPr marL="342900" indent="-342900">
              <a:buFontTx/>
              <a:buChar char="-"/>
            </a:pPr>
            <a:r>
              <a:rPr lang="ru-RU" sz="16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Асиновский</a:t>
            </a: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2, </a:t>
            </a:r>
          </a:p>
          <a:p>
            <a:pPr marL="342900" indent="-342900">
              <a:buFontTx/>
              <a:buChar char="-"/>
            </a:pPr>
            <a:r>
              <a:rPr lang="ru-RU" sz="16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Бакчарский</a:t>
            </a: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1, </a:t>
            </a:r>
          </a:p>
          <a:p>
            <a:pPr marL="342900" indent="-342900">
              <a:buFontTx/>
              <a:buChar char="-"/>
            </a:pPr>
            <a:r>
              <a:rPr lang="ru-RU" sz="16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Верхнекетский</a:t>
            </a: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3, </a:t>
            </a:r>
          </a:p>
          <a:p>
            <a:pPr marL="342900" indent="-342900">
              <a:buFontTx/>
              <a:buChar char="-"/>
            </a:pPr>
            <a:r>
              <a:rPr lang="ru-RU" sz="16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Каргасокский</a:t>
            </a: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3, </a:t>
            </a:r>
          </a:p>
          <a:p>
            <a:pPr marL="342900" indent="-342900">
              <a:buFontTx/>
              <a:buChar char="-"/>
            </a:pPr>
            <a:r>
              <a:rPr lang="ru-RU" sz="16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Колпашевский</a:t>
            </a: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3, </a:t>
            </a:r>
          </a:p>
          <a:p>
            <a:pPr marL="342900" indent="-342900">
              <a:buFontTx/>
              <a:buChar char="-"/>
            </a:pPr>
            <a:r>
              <a:rPr lang="ru-RU" sz="16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Кривошеинский</a:t>
            </a: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1, </a:t>
            </a:r>
          </a:p>
          <a:p>
            <a:pPr marL="342900" indent="-342900">
              <a:buFontTx/>
              <a:buChar char="-"/>
            </a:pPr>
            <a:r>
              <a:rPr lang="ru-RU" sz="16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Молчановский</a:t>
            </a: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1, </a:t>
            </a:r>
          </a:p>
          <a:p>
            <a:pPr marL="342900" indent="-342900">
              <a:buFontTx/>
              <a:buChar char="-"/>
            </a:pP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Первомайский – 2, </a:t>
            </a:r>
          </a:p>
          <a:p>
            <a:pPr marL="342900" indent="-342900">
              <a:buFontTx/>
              <a:buChar char="-"/>
            </a:pP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Томский – 2, </a:t>
            </a:r>
          </a:p>
          <a:p>
            <a:pPr marL="342900" indent="-342900">
              <a:buFontTx/>
              <a:buChar char="-"/>
            </a:pPr>
            <a:r>
              <a:rPr lang="ru-RU" sz="16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Шегарский</a:t>
            </a: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1, </a:t>
            </a:r>
          </a:p>
          <a:p>
            <a:pPr marL="342900" indent="-342900">
              <a:buFontTx/>
              <a:buChar char="-"/>
            </a:pPr>
            <a:r>
              <a:rPr lang="ru-RU" sz="1600" dirty="0" err="1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г.о</a:t>
            </a: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Стрежевой – 3, </a:t>
            </a:r>
          </a:p>
          <a:p>
            <a:pPr marL="342900" indent="-342900">
              <a:buFontTx/>
              <a:buChar char="-"/>
            </a:pP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 Томск – 14, </a:t>
            </a:r>
          </a:p>
          <a:p>
            <a:pPr marL="342900" indent="-342900">
              <a:buFontTx/>
              <a:buChar char="-"/>
            </a:pP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ЗАТО Северск – 1, </a:t>
            </a:r>
          </a:p>
          <a:p>
            <a:pPr marL="342900" indent="-342900">
              <a:buFontTx/>
              <a:buChar char="-"/>
            </a:pPr>
            <a:r>
              <a:rPr lang="ru-RU" sz="1600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подведомственные (ОГБОУ «Школа-интернат для обучающихся, нуждающихся в ППМС помощи») - 1. </a:t>
            </a:r>
          </a:p>
        </p:txBody>
      </p:sp>
      <p:pic>
        <p:nvPicPr>
          <p:cNvPr id="8" name="Picture 2" descr="Регион">
            <a:extLst>
              <a:ext uri="{FF2B5EF4-FFF2-40B4-BE49-F238E27FC236}">
                <a16:creationId xmlns:a16="http://schemas.microsoft.com/office/drawing/2014/main" id="{04E30859-65C7-4A23-A1F4-70FA01584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9" t="3047" r="3174" b="2256"/>
          <a:stretch/>
        </p:blipFill>
        <p:spPr bwMode="auto">
          <a:xfrm>
            <a:off x="4572000" y="2973251"/>
            <a:ext cx="381642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874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835696" y="451646"/>
            <a:ext cx="59046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Информация об участниках конкурса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F99F00-6218-4EE5-811E-D81C4DDB669F}"/>
              </a:ext>
            </a:extLst>
          </p:cNvPr>
          <p:cNvSpPr/>
          <p:nvPr/>
        </p:nvSpPr>
        <p:spPr>
          <a:xfrm>
            <a:off x="419572" y="1229397"/>
            <a:ext cx="81692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Номинация «Премии педагогическим работникам общеобразовательных организаций» (7 премий)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4B2913-F18B-4340-89C9-EFFAD73611B3}"/>
              </a:ext>
            </a:extLst>
          </p:cNvPr>
          <p:cNvSpPr/>
          <p:nvPr/>
        </p:nvSpPr>
        <p:spPr>
          <a:xfrm>
            <a:off x="419572" y="1998838"/>
            <a:ext cx="84832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39 участников выбрали следующие направления: </a:t>
            </a:r>
          </a:p>
          <a:p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качество образования – 24 чел.</a:t>
            </a:r>
          </a:p>
          <a:p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воспитание и социализация – 15 чел.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99E3FFCD-C939-4924-A6A2-B3AE94AB44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018734"/>
              </p:ext>
            </p:extLst>
          </p:nvPr>
        </p:nvGraphicFramePr>
        <p:xfrm>
          <a:off x="1524000" y="2996953"/>
          <a:ext cx="6096000" cy="352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62439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6632"/>
            <a:ext cx="1162472" cy="1162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D4C141-E056-4418-9BE5-0F197682817E}"/>
              </a:ext>
            </a:extLst>
          </p:cNvPr>
          <p:cNvSpPr/>
          <p:nvPr/>
        </p:nvSpPr>
        <p:spPr>
          <a:xfrm>
            <a:off x="1835696" y="451646"/>
            <a:ext cx="590465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b="1" dirty="0">
                <a:solidFill>
                  <a:srgbClr val="0A9BB2"/>
                </a:solidFill>
                <a:cs typeface="Times New Roman" pitchFamily="18" charset="0"/>
              </a:rPr>
              <a:t>Информация об участниках конкурса</a:t>
            </a:r>
            <a:endParaRPr lang="ru-RU" sz="3600" b="1" u="sng" dirty="0">
              <a:solidFill>
                <a:srgbClr val="0A9BB2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F99F00-6218-4EE5-811E-D81C4DDB669F}"/>
              </a:ext>
            </a:extLst>
          </p:cNvPr>
          <p:cNvSpPr/>
          <p:nvPr/>
        </p:nvSpPr>
        <p:spPr>
          <a:xfrm>
            <a:off x="419572" y="1229397"/>
            <a:ext cx="81692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Номинация «Премии педагогическим работникам общеобразовательных организаций» (7 премий)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4B2913-F18B-4340-89C9-EFFAD73611B3}"/>
              </a:ext>
            </a:extLst>
          </p:cNvPr>
          <p:cNvSpPr/>
          <p:nvPr/>
        </p:nvSpPr>
        <p:spPr>
          <a:xfrm>
            <a:off x="422185" y="2137814"/>
            <a:ext cx="84832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Направление </a:t>
            </a:r>
            <a:r>
              <a:rPr lang="ru-RU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«качество образования»: </a:t>
            </a:r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 качества образования по предмету, базирующаяся на результатах внутреннего и внешнего мониторинга (включая результаты ГИА), не учитывает специфику работы всех педагогов. Не у всех педагогических работников есть возможность представить такие результаты, поскольку их деятельность не связана с соответствующими направлениями работы.</a:t>
            </a:r>
          </a:p>
          <a:p>
            <a:endParaRPr lang="ru-RU" dirty="0">
              <a:solidFill>
                <a:srgbClr val="4BACC6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Направление </a:t>
            </a:r>
            <a:r>
              <a:rPr lang="ru-RU" b="1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«воспитание и социализация»:</a:t>
            </a:r>
            <a:r>
              <a:rPr lang="ru-RU" dirty="0">
                <a:solidFill>
                  <a:srgbClr val="4BACC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более релевантной является оценка результатов воспитательной и социализирующей работы (чем оценка учебных достижений) в случае педагогов, работающих с детьми с ОВЗ или в классах с низким уровнем подготовки.</a:t>
            </a:r>
          </a:p>
        </p:txBody>
      </p:sp>
      <p:sp>
        <p:nvSpPr>
          <p:cNvPr id="8" name="TextBox 154">
            <a:extLst>
              <a:ext uri="{FF2B5EF4-FFF2-40B4-BE49-F238E27FC236}">
                <a16:creationId xmlns:a16="http://schemas.microsoft.com/office/drawing/2014/main" id="{5E2A1F82-D28A-4252-A412-3FB80C887543}"/>
              </a:ext>
            </a:extLst>
          </p:cNvPr>
          <p:cNvSpPr txBox="1"/>
          <p:nvPr/>
        </p:nvSpPr>
        <p:spPr>
          <a:xfrm>
            <a:off x="0" y="6464488"/>
            <a:ext cx="914400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1" name="TextBox 154">
            <a:extLst>
              <a:ext uri="{FF2B5EF4-FFF2-40B4-BE49-F238E27FC236}">
                <a16:creationId xmlns:a16="http://schemas.microsoft.com/office/drawing/2014/main" id="{2814A263-FAD2-40EB-9CC6-B2697ACD0C11}"/>
              </a:ext>
            </a:extLst>
          </p:cNvPr>
          <p:cNvSpPr txBox="1"/>
          <p:nvPr/>
        </p:nvSpPr>
        <p:spPr>
          <a:xfrm>
            <a:off x="89197" y="6454852"/>
            <a:ext cx="914400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32057326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7887</TotalTime>
  <Words>3979</Words>
  <Application>Microsoft Office PowerPoint</Application>
  <PresentationFormat>Экран (4:3)</PresentationFormat>
  <Paragraphs>371</Paragraphs>
  <Slides>42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Open Sans</vt:lpstr>
      <vt:lpstr>Proxima Nova Rg</vt:lpstr>
      <vt:lpstr>Times New Roman</vt:lpstr>
      <vt:lpstr>Тема Office</vt:lpstr>
      <vt:lpstr>Информационно-аналитический семинар  «Результаты организации и проведения конкурса на соискание премий Томской области  в сфере образования, науки,  здравоохранения и культуры и на звание «Лауреат премии Томской области  в сфере образования, науки,  здравоохранения и культуры»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 на ФГОС  основной образовательной школы в штатном режиме</dc:title>
  <dc:creator>Елена</dc:creator>
  <cp:lastModifiedBy>Илькина Полина Евгеньевна</cp:lastModifiedBy>
  <cp:revision>747</cp:revision>
  <cp:lastPrinted>2024-10-25T07:05:25Z</cp:lastPrinted>
  <dcterms:created xsi:type="dcterms:W3CDTF">2015-08-07T17:34:38Z</dcterms:created>
  <dcterms:modified xsi:type="dcterms:W3CDTF">2024-12-27T07:11:53Z</dcterms:modified>
</cp:coreProperties>
</file>