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331" r:id="rId2"/>
    <p:sldId id="383" r:id="rId3"/>
    <p:sldId id="336" r:id="rId4"/>
    <p:sldId id="380" r:id="rId5"/>
    <p:sldId id="369" r:id="rId6"/>
    <p:sldId id="370" r:id="rId7"/>
    <p:sldId id="359" r:id="rId8"/>
    <p:sldId id="373" r:id="rId9"/>
    <p:sldId id="374" r:id="rId10"/>
    <p:sldId id="372" r:id="rId11"/>
    <p:sldId id="382" r:id="rId12"/>
    <p:sldId id="371" r:id="rId13"/>
    <p:sldId id="381" r:id="rId14"/>
    <p:sldId id="356" r:id="rId15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лькина Полина Евгеньевна" initials="ИПЕ" lastIdx="1" clrIdx="0">
    <p:extLst>
      <p:ext uri="{19B8F6BF-5375-455C-9EA6-DF929625EA0E}">
        <p15:presenceInfo xmlns:p15="http://schemas.microsoft.com/office/powerpoint/2012/main" userId="S-1-5-21-1844237615-1078145449-1708537768-106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EB4"/>
    <a:srgbClr val="D7F1F5"/>
    <a:srgbClr val="64CAD9"/>
    <a:srgbClr val="65DDED"/>
    <a:srgbClr val="A7ECF5"/>
    <a:srgbClr val="2162AE"/>
    <a:srgbClr val="EAEAEA"/>
    <a:srgbClr val="F5F4F4"/>
    <a:srgbClr val="F38221"/>
    <a:srgbClr val="FD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672" y="8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21T15:40:15.638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23"/>
            <a:ext cx="5438775" cy="390967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32766"/>
            <a:ext cx="2946400" cy="49704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44E2B-3FDE-4E8C-BD4F-F33B79853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51BF99-4205-4794-99B4-D5088AC19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C0D9D-85C3-40FF-AE25-A7674C02A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E1FA9-133C-4073-9B2A-624CB0A6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B9B3CA-9B91-4D1C-BDDD-6DF4413B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4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99474-285F-4C68-85B2-4251CF6FA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D588EB-3606-43C5-B934-BE6ED6B3D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6BBDBA-2499-4F0C-B682-1CDDCA91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08727-FF6B-4C9C-B3CC-9E5814974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9E526F-DD48-43B9-9B64-9321F3B4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25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A7DED5-1B35-4FCE-83D8-9B21D3B4F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620F75-9FD9-4929-8F48-9110AD940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14A4E9-BC71-49D1-AB3A-96137868F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F4FDB-FACC-467F-A078-995301DF8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05EC1A-8C8E-4BDB-B09F-370A9CC88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61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906CE-75F9-47C4-85F1-71A6D1BD5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99B6C-F460-4BD8-ACD6-3EA83ACC2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C299B-074C-4313-86E0-62D8A675A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0746A0-A8A4-40B6-9A21-9962A84E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58FE10-FE06-487E-A35F-7E986DBC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1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502DD-EF3C-4CDF-AF48-2D72C670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789958-47E6-436F-B7D3-AF833C604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4E983-63BF-42B9-B77D-BFCF0600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0C5121-BD8C-4739-A04A-1D4B09CB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D88DE-9D8F-48B0-9F07-2FE767EF4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4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FFBAFB-C34E-41F6-AE30-026F780D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16404F-35B8-448F-B985-10A350E68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B35DC7-76E2-42EC-9FD4-E62E27446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489F5D-05B6-4E51-BA06-9E447EC3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C7A381-A7DC-46E8-9952-5A07D874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0F814B-C331-4AEB-B407-C8EA3B4A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8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37871-EE3F-41FD-B75D-E0296F2E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C2636C-6012-4931-ADD7-466D3BCD0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2B27A6-6E60-4BD1-806A-C132D1EA9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D6CB37-9930-410C-A1D0-F7DA45BD5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D423CBA-BEEE-434E-B321-BE55485191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561E68-940A-4ADF-93E6-9F828370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05272C-D9EA-4388-A30E-0FD93466E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D0D88E-1344-4296-9CB2-1DAE4579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97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F79EC-A69F-4411-BF9A-96E02486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5FD2AF-5771-469B-AD31-06AD435F9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1A3198-0835-4270-BC6E-A86735849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2CDA00-9DF9-4BE6-8F6E-B709A866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73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B806D4-5DC7-4BB6-B1A6-3F8E3B3E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3035D9-C778-4A41-8020-45029A9DC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FF96D6-CE8B-42D1-9E9C-49D415B0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DA0AD-76A7-4B62-8D6F-7D42C4091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C5D259-EF20-484F-994C-CA8D75377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D8AC89-A9B0-48E0-A0A1-D047B8414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995292-393A-4C3B-9C79-F09121DE2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7922F-F44B-49F2-80C5-BB579B235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7F2337-59EE-4782-BF65-6311DEC7B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8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1D199-0F79-4A3B-A9DA-6B670F03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10D0F3-4F1A-4F2A-93FE-ACF54770A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BE6027-5821-4E01-972B-1CB3162CB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EC88F3-7801-411B-81C8-C17807F1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EE75EC-1FFA-4738-85C9-FE0AA6A9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B77C39-FEF7-484B-96EF-1015DAE5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42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1E824-D449-49F4-AF5E-AED893E4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F87A71-B6E7-4539-B46F-0AD8015DA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08BA2A-253F-4A8D-B122-5A240C6E1D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00D17A-893E-46A1-BF06-CB3D36A48A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A049E8-5D26-48E0-86F6-4095DB490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60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image" Target="../media/image1.png"/><Relationship Id="rId2" Type="http://schemas.openxmlformats.org/officeDocument/2006/relationships/hyperlink" Target="mailto:uchitelgoda@toipkro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mailto:uchitelgoda@toipkro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uchitelgoda@toipkro.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352042"/>
            <a:ext cx="6967852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5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0" y="907119"/>
            <a:ext cx="7047331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428619" y="1466329"/>
            <a:ext cx="10154714" cy="2675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Установочный семинар </a:t>
            </a:r>
          </a:p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для участников третьего этапа Всероссийского конкурса </a:t>
            </a:r>
          </a:p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109EB4"/>
                </a:solidFill>
                <a:ea typeface="Verdana" panose="020B0604030504040204" pitchFamily="34" charset="0"/>
              </a:rPr>
              <a:t>«Учитель года России»</a:t>
            </a:r>
          </a:p>
        </p:txBody>
      </p:sp>
      <p:pic>
        <p:nvPicPr>
          <p:cNvPr id="159" name="Рисунок 158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8801" y="116445"/>
            <a:ext cx="845544" cy="845544"/>
          </a:xfrm>
          <a:prstGeom prst="rect">
            <a:avLst/>
          </a:prstGeom>
        </p:spPr>
      </p:pic>
      <p:pic>
        <p:nvPicPr>
          <p:cNvPr id="160" name="Рисунок 159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45900" y="60124"/>
            <a:ext cx="901865" cy="9018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441" y="90808"/>
            <a:ext cx="1192435" cy="101357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A65B4B-B43B-449D-9FA5-F1064AA33B25}"/>
              </a:ext>
            </a:extLst>
          </p:cNvPr>
          <p:cNvSpPr/>
          <p:nvPr/>
        </p:nvSpPr>
        <p:spPr>
          <a:xfrm>
            <a:off x="6215556" y="4525311"/>
            <a:ext cx="58262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Приказ Департамента образования Томской области от 27.02.2025 № 25п «Об утверждении Положения о третьем этапе Всероссийского конкурса «Учитель года России» в Томской области»</a:t>
            </a:r>
            <a:endParaRPr lang="en-US" sz="1400" dirty="0"/>
          </a:p>
          <a:p>
            <a:r>
              <a:rPr lang="ru-RU" sz="1400" dirty="0"/>
              <a:t>Распоряжение Департамента образования Томской области от 19.03.2025 № 440 «Об организации и проведении третьего этапа Всероссийского конкурса «Учитель года России» в Томской области в 2025 году»</a:t>
            </a:r>
          </a:p>
        </p:txBody>
      </p:sp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158832" y="4878414"/>
            <a:ext cx="1055185" cy="120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72210" y="881817"/>
            <a:ext cx="1006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</a:rPr>
              <a:t>Требования к конкурсным материалам заочного (дистанционного) этапа: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4017" y="1516249"/>
            <a:ext cx="101969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/>
              <a:t>Видеоэссе</a:t>
            </a:r>
            <a:r>
              <a:rPr lang="ru-RU" dirty="0"/>
              <a:t> участника финала Конкурса представляется в форме видеоролика  </a:t>
            </a:r>
            <a:endParaRPr lang="en-US" dirty="0"/>
          </a:p>
          <a:p>
            <a:r>
              <a:rPr lang="en-US" dirty="0"/>
              <a:t>	</a:t>
            </a:r>
            <a:r>
              <a:rPr lang="ru-RU" dirty="0"/>
              <a:t>не более 3-х минут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размещается на собственном сайте или сайте образовательной организации, с возможностью просматривать видеоролик непосредственно в окне браузера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ссылка на размещенное </a:t>
            </a:r>
            <a:r>
              <a:rPr lang="ru-RU" dirty="0" err="1"/>
              <a:t>видеоэссе</a:t>
            </a:r>
            <a:r>
              <a:rPr lang="ru-RU" dirty="0"/>
              <a:t> участника регионального этапа Конкурса отображаются в информационной карте</a:t>
            </a:r>
            <a:r>
              <a:rPr lang="en-US" dirty="0"/>
              <a:t>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Заставка </a:t>
            </a:r>
            <a:r>
              <a:rPr lang="ru-RU" dirty="0" err="1"/>
              <a:t>видеоэссе</a:t>
            </a:r>
            <a:r>
              <a:rPr lang="ru-RU" dirty="0"/>
              <a:t> содержит сведения о конкурсанте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	ФИО, должность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 	преподаваемый предмет/предметы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наименование ОО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Томская область, населенный пункт</a:t>
            </a:r>
            <a:r>
              <a:rPr lang="en-US" dirty="0"/>
              <a:t>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Технические требования к </a:t>
            </a:r>
            <a:r>
              <a:rPr lang="ru-RU" dirty="0" err="1"/>
              <a:t>видеоэссе</a:t>
            </a:r>
            <a:r>
              <a:rPr lang="ru-RU" dirty="0"/>
              <a:t>:</a:t>
            </a:r>
          </a:p>
          <a:p>
            <a:r>
              <a:rPr lang="ru-RU" dirty="0"/>
              <a:t>	разрешение видео не менее 1920х1080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горизонтальная съемка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не менее 25 кадров в секунду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пропорции видео 16:9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	формат видео: .</a:t>
            </a:r>
            <a:r>
              <a:rPr lang="ru-RU" dirty="0" err="1"/>
              <a:t>mov</a:t>
            </a:r>
            <a:r>
              <a:rPr lang="ru-RU" dirty="0"/>
              <a:t> или .mp4</a:t>
            </a:r>
            <a:r>
              <a:rPr lang="en-US" dirty="0"/>
              <a:t>.</a:t>
            </a:r>
            <a:endParaRPr lang="ru-RU" dirty="0"/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7" name="Рисунок 16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9" name="Рисунок 18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96795" y="1243469"/>
            <a:ext cx="16173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«</a:t>
            </a:r>
            <a:r>
              <a:rPr lang="ru-RU" sz="2000" b="1" dirty="0" err="1"/>
              <a:t>Видеоэссе</a:t>
            </a:r>
            <a:r>
              <a:rPr lang="ru-RU" sz="2000" b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871089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158832" y="4679028"/>
            <a:ext cx="1296509" cy="14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72210" y="881817"/>
            <a:ext cx="1006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</a:rPr>
              <a:t>Требования к конкурсным материалам заочного (дистанционного) этапа: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7" name="Рисунок 16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9" name="Рисунок 18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09793" y="1270517"/>
            <a:ext cx="2191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«</a:t>
            </a:r>
            <a:r>
              <a:rPr lang="ru-RU" sz="2800" b="1" dirty="0" err="1"/>
              <a:t>Видеоэссе</a:t>
            </a:r>
            <a:r>
              <a:rPr lang="ru-RU" sz="2800" b="1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21123-AF8C-4E27-A01E-68BA7D2EF9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579" y="2027059"/>
            <a:ext cx="2802183" cy="280218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527103-D303-4D22-8EBD-C428433428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508" y="2053935"/>
            <a:ext cx="2692082" cy="26920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AF8137-AC20-4C48-B283-F8E2F99577BB}"/>
              </a:ext>
            </a:extLst>
          </p:cNvPr>
          <p:cNvSpPr/>
          <p:nvPr/>
        </p:nvSpPr>
        <p:spPr>
          <a:xfrm>
            <a:off x="2011756" y="4945938"/>
            <a:ext cx="3319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ТОИПКРО на все 5! </a:t>
            </a:r>
          </a:p>
          <a:p>
            <a:pPr algn="ctr"/>
            <a:r>
              <a:rPr lang="ru-RU" dirty="0"/>
              <a:t>Технические советы по съемке </a:t>
            </a:r>
            <a:r>
              <a:rPr lang="ru-RU" dirty="0" err="1"/>
              <a:t>видеоэссе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850F35B-78AE-41DC-AFC3-02307CE2162F}"/>
              </a:ext>
            </a:extLst>
          </p:cNvPr>
          <p:cNvSpPr/>
          <p:nvPr/>
        </p:nvSpPr>
        <p:spPr>
          <a:xfrm>
            <a:off x="6096000" y="4951784"/>
            <a:ext cx="526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ТОИПКРО на все 5! </a:t>
            </a:r>
          </a:p>
          <a:p>
            <a:pPr algn="ctr"/>
            <a:r>
              <a:rPr lang="ru-RU" dirty="0"/>
              <a:t>О содержании </a:t>
            </a:r>
            <a:r>
              <a:rPr lang="ru-RU" dirty="0" err="1"/>
              <a:t>видеоэссе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44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62537" y="881817"/>
            <a:ext cx="1006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</a:rPr>
              <a:t>Требования к конкурсным материалам заочного (дистанционного) этапа: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2536" y="1301690"/>
            <a:ext cx="1090728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«Методическая мастерская» </a:t>
            </a:r>
          </a:p>
          <a:p>
            <a:pPr algn="ctr"/>
            <a:endParaRPr lang="ru-RU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/>
              <a:t>Формат и регламент конкурсного испытания: 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r>
              <a:rPr lang="ru-RU" sz="2200" dirty="0"/>
              <a:t>содержательная экспертиза представленных конкурсных материалов, описывающих методические практики организации процесса обучения и воспитания обучающихся в соответствии с ценностными ориентирами и современными социокультурными тенденциями развития образования. Представленные теоретические и практические методические материалы на данном конкурсном испытании должны быть тесно связаны с методикой проведения уроков.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/>
              <a:t>Технические  требования: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200" dirty="0"/>
              <a:t>компьютерной презентация (до 20 слайдов).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200" dirty="0"/>
              <a:t>пояснительная записка (до 5 страниц; шрифт </a:t>
            </a:r>
            <a:r>
              <a:rPr lang="ru-RU" sz="2200" dirty="0" err="1"/>
              <a:t>Times</a:t>
            </a:r>
            <a:r>
              <a:rPr lang="ru-RU" sz="2200" dirty="0"/>
              <a:t> </a:t>
            </a:r>
            <a:r>
              <a:rPr lang="ru-RU" sz="2200" dirty="0" err="1"/>
              <a:t>New</a:t>
            </a:r>
            <a:r>
              <a:rPr lang="ru-RU" sz="2200" dirty="0"/>
              <a:t> </a:t>
            </a:r>
            <a:r>
              <a:rPr lang="ru-RU" sz="2200" dirty="0" err="1"/>
              <a:t>Roman</a:t>
            </a:r>
            <a:r>
              <a:rPr lang="ru-RU" sz="2200" dirty="0"/>
              <a:t>, кегль 14, интервал 1,5, поля 2 см).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140799" y="4888885"/>
            <a:ext cx="1073218" cy="122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9" name="Рисунок 1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20" name="Рисунок 1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54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62537" y="881817"/>
            <a:ext cx="1006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</a:rPr>
              <a:t>Требования к конкурсным материалам заочного (дистанционного) этапа: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2537" y="1368784"/>
            <a:ext cx="10828656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«Методическая мастерская» </a:t>
            </a:r>
          </a:p>
          <a:p>
            <a:pPr algn="ctr"/>
            <a:endParaRPr lang="ru-RU" sz="1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Требование к содержанию презентации, которая должна отражать описание опыта профессиональной деятельности участника Конкурса, используемых им технологий и методик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:</a:t>
            </a:r>
          </a:p>
          <a:p>
            <a:endParaRPr kumimoji="0" lang="ru-RU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анализ текущей ситуации (выявление проблем и противоречий в своей деятельности, учет социального заказа);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определение целей и задач педагогической деятельности (на основе проведенного анализа);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анализ литературы и/или опыта коллег по обозначенной проблеме;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выбор оптимальных технологий, адекватных ресурсам и обстоятельствам;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применение технологии или практики;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оценка результативности применения технологии/практики;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/>
              <a:t>представление методических наработок/методической системы педагогическому сообществу.</a:t>
            </a:r>
          </a:p>
          <a:p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264498" y="4717290"/>
            <a:ext cx="1157885" cy="132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9" name="Рисунок 1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20" name="Рисунок 1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0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90" y="294200"/>
            <a:ext cx="80324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65099" y="3622323"/>
            <a:ext cx="345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>
                <a:hlinkClick r:id="rId2"/>
              </a:rPr>
              <a:t>uchitelgoda@toipkro.ru</a:t>
            </a:r>
            <a:r>
              <a:rPr lang="ru-RU" sz="20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5733" y="1054305"/>
            <a:ext cx="11365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Координаторы регионального этапа Всероссийского конкурса </a:t>
            </a:r>
          </a:p>
          <a:p>
            <a:pPr algn="ctr"/>
            <a:r>
              <a:rPr lang="ru-RU" sz="2400" b="1" dirty="0"/>
              <a:t>«Учитель года России»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61" y="2198244"/>
            <a:ext cx="1377815" cy="9327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761" y="3333143"/>
            <a:ext cx="1181772" cy="9472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670" y="4561169"/>
            <a:ext cx="861954" cy="81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65099" y="2564349"/>
            <a:ext cx="4022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г. Томск, ул. Пирогова, 10, </a:t>
            </a:r>
            <a:r>
              <a:rPr lang="ru-RU" sz="2000" dirty="0" err="1"/>
              <a:t>каб</a:t>
            </a:r>
            <a:r>
              <a:rPr lang="ru-RU" sz="2000" dirty="0"/>
              <a:t>. 342, </a:t>
            </a:r>
            <a:r>
              <a:rPr lang="ru-RU" sz="2000" dirty="0" err="1"/>
              <a:t>ЦОУПиСК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765100" y="4727882"/>
            <a:ext cx="270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 (3822) 90-20-60</a:t>
            </a:r>
          </a:p>
        </p:txBody>
      </p:sp>
      <p:pic>
        <p:nvPicPr>
          <p:cNvPr id="1026" name="Picture 2" descr="https://psv4.userapi.com/s/v1/d/A2UcfptHb3ZkLOIEV4oAWqj8B_rnDh-b0Fhr3HakpqlLhtjZsq0ZrPddY6ds2p2ZaO_Z5-PfO8NXa-9uwdAC_bDtHbfg9WHkuij432nyQmFRZdDo/6d43f8b77953c98d2b43c4374f272814.png">
            <a:extLst>
              <a:ext uri="{FF2B5EF4-FFF2-40B4-BE49-F238E27FC236}">
                <a16:creationId xmlns:a16="http://schemas.microsoft.com/office/drawing/2014/main" id="{9F541E16-3A33-48C6-81A5-D99AE4E70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241" y="3740701"/>
            <a:ext cx="2197625" cy="2197625"/>
          </a:xfrm>
          <a:prstGeom prst="rect">
            <a:avLst/>
          </a:prstGeom>
          <a:solidFill>
            <a:srgbClr val="FFFF00"/>
          </a:solidFill>
          <a:ex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0F60BB-C47B-47EF-94A6-042B273421CE}"/>
              </a:ext>
            </a:extLst>
          </p:cNvPr>
          <p:cNvSpPr txBox="1"/>
          <p:nvPr/>
        </p:nvSpPr>
        <p:spPr>
          <a:xfrm>
            <a:off x="9520241" y="3321802"/>
            <a:ext cx="21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Новости Конкурса</a:t>
            </a:r>
          </a:p>
        </p:txBody>
      </p:sp>
      <p:pic>
        <p:nvPicPr>
          <p:cNvPr id="22" name="Рисунок 21" descr="Герб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23" name="Рисунок 22" descr="Лого ТОИПКРО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8576185-D05B-48DD-81D8-35FF0F0188F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D73889-7C79-4369-8A51-8D6735261F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957" y="1889083"/>
            <a:ext cx="2938043" cy="39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04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66551" y="304905"/>
            <a:ext cx="787537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95783" y="1319752"/>
            <a:ext cx="40777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rgbClr val="109EB4"/>
                </a:solidFill>
              </a:rPr>
              <a:t>Оператор конкурса: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0134" y="2197607"/>
            <a:ext cx="7670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Областное государственное бюджетное учреждение дополнительного профессионального образования «Томский областной институт повышения квалификации </a:t>
            </a:r>
            <a:endParaRPr lang="en-US" sz="2400" dirty="0"/>
          </a:p>
          <a:p>
            <a:pPr algn="ctr"/>
            <a:r>
              <a:rPr lang="ru-RU" sz="2400" dirty="0"/>
              <a:t>и переподготовки работников образования»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2EB100-8FEE-4A2F-98F6-03D74DDE3CE0}"/>
              </a:ext>
            </a:extLst>
          </p:cNvPr>
          <p:cNvSpPr txBox="1"/>
          <p:nvPr/>
        </p:nvSpPr>
        <p:spPr>
          <a:xfrm>
            <a:off x="377818" y="6333091"/>
            <a:ext cx="10712457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pic>
        <p:nvPicPr>
          <p:cNvPr id="15" name="Рисунок 14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6" name="Рисунок 15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pic>
        <p:nvPicPr>
          <p:cNvPr id="24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09" y="1500425"/>
            <a:ext cx="2959284" cy="335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1A68BA-54F8-4471-94A4-3031527F738D}"/>
              </a:ext>
            </a:extLst>
          </p:cNvPr>
          <p:cNvSpPr txBox="1"/>
          <p:nvPr/>
        </p:nvSpPr>
        <p:spPr>
          <a:xfrm>
            <a:off x="4742951" y="5199976"/>
            <a:ext cx="7383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Карточка Конкурса на сайте ТОИПКРО: </a:t>
            </a:r>
            <a:r>
              <a:rPr lang="en-US" sz="2400" dirty="0"/>
              <a:t>https://clck.ru/3J4ozL</a:t>
            </a:r>
            <a:endParaRPr lang="ru-RU" sz="2400" dirty="0"/>
          </a:p>
        </p:txBody>
      </p:sp>
      <p:pic>
        <p:nvPicPr>
          <p:cNvPr id="19" name="Picture 2" descr="Документы – Бесплатные иконки: арт, живопись и дизайн">
            <a:extLst>
              <a:ext uri="{FF2B5EF4-FFF2-40B4-BE49-F238E27FC236}">
                <a16:creationId xmlns:a16="http://schemas.microsoft.com/office/drawing/2014/main" id="{DDE3FAA6-D60F-49EC-81D0-1F6338FC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221" y="5234609"/>
            <a:ext cx="761730" cy="76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710249" y="1422343"/>
            <a:ext cx="6771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09EB4"/>
                </a:solidFill>
              </a:rPr>
              <a:t>Участники Конкурса: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92600" y="2429828"/>
            <a:ext cx="76490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/>
              <a:t>Педагогические работники образовательных организаций, расположенных на территории Томской области.</a:t>
            </a:r>
          </a:p>
          <a:p>
            <a:endParaRPr lang="ru-RU" sz="2800" dirty="0"/>
          </a:p>
          <a:p>
            <a:endParaRPr lang="ru-RU" sz="24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730A3-FEBD-48F9-B9CB-D3ECB642C12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9FE4C0B-0D46-4F35-BCA9-00C09B4AD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59" y="1854080"/>
            <a:ext cx="3901433" cy="2777183"/>
          </a:xfrm>
          <a:prstGeom prst="rect">
            <a:avLst/>
          </a:prstGeom>
        </p:spPr>
      </p:pic>
      <p:pic>
        <p:nvPicPr>
          <p:cNvPr id="17" name="Рисунок 16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9" name="Рисунок 18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11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710249" y="882164"/>
            <a:ext cx="67715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109EB4"/>
                </a:solidFill>
              </a:rPr>
              <a:t>Порядок проведения Конкурса: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3225" y="1701507"/>
            <a:ext cx="11290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  <a:p>
            <a:endParaRPr lang="ru-RU" sz="24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730A3-FEBD-48F9-B9CB-D3ECB642C12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7" name="Рисунок 16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9" name="Рисунок 18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E7C3A8-034B-4C27-89F0-5E042655A906}"/>
              </a:ext>
            </a:extLst>
          </p:cNvPr>
          <p:cNvSpPr txBox="1"/>
          <p:nvPr/>
        </p:nvSpPr>
        <p:spPr>
          <a:xfrm>
            <a:off x="1302951" y="1531841"/>
            <a:ext cx="106039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Конкурс проходит в два этапа: заочный (дистанционный) этап и очный этап.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5" name="Picture 2" descr="Документы – Бесплатные иконки: арт, живопись и дизайн">
            <a:extLst>
              <a:ext uri="{FF2B5EF4-FFF2-40B4-BE49-F238E27FC236}">
                <a16:creationId xmlns:a16="http://schemas.microsoft.com/office/drawing/2014/main" id="{D534D438-30BF-466D-A33E-96F1990D8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95" y="1331407"/>
            <a:ext cx="761730" cy="76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801C854-A453-4E0D-BB80-209489540745}"/>
              </a:ext>
            </a:extLst>
          </p:cNvPr>
          <p:cNvSpPr/>
          <p:nvPr/>
        </p:nvSpPr>
        <p:spPr>
          <a:xfrm>
            <a:off x="843441" y="2447776"/>
            <a:ext cx="4194226" cy="2120449"/>
          </a:xfrm>
          <a:prstGeom prst="roundRect">
            <a:avLst/>
          </a:prstGeom>
          <a:solidFill>
            <a:srgbClr val="D7F1F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Заочный</a:t>
            </a:r>
            <a:r>
              <a:rPr lang="ru-RU" b="1" dirty="0"/>
              <a:t> </a:t>
            </a:r>
            <a:r>
              <a:rPr lang="ru-RU" b="1" dirty="0">
                <a:solidFill>
                  <a:schemeClr val="tx1"/>
                </a:solidFill>
              </a:rPr>
              <a:t>(дистанционный) этап </a:t>
            </a:r>
            <a:r>
              <a:rPr lang="ru-RU" dirty="0">
                <a:solidFill>
                  <a:schemeClr val="tx1"/>
                </a:solidFill>
              </a:rPr>
              <a:t>содержит два конкурсных испытания: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endParaRPr lang="ru-RU" sz="1100" dirty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solidFill>
                  <a:schemeClr val="tx1"/>
                </a:solidFill>
              </a:rPr>
              <a:t>«</a:t>
            </a:r>
            <a:r>
              <a:rPr lang="ru-RU" sz="2000" dirty="0" err="1">
                <a:solidFill>
                  <a:schemeClr val="tx1"/>
                </a:solidFill>
              </a:rPr>
              <a:t>Видеоэссе</a:t>
            </a:r>
            <a:r>
              <a:rPr lang="ru-RU" sz="2000" dirty="0">
                <a:solidFill>
                  <a:schemeClr val="tx1"/>
                </a:solidFill>
              </a:rPr>
              <a:t>»,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solidFill>
                  <a:schemeClr val="tx1"/>
                </a:solidFill>
              </a:rPr>
              <a:t>«Методическая мастерская».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22CF5670-5EF3-477D-B0CD-B94A87FA9CE8}"/>
              </a:ext>
            </a:extLst>
          </p:cNvPr>
          <p:cNvSpPr/>
          <p:nvPr/>
        </p:nvSpPr>
        <p:spPr>
          <a:xfrm>
            <a:off x="5581165" y="2304194"/>
            <a:ext cx="6325740" cy="499052"/>
          </a:xfrm>
          <a:prstGeom prst="roundRect">
            <a:avLst/>
          </a:prstGeom>
          <a:solidFill>
            <a:schemeClr val="bg1"/>
          </a:solidFill>
          <a:ln>
            <a:solidFill>
              <a:srgbClr val="109EB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Очный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этап </a:t>
            </a:r>
            <a:r>
              <a:rPr lang="ru-RU" sz="2000" dirty="0">
                <a:solidFill>
                  <a:schemeClr val="tx1"/>
                </a:solidFill>
              </a:rPr>
              <a:t>проходит в два тура:</a:t>
            </a:r>
          </a:p>
          <a:p>
            <a:pPr algn="ctr"/>
            <a:endParaRPr lang="ru-RU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4B6A0701-4FE8-4681-9E65-E9F92F07494D}"/>
              </a:ext>
            </a:extLst>
          </p:cNvPr>
          <p:cNvSpPr/>
          <p:nvPr/>
        </p:nvSpPr>
        <p:spPr>
          <a:xfrm>
            <a:off x="5581165" y="2993840"/>
            <a:ext cx="3393502" cy="1543011"/>
          </a:xfrm>
          <a:prstGeom prst="roundRect">
            <a:avLst/>
          </a:prstGeom>
          <a:solidFill>
            <a:srgbClr val="D7F1F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dirty="0">
              <a:solidFill>
                <a:schemeClr val="tx1"/>
              </a:solidFill>
            </a:endParaRPr>
          </a:p>
          <a:p>
            <a:pPr lvl="0" algn="ctr"/>
            <a:r>
              <a:rPr lang="ru-RU" b="1" dirty="0">
                <a:solidFill>
                  <a:schemeClr val="tx1"/>
                </a:solidFill>
              </a:rPr>
              <a:t>Первый тур</a:t>
            </a:r>
            <a:r>
              <a:rPr lang="ru-RU" dirty="0">
                <a:solidFill>
                  <a:schemeClr val="tx1"/>
                </a:solidFill>
              </a:rPr>
              <a:t>: </a:t>
            </a:r>
          </a:p>
          <a:p>
            <a:pPr lvl="0"/>
            <a:r>
              <a:rPr lang="ru-RU" sz="1900" dirty="0">
                <a:solidFill>
                  <a:schemeClr val="tx1"/>
                </a:solidFill>
              </a:rPr>
              <a:t>- «Урок», </a:t>
            </a:r>
          </a:p>
          <a:p>
            <a:pPr lvl="0"/>
            <a:r>
              <a:rPr lang="ru-RU" sz="1900" dirty="0">
                <a:solidFill>
                  <a:schemeClr val="tx1"/>
                </a:solidFill>
              </a:rPr>
              <a:t>- «Педагогическое интервью», </a:t>
            </a:r>
          </a:p>
          <a:p>
            <a:pPr lvl="0"/>
            <a:r>
              <a:rPr lang="ru-RU" sz="1900" dirty="0">
                <a:solidFill>
                  <a:schemeClr val="tx1"/>
                </a:solidFill>
              </a:rPr>
              <a:t>- «Мастер-класс».</a:t>
            </a:r>
          </a:p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9CEF1946-FCEB-46B0-A727-3B4FE6625EF4}"/>
              </a:ext>
            </a:extLst>
          </p:cNvPr>
          <p:cNvSpPr/>
          <p:nvPr/>
        </p:nvSpPr>
        <p:spPr>
          <a:xfrm>
            <a:off x="9127066" y="2999532"/>
            <a:ext cx="2779839" cy="1540964"/>
          </a:xfrm>
          <a:prstGeom prst="roundRect">
            <a:avLst/>
          </a:prstGeom>
          <a:solidFill>
            <a:srgbClr val="D7F1F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Второй тур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 </a:t>
            </a:r>
            <a:endParaRPr lang="ru-RU" sz="1900" dirty="0">
              <a:solidFill>
                <a:schemeClr val="tx1"/>
              </a:solidFill>
            </a:endParaRPr>
          </a:p>
          <a:p>
            <a:r>
              <a:rPr lang="ru-RU" sz="1900" dirty="0">
                <a:solidFill>
                  <a:schemeClr val="tx1"/>
                </a:solidFill>
              </a:rPr>
              <a:t>- «Блицтурнир», </a:t>
            </a:r>
          </a:p>
          <a:p>
            <a:r>
              <a:rPr lang="ru-RU" sz="1900" dirty="0">
                <a:solidFill>
                  <a:schemeClr val="tx1"/>
                </a:solidFill>
              </a:rPr>
              <a:t>- «Брифинг».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FB8068-859B-41AA-9B73-F60E79A09CC4}"/>
              </a:ext>
            </a:extLst>
          </p:cNvPr>
          <p:cNvSpPr/>
          <p:nvPr/>
        </p:nvSpPr>
        <p:spPr>
          <a:xfrm>
            <a:off x="5581165" y="4650313"/>
            <a:ext cx="6242993" cy="1633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SzPts val="1300"/>
              <a:tabLst>
                <a:tab pos="900430" algn="l"/>
              </a:tabLst>
            </a:pPr>
            <a:r>
              <a:rPr lang="ru-RU" dirty="0"/>
              <a:t>По итогам первого тура очного этапа Конкурса определяются </a:t>
            </a:r>
            <a:r>
              <a:rPr lang="ru-RU" b="1" dirty="0"/>
              <a:t>5 участников, </a:t>
            </a:r>
            <a:r>
              <a:rPr lang="ru-RU" dirty="0"/>
              <a:t>набравших наибольшее количество баллов в общем сводном рейтинге, которые становятся </a:t>
            </a:r>
            <a:r>
              <a:rPr lang="ru-RU" b="1" dirty="0"/>
              <a:t>участниками второго тура.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300"/>
              <a:tabLst>
                <a:tab pos="900430" algn="l"/>
              </a:tabLst>
            </a:pP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9BD6EB-7AD7-490D-A760-EEF993B09727}"/>
              </a:ext>
            </a:extLst>
          </p:cNvPr>
          <p:cNvSpPr/>
          <p:nvPr/>
        </p:nvSpPr>
        <p:spPr>
          <a:xfrm>
            <a:off x="689276" y="4676824"/>
            <a:ext cx="4502556" cy="1347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buSzPts val="1300"/>
              <a:tabLst>
                <a:tab pos="900430" algn="l"/>
              </a:tabLst>
            </a:pPr>
            <a:r>
              <a:rPr lang="ru-RU" dirty="0"/>
              <a:t>По итогам заочного этапа определяются </a:t>
            </a:r>
            <a:r>
              <a:rPr lang="ru-RU" b="1" dirty="0"/>
              <a:t>25 участников очного этапа </a:t>
            </a:r>
            <a:r>
              <a:rPr lang="ru-RU" dirty="0"/>
              <a:t>Конкурса, набравших наибольшее количество баллов в общем рейтинге. </a:t>
            </a:r>
          </a:p>
        </p:txBody>
      </p:sp>
    </p:spTree>
    <p:extLst>
      <p:ext uri="{BB962C8B-B14F-4D97-AF65-F5344CB8AC3E}">
        <p14:creationId xmlns:p14="http://schemas.microsoft.com/office/powerpoint/2010/main" val="144893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371021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5412" y="1187212"/>
            <a:ext cx="9811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</a:rPr>
              <a:t>Сроки проведения: </a:t>
            </a:r>
            <a:r>
              <a:rPr lang="ru-RU" sz="3200" b="1" dirty="0"/>
              <a:t> 24 марта по 30 апреля 2025 года</a:t>
            </a:r>
            <a:r>
              <a:rPr lang="ru-RU" sz="3200" b="1" dirty="0">
                <a:solidFill>
                  <a:srgbClr val="109EB4"/>
                </a:solidFill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78220" y="2084848"/>
            <a:ext cx="82634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24 – 31 марта 2025 года </a:t>
            </a:r>
            <a:r>
              <a:rPr lang="ru-RU" sz="2400" dirty="0"/>
              <a:t>(до 17:00 по местному времени) – прием заявок (включая конкурсные материалы заочного (дистанционного) этапа);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01 – 02 апреля 2025 года </a:t>
            </a:r>
            <a:r>
              <a:rPr lang="ru-RU" sz="2400" dirty="0"/>
              <a:t>– техническая экспертиза заявок;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03 – 08 апреля 2025 года </a:t>
            </a:r>
            <a:r>
              <a:rPr lang="ru-RU" sz="2400" dirty="0"/>
              <a:t>- заочный (дистанционный) этап;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22 – 25 апреля 2025 года </a:t>
            </a:r>
            <a:r>
              <a:rPr lang="ru-RU" sz="2400" dirty="0"/>
              <a:t>- очный этап.</a:t>
            </a:r>
          </a:p>
          <a:p>
            <a:endParaRPr lang="ru-RU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730A3-FEBD-48F9-B9CB-D3ECB642C126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14" name="Picture 2" descr="Правила педагогических работников - СШ №4 г.Жодино">
            <a:extLst>
              <a:ext uri="{FF2B5EF4-FFF2-40B4-BE49-F238E27FC236}">
                <a16:creationId xmlns:a16="http://schemas.microsoft.com/office/drawing/2014/main" id="{6382BEE8-3B83-4F21-98FC-D096F6FA2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33" y="2346821"/>
            <a:ext cx="2993667" cy="246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2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187939" y="294201"/>
            <a:ext cx="80022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42526" y="1277437"/>
            <a:ext cx="93677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defRPr/>
            </a:pPr>
            <a:r>
              <a:rPr lang="ru-RU" sz="2600" b="1" dirty="0">
                <a:solidFill>
                  <a:srgbClr val="109EB4"/>
                </a:solidFill>
              </a:rPr>
              <a:t>Перечень документов для предоставления в МГОС/ГОС для согласования участия в третьем этапе:</a:t>
            </a:r>
          </a:p>
          <a:p>
            <a:pPr lvl="1" algn="ctr">
              <a:defRPr/>
            </a:pP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264507" y="4567172"/>
            <a:ext cx="1296509" cy="14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6B30D2-2DD8-4DF8-90D6-F23D2DC0E7E8}"/>
              </a:ext>
            </a:extLst>
          </p:cNvPr>
          <p:cNvSpPr/>
          <p:nvPr/>
        </p:nvSpPr>
        <p:spPr>
          <a:xfrm>
            <a:off x="1481752" y="2392334"/>
            <a:ext cx="97387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716280" algn="l"/>
              </a:tabLst>
            </a:pP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Представление участника Конкурса за подписью руководителя образовательной организации (приложение 1 к настоящему Порядку);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716280" algn="l"/>
              </a:tabLst>
            </a:pP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Заявка на рассмотрение кандидатуры для участия в Конкурсе (приложение 2 к настоящему Порядку);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716280" algn="l"/>
              </a:tabLst>
            </a:pP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Конкурсные материалы.</a:t>
            </a:r>
            <a:endParaRPr lang="ru-RU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20" name="Рисунок 1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45007" y="856381"/>
            <a:ext cx="10066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109EB4"/>
                </a:solidFill>
                <a:latin typeface="Calibri"/>
              </a:rPr>
              <a:t>Перечень документов на третий этап Всероссийского конкурса </a:t>
            </a:r>
            <a:endParaRPr lang="en-US" sz="2400" b="1" dirty="0">
              <a:solidFill>
                <a:srgbClr val="109EB4"/>
              </a:solidFill>
              <a:latin typeface="Calibri"/>
            </a:endParaRPr>
          </a:p>
          <a:p>
            <a:pPr lvl="0" algn="ctr">
              <a:defRPr/>
            </a:pPr>
            <a:r>
              <a:rPr lang="ru-RU" sz="2400" b="1" dirty="0">
                <a:solidFill>
                  <a:srgbClr val="109EB4"/>
                </a:solidFill>
                <a:latin typeface="Calibri"/>
              </a:rPr>
              <a:t>«Учитель года России»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5333" y="1609467"/>
            <a:ext cx="109524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900" b="1" dirty="0"/>
              <a:t>Участник, получивший согласование МГОС/ГОС на участие в Конкурсе, направляет Оператору пакет документов: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заявление участника Конкурса (скан-копия в формате .</a:t>
            </a:r>
            <a:r>
              <a:rPr lang="en-US" sz="1900" dirty="0"/>
              <a:t>pdf</a:t>
            </a:r>
            <a:r>
              <a:rPr lang="ru-RU" sz="1900" dirty="0"/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информационная карта участника третьего этапа Конкурса (с включением ссылки на </a:t>
            </a:r>
            <a:r>
              <a:rPr lang="ru-RU" sz="1900" dirty="0" err="1"/>
              <a:t>видеоэссе</a:t>
            </a:r>
            <a:r>
              <a:rPr lang="ru-RU" sz="1900" dirty="0"/>
              <a:t>) в соответствии (скан-копия в формате .</a:t>
            </a:r>
            <a:r>
              <a:rPr lang="en-US" sz="1900" dirty="0"/>
              <a:t>pdf</a:t>
            </a:r>
            <a:r>
              <a:rPr lang="ru-RU" sz="1900" dirty="0"/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 err="1"/>
              <a:t>видеоэссе</a:t>
            </a:r>
            <a:r>
              <a:rPr lang="ru-RU" sz="1900" dirty="0"/>
              <a:t> участника третьего этапа Конкурса, созданное в соответствии с техническими требованиями;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презентация «Методическая мастерская»;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письмо-подтверждение, подписанное председателем и секретарем МГОС / ГОС</a:t>
            </a:r>
            <a:r>
              <a:rPr lang="en-US" sz="1900" dirty="0"/>
              <a:t> </a:t>
            </a:r>
            <a:r>
              <a:rPr lang="ru-RU" sz="1900" dirty="0"/>
              <a:t>(скан-копия в формате .</a:t>
            </a:r>
            <a:r>
              <a:rPr lang="en-US" sz="1900" dirty="0"/>
              <a:t>pdf</a:t>
            </a:r>
            <a:r>
              <a:rPr lang="ru-RU" sz="1900" dirty="0"/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согласие участника третьего этапа Конкурса на обработку персональных данных (скан-копия в формате .</a:t>
            </a:r>
            <a:r>
              <a:rPr lang="en-US" sz="1900" dirty="0"/>
              <a:t>pdf</a:t>
            </a:r>
            <a:r>
              <a:rPr lang="ru-RU" sz="1900" dirty="0"/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скан-копия паспорта участника Конкурса (первый разворот и страница с отметкой о регистрации);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скан-копия трудовой книжки участника Конкурса или выписку из электронной трудовой книжки;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900" dirty="0"/>
              <a:t>2 цветные фотографии (портретные) в электронном виде с расширением *.</a:t>
            </a:r>
            <a:r>
              <a:rPr lang="ru-RU" sz="1900" dirty="0" err="1"/>
              <a:t>jpg</a:t>
            </a:r>
            <a:r>
              <a:rPr lang="ru-RU" sz="1900" dirty="0"/>
              <a:t>, общим объемом не более 2 МБ.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221039" y="5041257"/>
            <a:ext cx="964294" cy="110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5" name="Рисунок 14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7" name="Рисунок 1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0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8422" y="846732"/>
            <a:ext cx="10248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109EB4"/>
                </a:solidFill>
                <a:latin typeface="Calibri"/>
              </a:rPr>
              <a:t>Документы на третий этап Всероссийского конкурса </a:t>
            </a:r>
          </a:p>
          <a:p>
            <a:pPr algn="ctr"/>
            <a:r>
              <a:rPr lang="ru-RU" sz="2600" b="1" dirty="0">
                <a:solidFill>
                  <a:srgbClr val="109EB4"/>
                </a:solidFill>
                <a:latin typeface="Calibri"/>
              </a:rPr>
              <a:t>«Учитель года России» представляются в двух вариантах:</a:t>
            </a:r>
          </a:p>
          <a:p>
            <a:r>
              <a:rPr lang="ru-RU" sz="2800" dirty="0"/>
              <a:t> </a:t>
            </a:r>
          </a:p>
          <a:p>
            <a:pPr lvl="0" algn="ctr">
              <a:defRPr/>
            </a:pPr>
            <a:endParaRPr lang="ru-RU" sz="2600" b="1" dirty="0">
              <a:solidFill>
                <a:srgbClr val="109EB4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22" y="1738697"/>
            <a:ext cx="1100891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100" b="1" dirty="0"/>
              <a:t>Электронный</a:t>
            </a:r>
            <a:r>
              <a:rPr lang="ru-RU" sz="2100" dirty="0"/>
              <a:t> </a:t>
            </a:r>
            <a:r>
              <a:rPr lang="ru-RU" sz="2100" b="1" dirty="0"/>
              <a:t>вариант </a:t>
            </a:r>
            <a:r>
              <a:rPr lang="ru-RU" sz="2100" dirty="0"/>
              <a:t>направляются в зашифрованном виде по электронному адресу: </a:t>
            </a:r>
            <a:r>
              <a:rPr lang="ru-RU" sz="2100" u="sng" dirty="0">
                <a:hlinkClick r:id="rId2"/>
              </a:rPr>
              <a:t>uchitelgoda@toipkro.ru</a:t>
            </a:r>
            <a:r>
              <a:rPr lang="ru-RU" sz="2100" dirty="0"/>
              <a:t> с указанием темы письма «Учитель года России»: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100" dirty="0"/>
              <a:t>2 цветные фотографии (портретные) с расширением *.</a:t>
            </a:r>
            <a:r>
              <a:rPr lang="ru-RU" sz="2100" dirty="0" err="1"/>
              <a:t>jpg</a:t>
            </a:r>
            <a:r>
              <a:rPr lang="ru-RU" sz="2100" dirty="0"/>
              <a:t>, общим объемом не более 2 МБ;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100" dirty="0"/>
              <a:t>цветные скан-копии документов в хорошем (четко читаемом) разрешении, в формате *.</a:t>
            </a:r>
            <a:r>
              <a:rPr lang="en-US" sz="2100" dirty="0"/>
              <a:t>pdf</a:t>
            </a:r>
            <a:r>
              <a:rPr lang="ru-RU" sz="2100" dirty="0"/>
              <a:t>, названные по фамилии конкурсанта и типу документа (например, </a:t>
            </a:r>
            <a:r>
              <a:rPr lang="ru-RU" sz="2100" dirty="0" err="1"/>
              <a:t>Васильев_заявление</a:t>
            </a:r>
            <a:r>
              <a:rPr lang="ru-RU" sz="2100" dirty="0"/>
              <a:t>) в соответствии с перечнем, установленным п. 12 настоящего Порядка.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100" b="1" dirty="0"/>
              <a:t>Бумажный</a:t>
            </a:r>
            <a:r>
              <a:rPr lang="ru-RU" sz="2100" dirty="0"/>
              <a:t> </a:t>
            </a:r>
            <a:r>
              <a:rPr lang="ru-RU" sz="2100" b="1" dirty="0"/>
              <a:t>вариант</a:t>
            </a:r>
            <a:r>
              <a:rPr lang="ru-RU" sz="2100" dirty="0"/>
              <a:t> (с оригинальными печатями и подписями) – помещается в файловую папку и представляется очно по адресу: </a:t>
            </a:r>
            <a:r>
              <a:rPr lang="ru-RU" sz="2100" b="1" dirty="0">
                <a:solidFill>
                  <a:srgbClr val="109EB4"/>
                </a:solidFill>
              </a:rPr>
              <a:t>г. Томск, ул. Пирогова, 10, </a:t>
            </a:r>
            <a:r>
              <a:rPr lang="ru-RU" sz="2100" b="1" dirty="0" err="1">
                <a:solidFill>
                  <a:srgbClr val="109EB4"/>
                </a:solidFill>
              </a:rPr>
              <a:t>каб</a:t>
            </a:r>
            <a:r>
              <a:rPr lang="ru-RU" sz="2100" b="1" dirty="0">
                <a:solidFill>
                  <a:srgbClr val="109EB4"/>
                </a:solidFill>
              </a:rPr>
              <a:t>. 342</a:t>
            </a:r>
            <a:r>
              <a:rPr lang="ru-RU" sz="2100" dirty="0"/>
              <a:t>, либо почтовым отправлением, по штемпелю не позднее 31 марта 2025 г., по адресу: </a:t>
            </a:r>
            <a:r>
              <a:rPr lang="ru-RU" sz="2100" b="1" dirty="0">
                <a:solidFill>
                  <a:srgbClr val="109EB4"/>
                </a:solidFill>
              </a:rPr>
              <a:t>634034 г. Томск, ул. Пирогова, 10, </a:t>
            </a:r>
            <a:r>
              <a:rPr lang="ru-RU" sz="2100" b="1" dirty="0" err="1">
                <a:solidFill>
                  <a:srgbClr val="109EB4"/>
                </a:solidFill>
              </a:rPr>
              <a:t>ЦОУПиСК</a:t>
            </a:r>
            <a:r>
              <a:rPr lang="ru-RU" sz="2100" b="1" dirty="0">
                <a:solidFill>
                  <a:srgbClr val="109EB4"/>
                </a:solidFill>
              </a:rPr>
              <a:t>,</a:t>
            </a:r>
            <a:r>
              <a:rPr lang="ru-RU" sz="2100" dirty="0"/>
              <a:t> с пометкой «Учитель года России».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pic>
        <p:nvPicPr>
          <p:cNvPr id="7170" name="Picture 2" descr="документ файл стр ручка возобновить квартиру цвет значок вектор PNG ,  цветные значки, черный, пустой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4F931335-4875-4400-93B4-1A9294CF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t="17543" r="18103" b="9659"/>
          <a:stretch/>
        </p:blipFill>
        <p:spPr bwMode="auto">
          <a:xfrm>
            <a:off x="286502" y="4917890"/>
            <a:ext cx="903236" cy="103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38BCD8-3052-4123-98E3-283EF4ECD7C3}"/>
              </a:ext>
            </a:extLst>
          </p:cNvPr>
          <p:cNvSpPr txBox="1"/>
          <p:nvPr/>
        </p:nvSpPr>
        <p:spPr>
          <a:xfrm>
            <a:off x="2011756" y="371426"/>
            <a:ext cx="79878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pic>
        <p:nvPicPr>
          <p:cNvPr id="15" name="Рисунок 14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17" name="Рисунок 16" descr="Лого ТОИПКР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40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096454" y="291532"/>
            <a:ext cx="80022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ea typeface="Verdana" panose="020B0604030504040204" pitchFamily="34" charset="0"/>
              </a:rPr>
              <a:t>Третий этап Всероссийского конкурса «Учитель года России» в 2025 году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23F43-EA49-4D2E-A580-0A4B8E4E6B70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19560" y="952745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7949" y="2258298"/>
            <a:ext cx="93664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Рекомендации по подготовке пакета документов: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2C1AB-5D87-4512-AC4B-ACBE052E202A}"/>
              </a:ext>
            </a:extLst>
          </p:cNvPr>
          <p:cNvSpPr txBox="1"/>
          <p:nvPr/>
        </p:nvSpPr>
        <p:spPr>
          <a:xfrm>
            <a:off x="0" y="629178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B2D33D-F442-4D08-A195-368C9B7286C5}"/>
              </a:ext>
            </a:extLst>
          </p:cNvPr>
          <p:cNvSpPr txBox="1"/>
          <p:nvPr/>
        </p:nvSpPr>
        <p:spPr>
          <a:xfrm>
            <a:off x="657949" y="2775104"/>
            <a:ext cx="1128373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 Четко соблюдать правила оформления документов (согласно Порядку). 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Обязательно проверять соответствие наименования образовательной организации </a:t>
            </a:r>
            <a:r>
              <a:rPr lang="ru-RU" sz="2400" b="1" dirty="0">
                <a:solidFill>
                  <a:srgbClr val="109EB4"/>
                </a:solidFill>
              </a:rPr>
              <a:t>уставу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, а должность – </a:t>
            </a:r>
            <a:r>
              <a:rPr lang="ru-RU" sz="2400" b="1" dirty="0">
                <a:solidFill>
                  <a:srgbClr val="109EB4"/>
                </a:solidFill>
              </a:rPr>
              <a:t>записи в трудовой книжке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во всех документах.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2400" dirty="0"/>
              <a:t> Слово Приложение № к Порядку проведения третьего этапа Всероссийского конкурса «Учитель года России» в Томской области в 2025 году </a:t>
            </a:r>
            <a:r>
              <a:rPr lang="ru-RU" sz="2400" b="1" dirty="0">
                <a:solidFill>
                  <a:srgbClr val="109EB4"/>
                </a:solidFill>
              </a:rPr>
              <a:t>следует удалить.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Все подстрочные подсказки </a:t>
            </a:r>
            <a:r>
              <a:rPr lang="ru-RU" sz="2400" b="1" dirty="0">
                <a:solidFill>
                  <a:srgbClr val="109EB4"/>
                </a:solidFill>
              </a:rPr>
              <a:t>убираем.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Если внизу документа стоит </a:t>
            </a:r>
            <a:r>
              <a:rPr lang="ru-RU" sz="2400" b="1" dirty="0">
                <a:solidFill>
                  <a:srgbClr val="109EB4"/>
                </a:solidFill>
              </a:rPr>
              <a:t>М.П., </a:t>
            </a:r>
            <a:r>
              <a:rPr lang="ru-RU" sz="2400" dirty="0"/>
              <a:t>то печать ставить обязательно,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без печати документ не принимается и возвращается конкурсанту.</a:t>
            </a:r>
            <a:endParaRPr lang="ru-RU" sz="2400" b="1" dirty="0">
              <a:solidFill>
                <a:srgbClr val="109EB4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3D715B-1930-4426-BCDB-F7E5DEB5C9C5}"/>
              </a:ext>
            </a:extLst>
          </p:cNvPr>
          <p:cNvSpPr txBox="1"/>
          <p:nvPr/>
        </p:nvSpPr>
        <p:spPr>
          <a:xfrm>
            <a:off x="1038814" y="1183061"/>
            <a:ext cx="10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</a:rPr>
              <a:t>Прием документов и конкурсных материалов на третий этап осуществлялся Оператором Конкурса с 24 марта по 31 марта 2025 года</a:t>
            </a:r>
          </a:p>
        </p:txBody>
      </p:sp>
      <p:pic>
        <p:nvPicPr>
          <p:cNvPr id="19" name="Picture 2" descr="Документы – Бесплатные иконки: арт, живопись и дизайн">
            <a:extLst>
              <a:ext uri="{FF2B5EF4-FFF2-40B4-BE49-F238E27FC236}">
                <a16:creationId xmlns:a16="http://schemas.microsoft.com/office/drawing/2014/main" id="{671611BA-270F-4290-A4CC-D6AED6FFC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4" y="1221541"/>
            <a:ext cx="761730" cy="76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59" y="204603"/>
            <a:ext cx="545282" cy="545282"/>
          </a:xfrm>
          <a:prstGeom prst="rect">
            <a:avLst/>
          </a:prstGeom>
        </p:spPr>
      </p:pic>
      <p:pic>
        <p:nvPicPr>
          <p:cNvPr id="21" name="Рисунок 20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82" y="204603"/>
            <a:ext cx="535470" cy="53547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363" y="67201"/>
            <a:ext cx="1004324" cy="85367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2103" y="2092696"/>
            <a:ext cx="580971" cy="46166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473514" y="2092696"/>
            <a:ext cx="271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u="sng" dirty="0">
                <a:hlinkClick r:id="rId7"/>
              </a:rPr>
              <a:t>uchitelgoda@toipkro.ru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71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66281</TotalTime>
  <Words>1545</Words>
  <Application>Microsoft Office PowerPoint</Application>
  <PresentationFormat>Широкоэкранный</PresentationFormat>
  <Paragraphs>169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Proxima Nova Rg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Илькина Полина Евгеньевна</cp:lastModifiedBy>
  <cp:revision>1170</cp:revision>
  <cp:lastPrinted>2024-10-09T09:34:05Z</cp:lastPrinted>
  <dcterms:created xsi:type="dcterms:W3CDTF">2019-08-15T10:09:47Z</dcterms:created>
  <dcterms:modified xsi:type="dcterms:W3CDTF">2025-03-21T09:23:15Z</dcterms:modified>
</cp:coreProperties>
</file>